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55" r:id="rId2"/>
  </p:sldMasterIdLst>
  <p:notesMasterIdLst>
    <p:notesMasterId r:id="rId9"/>
  </p:notesMasterIdLst>
  <p:sldIdLst>
    <p:sldId id="328" r:id="rId3"/>
    <p:sldId id="340" r:id="rId4"/>
    <p:sldId id="341" r:id="rId5"/>
    <p:sldId id="342" r:id="rId6"/>
    <p:sldId id="343" r:id="rId7"/>
    <p:sldId id="28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D1F1E"/>
    <a:srgbClr val="E6DBDB"/>
    <a:srgbClr val="BDA2A2"/>
    <a:srgbClr val="16253F"/>
    <a:srgbClr val="F5DCE5"/>
    <a:srgbClr val="7F2A39"/>
    <a:srgbClr val="CCD5EA"/>
    <a:srgbClr val="001F60"/>
    <a:srgbClr val="E7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93"/>
    <p:restoredTop sz="95652"/>
  </p:normalViewPr>
  <p:slideViewPr>
    <p:cSldViewPr snapToGrid="0">
      <p:cViewPr varScale="1">
        <p:scale>
          <a:sx n="102" d="100"/>
          <a:sy n="102" d="100"/>
        </p:scale>
        <p:origin x="1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A5D13B-2064-2D4C-A9E9-3FBA2B9CADCE}" type="datetimeFigureOut">
              <a:rPr lang="en-US" smtClean="0"/>
              <a:t>4/28/26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6FD5FA-D007-8349-A049-34E1E42510D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4CA16B0-7D14-0340-9F9B-077536447F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shape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" y="0"/>
            <a:ext cx="121787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40974" y="1122363"/>
            <a:ext cx="7027025" cy="2387600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0974" y="3602038"/>
            <a:ext cx="7027026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DFEE82-1B12-4540-A124-543E9F035BC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E295E-5BC1-EC49-B51F-B52DBD529B88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2985-9FBC-E14D-B62F-B62C17E111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E295E-5BC1-EC49-B51F-B52DBD529B88}" type="datetimeFigureOut">
              <a:rPr lang="en-US" smtClean="0"/>
              <a:t>4/28/26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2985-9FBC-E14D-B62F-B62C17E111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E295E-5BC1-EC49-B51F-B52DBD529B88}" type="datetimeFigureOut">
              <a:rPr lang="en-US" smtClean="0"/>
              <a:t>4/28/26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2985-9FBC-E14D-B62F-B62C17E111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E295E-5BC1-EC49-B51F-B52DBD529B88}" type="datetimeFigureOut">
              <a:rPr lang="en-US" smtClean="0"/>
              <a:t>4/28/26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2985-9FBC-E14D-B62F-B62C17E111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E295E-5BC1-EC49-B51F-B52DBD529B88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2985-9FBC-E14D-B62F-B62C17E111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E295E-5BC1-EC49-B51F-B52DBD529B88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2985-9FBC-E14D-B62F-B62C17E111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E295E-5BC1-EC49-B51F-B52DBD529B88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2985-9FBC-E14D-B62F-B62C17E111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E295E-5BC1-EC49-B51F-B52DBD529B88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2985-9FBC-E14D-B62F-B62C17E111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Quote slid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" y="0"/>
            <a:ext cx="121787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86601"/>
            <a:ext cx="10515600" cy="1325563"/>
          </a:xfrm>
        </p:spPr>
        <p:txBody>
          <a:bodyPr/>
          <a:lstStyle>
            <a:lvl1pPr>
              <a:defRPr i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DFEE82-1B12-4540-A124-543E9F035BC6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1"/>
          <p:cNvSpPr txBox="1"/>
          <p:nvPr/>
        </p:nvSpPr>
        <p:spPr>
          <a:xfrm>
            <a:off x="838200" y="34290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1" kern="1200">
                <a:solidFill>
                  <a:schemeClr val="tx1"/>
                </a:solidFill>
                <a:latin typeface="Arial" panose="020B0604020202090204" pitchFamily="34" charset="0"/>
                <a:ea typeface="+mj-ea"/>
                <a:cs typeface="Arial" panose="020B0604020202090204" pitchFamily="34" charset="0"/>
              </a:defRPr>
            </a:lvl1pPr>
          </a:lstStyle>
          <a:p>
            <a:pPr algn="r"/>
            <a:endParaRPr lang="en-GB" sz="2400" b="0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: 1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" y="0"/>
            <a:ext cx="121787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769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190096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DFEE82-1B12-4540-A124-543E9F035BC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: 1 column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" y="0"/>
            <a:ext cx="121787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769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190096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DFEE82-1B12-4540-A124-543E9F035BC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pen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ap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" y="0"/>
            <a:ext cx="1217870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9CFD0-E0AD-2947-B59C-EA372CE55A72}" type="datetimeFigureOut">
              <a:rPr lang="en-US" smtClean="0"/>
              <a:t>4/28/26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DEB2-8F16-564A-A6E9-11D184465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E295E-5BC1-EC49-B51F-B52DBD529B88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2985-9FBC-E14D-B62F-B62C17E111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E295E-5BC1-EC49-B51F-B52DBD529B88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2985-9FBC-E14D-B62F-B62C17E111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E295E-5BC1-EC49-B51F-B52DBD529B88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2985-9FBC-E14D-B62F-B62C17E111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429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17696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>
                    <a:tint val="75000"/>
                  </a:schemeClr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</a:lstStyle>
          <a:p>
            <a:fld id="{4FDFEE82-1B12-4540-A124-543E9F035BC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90204" pitchFamily="34" charset="0"/>
          <a:ea typeface="+mj-ea"/>
          <a:cs typeface="Arial" panose="020B060402020209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Arial" panose="020B0604020202090204" pitchFamily="34" charset="0"/>
          <a:ea typeface="+mn-ea"/>
          <a:cs typeface="Arial" panose="020B060402020209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Arial" panose="020B0604020202090204" pitchFamily="34" charset="0"/>
          <a:ea typeface="+mn-ea"/>
          <a:cs typeface="Arial" panose="020B060402020209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Arial" panose="020B0604020202090204" pitchFamily="34" charset="0"/>
          <a:ea typeface="+mn-ea"/>
          <a:cs typeface="Arial" panose="020B060402020209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Arial" panose="020B0604020202090204" pitchFamily="34" charset="0"/>
          <a:ea typeface="+mn-ea"/>
          <a:cs typeface="Arial" panose="020B060402020209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Arial" panose="020B0604020202090204" pitchFamily="34" charset="0"/>
          <a:ea typeface="+mn-ea"/>
          <a:cs typeface="Arial" panose="020B060402020209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E295E-5BC1-EC49-B51F-B52DBD529B88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D2985-9FBC-E14D-B62F-B62C17E1110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33095" y="1645285"/>
            <a:ext cx="10720705" cy="4870450"/>
          </a:xfrm>
          <a:prstGeom prst="rect">
            <a:avLst/>
          </a:prstGeom>
          <a:solidFill>
            <a:srgbClr val="5D1F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217805"/>
            <a:ext cx="12343765" cy="1325880"/>
          </a:xfrm>
        </p:spPr>
        <p:txBody>
          <a:bodyPr>
            <a:normAutofit/>
          </a:bodyPr>
          <a:lstStyle/>
          <a:p>
            <a:pPr algn="ctr"/>
            <a:r>
              <a:rPr lang="en-US" sz="3600" b="1" noProof="0" dirty="0">
                <a:ln>
                  <a:noFill/>
                </a:ln>
                <a:solidFill>
                  <a:srgbClr val="5D1F1E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  <a:sym typeface="+mn-ea"/>
              </a:rPr>
              <a:t> </a:t>
            </a:r>
            <a:r>
              <a:rPr lang="en-US" altLang="en-US" b="1" noProof="0" dirty="0">
                <a:ln>
                  <a:noFill/>
                </a:ln>
                <a:solidFill>
                  <a:srgbClr val="5D1F1E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  <a:sym typeface="+mn-ea"/>
              </a:rPr>
              <a:t> Statistics and Public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648" y="1899285"/>
            <a:ext cx="10515600" cy="4362450"/>
          </a:xfrm>
        </p:spPr>
        <p:txBody>
          <a:bodyPr>
            <a:normAutofit lnSpcReduction="20000"/>
          </a:bodyPr>
          <a:lstStyle/>
          <a:p>
            <a:r>
              <a:rPr lang="en-US" altLang="en-US" sz="3200">
                <a:solidFill>
                  <a:schemeClr val="bg1"/>
                </a:solidFill>
              </a:rPr>
              <a:t>The Flawed Data Problem</a:t>
            </a:r>
          </a:p>
          <a:p>
            <a:pPr marL="0" indent="0">
              <a:buNone/>
            </a:pPr>
            <a:endParaRPr lang="en-US" altLang="en-US" sz="3200">
              <a:solidFill>
                <a:schemeClr val="bg1"/>
              </a:solidFill>
            </a:endParaRPr>
          </a:p>
          <a:p>
            <a:r>
              <a:rPr lang="en-US" altLang="en-US" sz="3200">
                <a:solidFill>
                  <a:schemeClr val="bg1"/>
                </a:solidFill>
              </a:rPr>
              <a:t>Immigration and Overseas Students</a:t>
            </a:r>
          </a:p>
          <a:p>
            <a:pPr marL="0" indent="0">
              <a:buNone/>
            </a:pPr>
            <a:endParaRPr lang="en-US" altLang="en-US" sz="3200">
              <a:solidFill>
                <a:schemeClr val="bg1"/>
              </a:solidFill>
            </a:endParaRPr>
          </a:p>
          <a:p>
            <a:r>
              <a:rPr lang="en-US" altLang="en-US" sz="3200">
                <a:solidFill>
                  <a:schemeClr val="bg1"/>
                </a:solidFill>
              </a:rPr>
              <a:t>Wealth Inequality and Wealth taxation</a:t>
            </a:r>
          </a:p>
          <a:p>
            <a:pPr marL="0" indent="0">
              <a:buNone/>
            </a:pPr>
            <a:endParaRPr lang="en-US" altLang="en-US" sz="3200">
              <a:solidFill>
                <a:schemeClr val="bg1"/>
              </a:solidFill>
            </a:endParaRPr>
          </a:p>
          <a:p>
            <a:r>
              <a:rPr lang="en-US" altLang="en-US" sz="3200">
                <a:solidFill>
                  <a:schemeClr val="bg1"/>
                </a:solidFill>
              </a:rPr>
              <a:t>Is the World Nominal or Real?</a:t>
            </a:r>
          </a:p>
          <a:p>
            <a:pPr marL="0" indent="0">
              <a:buNone/>
            </a:pPr>
            <a:endParaRPr lang="en-US" altLang="en-US" sz="3200">
              <a:solidFill>
                <a:schemeClr val="bg1"/>
              </a:solidFill>
            </a:endParaRPr>
          </a:p>
          <a:p>
            <a:r>
              <a:rPr lang="en-US" altLang="en-US" sz="3200">
                <a:solidFill>
                  <a:schemeClr val="bg1"/>
                </a:solidFill>
              </a:rPr>
              <a:t>Not just the UK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altLang="en-US" b="1" noProof="0" dirty="0">
                <a:ln>
                  <a:noFill/>
                </a:ln>
                <a:solidFill>
                  <a:srgbClr val="5D1F1E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The Flawed Data Problem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82797253"/>
              </p:ext>
            </p:extLst>
          </p:nvPr>
        </p:nvGraphicFramePr>
        <p:xfrm>
          <a:off x="1133475" y="1090295"/>
          <a:ext cx="9925050" cy="565213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74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2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005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/>
                        <a:t>Data 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/>
                        <a:t> Public Policy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73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/>
                        <a:t>LFS (Labour Force) – suspended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90204" pitchFamily="34" charset="0"/>
                        <a:buChar char="•"/>
                      </a:pPr>
                      <a:r>
                        <a:rPr lang="en-US" altLang="en-US" dirty="0"/>
                        <a:t>Interest rates</a:t>
                      </a:r>
                    </a:p>
                    <a:p>
                      <a:pPr marL="285750" indent="-285750">
                        <a:buFont typeface="Arial" panose="020B0604020202090204" pitchFamily="34" charset="0"/>
                        <a:buChar char="•"/>
                      </a:pPr>
                      <a:r>
                        <a:rPr lang="en-US" altLang="en-US" dirty="0"/>
                        <a:t>Welfare (health; </a:t>
                      </a:r>
                      <a:r>
                        <a:rPr lang="en-US" altLang="en-US" dirty="0" err="1"/>
                        <a:t>labour</a:t>
                      </a:r>
                      <a:r>
                        <a:rPr lang="en-US" altLang="en-US" dirty="0"/>
                        <a:t> inactivity)</a:t>
                      </a:r>
                    </a:p>
                    <a:p>
                      <a:pPr marL="285750" indent="-285750">
                        <a:buFont typeface="Arial" panose="020B0604020202090204" pitchFamily="34" charset="0"/>
                        <a:buChar char="•"/>
                      </a:pPr>
                      <a:r>
                        <a:rPr lang="en-US" altLang="en-US" dirty="0"/>
                        <a:t>Minimum wage</a:t>
                      </a:r>
                    </a:p>
                    <a:p>
                      <a:pPr marL="285750" indent="-285750">
                        <a:buFont typeface="Arial" panose="020B0604020202090204" pitchFamily="34" charset="0"/>
                        <a:buChar char="•"/>
                      </a:pPr>
                      <a:r>
                        <a:rPr lang="en-US" altLang="en-US" dirty="0" err="1"/>
                        <a:t>Labour</a:t>
                      </a:r>
                      <a:r>
                        <a:rPr lang="en-US" altLang="en-US" dirty="0"/>
                        <a:t> market regulation (</a:t>
                      </a:r>
                      <a:r>
                        <a:rPr lang="en-US" altLang="en-US" dirty="0" err="1"/>
                        <a:t>eg</a:t>
                      </a:r>
                      <a:r>
                        <a:rPr lang="en-US" altLang="en-US" dirty="0"/>
                        <a:t> zero hours)</a:t>
                      </a:r>
                    </a:p>
                    <a:p>
                      <a:pPr marL="285750" indent="-285750">
                        <a:buFont typeface="Arial" panose="020B0604020202090204" pitchFamily="34" charset="0"/>
                        <a:buChar char="•"/>
                      </a:pPr>
                      <a:r>
                        <a:rPr lang="en-US" altLang="en-US" dirty="0"/>
                        <a:t>Immigration impact on wages/jobs</a:t>
                      </a:r>
                    </a:p>
                    <a:p>
                      <a:pPr marL="285750" indent="-285750">
                        <a:buFont typeface="Arial" panose="020B0604020202090204" pitchFamily="34" charset="0"/>
                        <a:buChar char="•"/>
                      </a:pPr>
                      <a:r>
                        <a:rPr lang="en-US" altLang="en-US" dirty="0"/>
                        <a:t>Employment policy (</a:t>
                      </a:r>
                      <a:r>
                        <a:rPr lang="en-US" altLang="en-US" err="1"/>
                        <a:t>youth</a:t>
                      </a:r>
                      <a:r>
                        <a:rPr lang="en-US" altLang="en-US"/>
                        <a:t>; long </a:t>
                      </a:r>
                      <a:r>
                        <a:rPr lang="en-US" altLang="en-US" dirty="0"/>
                        <a:t>term jobless）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/>
                        <a:t>WAS (Wealth and Assets) -suspended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90204" pitchFamily="34" charset="0"/>
                        <a:buChar char="•"/>
                      </a:pPr>
                      <a:r>
                        <a:rPr lang="en-US" altLang="en-US" sz="1800">
                          <a:sym typeface="+mn-ea"/>
                        </a:rPr>
                        <a:t>Inequality measures</a:t>
                      </a:r>
                      <a:endParaRPr lang="en-US" altLang="en-US" sz="1800"/>
                    </a:p>
                    <a:p>
                      <a:pPr marL="285750" indent="-285750">
                        <a:buFont typeface="Arial" panose="020B0604020202090204" pitchFamily="34" charset="0"/>
                        <a:buChar char="•"/>
                      </a:pPr>
                      <a:r>
                        <a:rPr lang="en-US" altLang="en-US" sz="1800">
                          <a:sym typeface="+mn-ea"/>
                        </a:rPr>
                        <a:t>Wealth tax impact</a:t>
                      </a:r>
                      <a:endParaRPr lang="en-US" altLang="en-US" sz="1800"/>
                    </a:p>
                    <a:p>
                      <a:pPr marL="285750" indent="-285750">
                        <a:buFont typeface="Arial" panose="020B0604020202090204" pitchFamily="34" charset="0"/>
                        <a:buChar char="•"/>
                      </a:pPr>
                      <a:r>
                        <a:rPr lang="en-US" altLang="en-US" sz="1800">
                          <a:sym typeface="+mn-ea"/>
                        </a:rPr>
                        <a:t>Savings behaviour</a:t>
                      </a:r>
                      <a:endParaRPr lang="en-US" altLang="en-US" sz="1800"/>
                    </a:p>
                    <a:p>
                      <a:pPr marL="285750" indent="-285750">
                        <a:buFont typeface="Arial" panose="020B0604020202090204" pitchFamily="34" charset="0"/>
                        <a:buChar char="•"/>
                      </a:pPr>
                      <a:r>
                        <a:rPr lang="en-US" altLang="en-US" sz="1800">
                          <a:sym typeface="+mn-ea"/>
                        </a:rPr>
                        <a:t>Regional wealth inequalities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/>
                        <a:t>Annual Population Survey- suspended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90204" pitchFamily="34" charset="0"/>
                        <a:buChar char="•"/>
                      </a:pPr>
                      <a:r>
                        <a:rPr lang="en-US" altLang="en-US" sz="1800">
                          <a:sym typeface="+mn-ea"/>
                        </a:rPr>
                        <a:t>Population by nationality: immigration</a:t>
                      </a:r>
                      <a:endParaRPr lang="en-US" altLang="en-US" sz="1800"/>
                    </a:p>
                    <a:p>
                      <a:pPr marL="285750" indent="-285750">
                        <a:buFont typeface="Arial" panose="020B0604020202090204" pitchFamily="34" charset="0"/>
                        <a:buChar char="•"/>
                      </a:pPr>
                      <a:r>
                        <a:rPr lang="en-US" altLang="en-US" sz="1800">
                          <a:sym typeface="+mn-ea"/>
                        </a:rPr>
                        <a:t>Regional income disparities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/>
                        <a:t>Long Term Migration- revised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90204" pitchFamily="34" charset="0"/>
                        <a:buChar char="•"/>
                      </a:pPr>
                      <a:r>
                        <a:rPr lang="en-US" altLang="en-US" sz="1800">
                          <a:sym typeface="+mn-ea"/>
                        </a:rPr>
                        <a:t>Immigration</a:t>
                      </a:r>
                      <a:endParaRPr lang="en-US" altLang="en-US" sz="1800"/>
                    </a:p>
                    <a:p>
                      <a:pPr marL="285750" indent="-285750">
                        <a:buFont typeface="Arial" panose="020B0604020202090204" pitchFamily="34" charset="0"/>
                        <a:buChar char="•"/>
                      </a:pPr>
                      <a:r>
                        <a:rPr lang="en-US" altLang="en-US" sz="1800">
                          <a:sym typeface="+mn-ea"/>
                        </a:rPr>
                        <a:t>HE policy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/>
                        <a:t>Crime: Household Survey decertified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90204" pitchFamily="34" charset="0"/>
                        <a:buChar char="•"/>
                      </a:pPr>
                      <a:r>
                        <a:rPr lang="en-US" altLang="en-US" sz="1800">
                          <a:sym typeface="+mn-ea"/>
                        </a:rPr>
                        <a:t>Police resources and priorities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/>
                        <a:t>Digital Sector – suspended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90204" pitchFamily="34" charset="0"/>
                        <a:buChar char="•"/>
                      </a:pPr>
                      <a:r>
                        <a:rPr lang="en-US" altLang="en-US" sz="1800" dirty="0">
                          <a:sym typeface="+mn-ea"/>
                        </a:rPr>
                        <a:t>Economic growth</a:t>
                      </a:r>
                      <a:endParaRPr lang="en-US" altLang="en-US" sz="1800" dirty="0"/>
                    </a:p>
                    <a:p>
                      <a:pPr marL="285750" indent="-285750">
                        <a:buFont typeface="Arial" panose="020B0604020202090204" pitchFamily="34" charset="0"/>
                        <a:buChar char="•"/>
                      </a:pPr>
                      <a:r>
                        <a:rPr lang="en-US" altLang="en-US" sz="1800" dirty="0">
                          <a:sym typeface="+mn-ea"/>
                        </a:rPr>
                        <a:t>Digital taxation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3505"/>
            <a:ext cx="12534265" cy="1325880"/>
          </a:xfrm>
        </p:spPr>
        <p:txBody>
          <a:bodyPr>
            <a:normAutofit/>
          </a:bodyPr>
          <a:lstStyle/>
          <a:p>
            <a:pPr algn="ctr"/>
            <a:r>
              <a:rPr lang="en-US" altLang="en-US" sz="3600" b="1" noProof="0" dirty="0">
                <a:ln>
                  <a:noFill/>
                </a:ln>
                <a:solidFill>
                  <a:srgbClr val="5D1F1E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Overseas Students and the Immigration Numbers</a:t>
            </a:r>
          </a:p>
        </p:txBody>
      </p:sp>
      <p:pic>
        <p:nvPicPr>
          <p:cNvPr id="5" name="Picture 4" descr="Rplot0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1705" y="1118235"/>
            <a:ext cx="7768590" cy="5346700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6249670" y="6464935"/>
            <a:ext cx="692467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200"/>
              <a:t>Source of data: Provisional Estimate of Long Term International Migration, 2012-25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noProof="0" dirty="0">
                <a:ln>
                  <a:noFill/>
                </a:ln>
                <a:solidFill>
                  <a:srgbClr val="5D1F1E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British Wealth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838200" y="1825625"/>
          <a:ext cx="10515600" cy="35026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038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/>
                        <a:t>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/>
                        <a:t>Gini Coefficient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3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/>
                        <a:t>Net Financial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/>
                        <a:t>0.87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3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/>
                        <a:t>Private Pension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/>
                        <a:t>0.68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03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/>
                        <a:t>Net property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/>
                        <a:t>0.66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3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/>
                        <a:t>Physical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/>
                        <a:t>0.47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03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/>
                        <a:t>Total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/>
                        <a:t>0.59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3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/>
                        <a:t>(disposable income)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/>
                        <a:t>(100)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/>
                        <a:t>(0.36)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065" y="-102870"/>
            <a:ext cx="11151870" cy="132588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 </a:t>
            </a:r>
            <a:r>
              <a:rPr lang="en-US" altLang="en-US" sz="4890" b="1" noProof="0" dirty="0">
                <a:ln>
                  <a:noFill/>
                </a:ln>
                <a:solidFill>
                  <a:srgbClr val="5D1F1E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International Measures of Net Wealth (WID)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077595" y="954405"/>
          <a:ext cx="10255885" cy="580326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32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9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7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16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04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68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Top 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Top 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Quality of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Welath 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Netherlands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14.0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45.5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sz="1400"/>
                        <a:t>Dropped (now tax wealth returns)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8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Belgium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15.5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52.6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sz="1400"/>
                        <a:t>Only on financial accounts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21.3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57.1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sz="1400"/>
                        <a:t>High value property only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Denmark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21.6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50.3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sz="1400"/>
                        <a:t>Dropped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8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Italy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22.0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56.1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sz="1400"/>
                        <a:t>Only on overseas assets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Norway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23.3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52.7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sz="1400"/>
                        <a:t>YES. 1% on all incl. overseas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Asutralia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23.7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57.7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sz="140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23.8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57.4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sz="1400"/>
                        <a:t>YES. Complex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98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Sweden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27.5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68.2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sz="1400"/>
                        <a:t>Dropped.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27.7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59.9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sz="1400"/>
                        <a:t>Dropped. Only property 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Germany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27.9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58.5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sz="1400"/>
                        <a:t>Dropped.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98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China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30.4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68.0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sz="140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Swiss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31.1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62.8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sz="1400"/>
                        <a:t>YES. Low and cantonal.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34.8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69.5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sz="140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World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36.4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74.0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98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39.3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71.9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sz="140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South Africa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54.9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85.7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en-US" sz="140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0278819" y="4928616"/>
            <a:ext cx="1137998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37744" y="5963462"/>
            <a:ext cx="11804904" cy="7756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9462" y="894538"/>
            <a:ext cx="9211485" cy="5616621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632194" y="346841"/>
            <a:ext cx="2628900" cy="547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7744" y="398507"/>
            <a:ext cx="9914189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5D1F1E"/>
                </a:solidFill>
                <a:effectLst/>
                <a:uLnTx/>
                <a:uFillTx/>
                <a:latin typeface="Times New Roman" panose="02020503050405090304" pitchFamily="18" charset="0"/>
                <a:cs typeface="Times New Roman" panose="02020503050405090304" pitchFamily="18" charset="0"/>
              </a:rPr>
              <a:t>Economic size: </a:t>
            </a:r>
            <a:r>
              <a:rPr lang="en-US" sz="2400" b="1" dirty="0">
                <a:solidFill>
                  <a:srgbClr val="5D1F1E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GDP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D1F1E"/>
                </a:solidFill>
                <a:effectLst/>
                <a:uLnTx/>
                <a:uFillTx/>
                <a:latin typeface="Times New Roman" panose="02020503050405090304" pitchFamily="18" charset="0"/>
                <a:cs typeface="Times New Roman" panose="02020503050405090304" pitchFamily="18" charset="0"/>
              </a:rPr>
              <a:t> nominal and PPP ($Trillion world bank/IMF)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5D1F1E"/>
              </a:solidFill>
              <a:effectLst/>
              <a:uLnTx/>
              <a:uFillTx/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83380" y="960496"/>
            <a:ext cx="3200400" cy="5319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83664" y="2487168"/>
            <a:ext cx="228600" cy="3118104"/>
          </a:xfrm>
          <a:prstGeom prst="rect">
            <a:avLst/>
          </a:prstGeom>
          <a:solidFill>
            <a:srgbClr val="5D1F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88441" y="2485616"/>
            <a:ext cx="244332" cy="3108960"/>
          </a:xfrm>
          <a:prstGeom prst="rect">
            <a:avLst/>
          </a:prstGeom>
          <a:solidFill>
            <a:srgbClr val="F5DC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69906" y="1864900"/>
            <a:ext cx="272366" cy="3740372"/>
          </a:xfrm>
          <a:prstGeom prst="rect">
            <a:avLst/>
          </a:prstGeom>
          <a:solidFill>
            <a:srgbClr val="F5DC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47146" y="3346704"/>
            <a:ext cx="250534" cy="2258568"/>
          </a:xfrm>
          <a:prstGeom prst="rect">
            <a:avLst/>
          </a:prstGeom>
          <a:solidFill>
            <a:srgbClr val="5D1F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39769" y="2290934"/>
            <a:ext cx="272366" cy="3313560"/>
          </a:xfrm>
          <a:prstGeom prst="rect">
            <a:avLst/>
          </a:prstGeom>
          <a:solidFill>
            <a:srgbClr val="F5DC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44426" y="5165584"/>
            <a:ext cx="246014" cy="438912"/>
          </a:xfrm>
          <a:prstGeom prst="rect">
            <a:avLst/>
          </a:prstGeom>
          <a:solidFill>
            <a:srgbClr val="5D1F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445484" y="4229099"/>
            <a:ext cx="257127" cy="1375395"/>
          </a:xfrm>
          <a:prstGeom prst="rect">
            <a:avLst/>
          </a:prstGeom>
          <a:solidFill>
            <a:srgbClr val="F5DC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241809" y="4928616"/>
            <a:ext cx="257127" cy="685800"/>
          </a:xfrm>
          <a:prstGeom prst="rect">
            <a:avLst/>
          </a:prstGeom>
          <a:solidFill>
            <a:srgbClr val="5D1F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39710" y="4866777"/>
            <a:ext cx="250637" cy="747638"/>
          </a:xfrm>
          <a:prstGeom prst="rect">
            <a:avLst/>
          </a:prstGeom>
          <a:solidFill>
            <a:srgbClr val="F5DC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317053" y="5422392"/>
            <a:ext cx="250637" cy="192024"/>
          </a:xfrm>
          <a:prstGeom prst="rect">
            <a:avLst/>
          </a:prstGeom>
          <a:solidFill>
            <a:srgbClr val="5D1F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637092" y="5055080"/>
            <a:ext cx="263427" cy="549414"/>
          </a:xfrm>
          <a:prstGeom prst="rect">
            <a:avLst/>
          </a:prstGeom>
          <a:solidFill>
            <a:srgbClr val="F5DC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427225" y="5358384"/>
            <a:ext cx="228601" cy="256032"/>
          </a:xfrm>
          <a:prstGeom prst="rect">
            <a:avLst/>
          </a:prstGeom>
          <a:solidFill>
            <a:srgbClr val="5D1F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725740" y="5074919"/>
            <a:ext cx="250536" cy="519657"/>
          </a:xfrm>
          <a:prstGeom prst="rect">
            <a:avLst/>
          </a:prstGeom>
          <a:solidFill>
            <a:srgbClr val="F5DC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502572" y="5157215"/>
            <a:ext cx="250536" cy="437361"/>
          </a:xfrm>
          <a:prstGeom prst="rect">
            <a:avLst/>
          </a:prstGeom>
          <a:solidFill>
            <a:srgbClr val="5D1F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822611" y="5157215"/>
            <a:ext cx="249304" cy="447280"/>
          </a:xfrm>
          <a:prstGeom prst="rect">
            <a:avLst/>
          </a:prstGeom>
          <a:solidFill>
            <a:srgbClr val="F5DC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971801" y="3200400"/>
            <a:ext cx="246014" cy="2394176"/>
          </a:xfrm>
          <a:prstGeom prst="rect">
            <a:avLst/>
          </a:prstGeom>
          <a:solidFill>
            <a:srgbClr val="5D1F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65452" y="6125524"/>
            <a:ext cx="563613" cy="385635"/>
          </a:xfrm>
          <a:prstGeom prst="rect">
            <a:avLst/>
          </a:prstGeom>
          <a:ln>
            <a:solidFill>
              <a:srgbClr val="000000"/>
            </a:solidFill>
          </a:ln>
          <a:effectLst/>
        </p:spPr>
      </p:pic>
      <p:sp>
        <p:nvSpPr>
          <p:cNvPr id="26" name="Rectangle 25"/>
          <p:cNvSpPr/>
          <p:nvPr/>
        </p:nvSpPr>
        <p:spPr>
          <a:xfrm>
            <a:off x="10392365" y="5358383"/>
            <a:ext cx="228601" cy="256033"/>
          </a:xfrm>
          <a:prstGeom prst="rect">
            <a:avLst/>
          </a:prstGeom>
          <a:solidFill>
            <a:srgbClr val="5D1F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0733518" y="4701005"/>
            <a:ext cx="228601" cy="923330"/>
          </a:xfrm>
          <a:prstGeom prst="rect">
            <a:avLst/>
          </a:prstGeom>
          <a:solidFill>
            <a:srgbClr val="F5DC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+mn-ea"/>
              <a:cs typeface="+mn-cs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10278819" y="2892829"/>
            <a:ext cx="1137998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278819" y="3574473"/>
            <a:ext cx="1137998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0278819" y="4251960"/>
            <a:ext cx="1137998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0278819" y="2216727"/>
            <a:ext cx="1137998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0278819" y="1540625"/>
            <a:ext cx="1137998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4801246" y="5893087"/>
            <a:ext cx="69145" cy="70375"/>
          </a:xfrm>
          <a:prstGeom prst="rect">
            <a:avLst/>
          </a:prstGeom>
          <a:solidFill>
            <a:srgbClr val="5D1F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6060214" y="5893086"/>
            <a:ext cx="69145" cy="70375"/>
          </a:xfrm>
          <a:prstGeom prst="rect">
            <a:avLst/>
          </a:prstGeom>
          <a:solidFill>
            <a:srgbClr val="F5DC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81*358"/>
  <p:tag name="TABLE_ENDDRAG_RECT" val="66*116*781*35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28*275"/>
  <p:tag name="TABLE_ENDDRAG_RECT" val="66*143*828*2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07*456"/>
  <p:tag name="TABLE_ENDDRAG_RECT" val="84*75*807*456"/>
</p:tagLst>
</file>

<file path=ppt/theme/theme1.xml><?xml version="1.0" encoding="utf-8"?>
<a:theme xmlns:a="http://schemas.openxmlformats.org/drawingml/2006/main" name="1_Office Theme">
  <a:themeElements>
    <a:clrScheme name="ODI">
      <a:dk1>
        <a:srgbClr val="072442"/>
      </a:dk1>
      <a:lt1>
        <a:sysClr val="window" lastClr="FFFFFF"/>
      </a:lt1>
      <a:dk2>
        <a:srgbClr val="FED141"/>
      </a:dk2>
      <a:lt2>
        <a:srgbClr val="612C51"/>
      </a:lt2>
      <a:accent1>
        <a:srgbClr val="971B2F"/>
      </a:accent1>
      <a:accent2>
        <a:srgbClr val="FF7F32"/>
      </a:accent2>
      <a:accent3>
        <a:srgbClr val="64CCC9"/>
      </a:accent3>
      <a:accent4>
        <a:srgbClr val="EFDBB2"/>
      </a:accent4>
      <a:accent5>
        <a:srgbClr val="CB333B"/>
      </a:accent5>
      <a:accent6>
        <a:srgbClr val="19975D"/>
      </a:accent6>
      <a:hlink>
        <a:srgbClr val="0563C1"/>
      </a:hlink>
      <a:folHlink>
        <a:srgbClr val="954F72"/>
      </a:folHlink>
    </a:clrScheme>
    <a:fontScheme name="OD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343</Words>
  <Application>Microsoft Macintosh PowerPoint</Application>
  <PresentationFormat>Widescreen</PresentationFormat>
  <Paragraphs>152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1_Office Theme</vt:lpstr>
      <vt:lpstr>3_Office Theme</vt:lpstr>
      <vt:lpstr>  Statistics and Public Policy</vt:lpstr>
      <vt:lpstr>The Flawed Data Problem</vt:lpstr>
      <vt:lpstr>Overseas Students and the Immigration Numbers</vt:lpstr>
      <vt:lpstr>British Wealth</vt:lpstr>
      <vt:lpstr> International Measures of Net Wealth (WID)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Maryam Bashir (40229221)</dc:creator>
  <cp:lastModifiedBy>Vincent Cable</cp:lastModifiedBy>
  <cp:revision>52</cp:revision>
  <dcterms:created xsi:type="dcterms:W3CDTF">2026-04-26T21:29:48Z</dcterms:created>
  <dcterms:modified xsi:type="dcterms:W3CDTF">2026-04-28T16:22:36Z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49d3aa1-a3fe-4344-a8c9-e8808d790e49_Enabled">
    <vt:lpwstr>true</vt:lpwstr>
  </property>
  <property fmtid="{D5CDD505-2E9C-101B-9397-08002B2CF9AE}" pid="3" name="MSIP_Label_649d3aa1-a3fe-4344-a8c9-e8808d790e49_SetDate">
    <vt:lpwstr>2025-07-31T16:52:30Z</vt:lpwstr>
  </property>
  <property fmtid="{D5CDD505-2E9C-101B-9397-08002B2CF9AE}" pid="4" name="MSIP_Label_649d3aa1-a3fe-4344-a8c9-e8808d790e49_Method">
    <vt:lpwstr>Standard</vt:lpwstr>
  </property>
  <property fmtid="{D5CDD505-2E9C-101B-9397-08002B2CF9AE}" pid="5" name="MSIP_Label_649d3aa1-a3fe-4344-a8c9-e8808d790e49_Name">
    <vt:lpwstr>defa4170-0d19-0005-0004-bc88714345d2</vt:lpwstr>
  </property>
  <property fmtid="{D5CDD505-2E9C-101B-9397-08002B2CF9AE}" pid="6" name="MSIP_Label_649d3aa1-a3fe-4344-a8c9-e8808d790e49_SiteId">
    <vt:lpwstr>d09920b6-7504-4433-8c2c-33102485a01d</vt:lpwstr>
  </property>
  <property fmtid="{D5CDD505-2E9C-101B-9397-08002B2CF9AE}" pid="7" name="MSIP_Label_649d3aa1-a3fe-4344-a8c9-e8808d790e49_ActionId">
    <vt:lpwstr>cde8a9d9-b8a9-4b42-b43c-7159793f820c</vt:lpwstr>
  </property>
  <property fmtid="{D5CDD505-2E9C-101B-9397-08002B2CF9AE}" pid="8" name="MSIP_Label_649d3aa1-a3fe-4344-a8c9-e8808d790e49_ContentBits">
    <vt:lpwstr>0</vt:lpwstr>
  </property>
  <property fmtid="{D5CDD505-2E9C-101B-9397-08002B2CF9AE}" pid="9" name="ICV">
    <vt:lpwstr>26D5D897C5EEA9BEEE79D969BD5B4A06_43</vt:lpwstr>
  </property>
  <property fmtid="{D5CDD505-2E9C-101B-9397-08002B2CF9AE}" pid="10" name="KSOProductBuildVer">
    <vt:lpwstr>1033-12.1.22522.22522</vt:lpwstr>
  </property>
</Properties>
</file>