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handoutMasterIdLst>
    <p:handoutMasterId r:id="rId17"/>
  </p:handoutMasterIdLst>
  <p:sldIdLst>
    <p:sldId id="256" r:id="rId5"/>
    <p:sldId id="396" r:id="rId6"/>
    <p:sldId id="397" r:id="rId7"/>
    <p:sldId id="398" r:id="rId8"/>
    <p:sldId id="407" r:id="rId9"/>
    <p:sldId id="414" r:id="rId10"/>
    <p:sldId id="409" r:id="rId11"/>
    <p:sldId id="410" r:id="rId12"/>
    <p:sldId id="413" r:id="rId13"/>
    <p:sldId id="416" r:id="rId14"/>
    <p:sldId id="365" r:id="rId15"/>
  </p:sldIdLst>
  <p:sldSz cx="9144000" cy="5143500" type="screen16x9"/>
  <p:notesSz cx="9928225" cy="6797675"/>
  <p:embeddedFontLst>
    <p:embeddedFont>
      <p:font typeface="Futura Medium" panose="00000800000000000000"/>
      <p:regular r:id="rId18"/>
      <p:bold r:id="rId19"/>
      <p:italic r:id="rId20"/>
      <p:boldItalic r:id="rId21"/>
    </p:embeddedFont>
    <p:embeddedFont>
      <p:font typeface="Rockwell" panose="02060603020205020403" pitchFamily="18"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
      <p:font typeface="Segoe UI Light" panose="020B0502040204020203" pitchFamily="34" charset="0"/>
      <p:regular r:id="rId30"/>
      <p:italic r:id="rId31"/>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2777" userDrawn="1">
          <p15:clr>
            <a:srgbClr val="A4A3A4"/>
          </p15:clr>
        </p15:guide>
        <p15:guide id="3" orient="horz" pos="1614" userDrawn="1">
          <p15:clr>
            <a:srgbClr val="A4A3A4"/>
          </p15:clr>
        </p15:guide>
        <p15:guide id="4" orient="horz" pos="1860" userDrawn="1">
          <p15:clr>
            <a:srgbClr val="A4A3A4"/>
          </p15:clr>
        </p15:guide>
        <p15:guide id="5" orient="horz" pos="912" userDrawn="1">
          <p15:clr>
            <a:srgbClr val="A4A3A4"/>
          </p15:clr>
        </p15:guide>
        <p15:guide id="6" orient="horz" pos="178" userDrawn="1">
          <p15:clr>
            <a:srgbClr val="A4A3A4"/>
          </p15:clr>
        </p15:guide>
        <p15:guide id="7" pos="612" userDrawn="1">
          <p15:clr>
            <a:srgbClr val="A4A3A4"/>
          </p15:clr>
        </p15:guide>
        <p15:guide id="8" pos="5258" userDrawn="1">
          <p15:clr>
            <a:srgbClr val="A4A3A4"/>
          </p15:clr>
        </p15:guide>
        <p15:guide id="9" pos="2948" userDrawn="1">
          <p15:clr>
            <a:srgbClr val="A4A3A4"/>
          </p15:clr>
        </p15:guide>
        <p15:guide id="10" pos="410" userDrawn="1">
          <p15:clr>
            <a:srgbClr val="A4A3A4"/>
          </p15:clr>
        </p15:guide>
        <p15:guide id="11" pos="2776" userDrawn="1">
          <p15:clr>
            <a:srgbClr val="A4A3A4"/>
          </p15:clr>
        </p15:guide>
      </p15:sldGuideLst>
    </p:ext>
    <p:ext uri="{2D200454-40CA-4A62-9FC3-DE9A4176ACB9}">
      <p15:notesGuideLst xmlns:p15="http://schemas.microsoft.com/office/powerpoint/2012/main">
        <p15:guide id="1" orient="horz" pos="1884" userDrawn="1">
          <p15:clr>
            <a:srgbClr val="A4A3A4"/>
          </p15:clr>
        </p15:guide>
        <p15:guide id="2" orient="horz" pos="3925" userDrawn="1">
          <p15:clr>
            <a:srgbClr val="A4A3A4"/>
          </p15:clr>
        </p15:guide>
        <p15:guide id="3" orient="horz" pos="1779" userDrawn="1">
          <p15:clr>
            <a:srgbClr val="A4A3A4"/>
          </p15:clr>
        </p15:guide>
        <p15:guide id="4" orient="horz" pos="564" userDrawn="1">
          <p15:clr>
            <a:srgbClr val="A4A3A4"/>
          </p15:clr>
        </p15:guide>
        <p15:guide id="5" pos="454" userDrawn="1">
          <p15:clr>
            <a:srgbClr val="A4A3A4"/>
          </p15:clr>
        </p15:guide>
        <p15:guide id="6" pos="58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04E"/>
    <a:srgbClr val="DC8100"/>
    <a:srgbClr val="A0749B"/>
    <a:srgbClr val="DFD1DE"/>
    <a:srgbClr val="81457A"/>
    <a:srgbClr val="CCE9DB"/>
    <a:srgbClr val="99CDB7"/>
    <a:srgbClr val="66B492"/>
    <a:srgbClr val="339B6E"/>
    <a:srgbClr val="C0A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63D62-0A3D-4062-9DC5-DEC4DCC0D521}" v="1" dt="2024-05-23T10:31:21.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7172" autoAdjust="0"/>
  </p:normalViewPr>
  <p:slideViewPr>
    <p:cSldViewPr snapToGrid="0" showGuides="1">
      <p:cViewPr varScale="1">
        <p:scale>
          <a:sx n="107" d="100"/>
          <a:sy n="107" d="100"/>
        </p:scale>
        <p:origin x="102" y="588"/>
      </p:cViewPr>
      <p:guideLst>
        <p:guide orient="horz" pos="640"/>
        <p:guide orient="horz" pos="2777"/>
        <p:guide orient="horz" pos="1614"/>
        <p:guide orient="horz" pos="1860"/>
        <p:guide orient="horz" pos="912"/>
        <p:guide orient="horz" pos="178"/>
        <p:guide pos="612"/>
        <p:guide pos="5258"/>
        <p:guide pos="2948"/>
        <p:guide pos="410"/>
        <p:guide pos="2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0" d="100"/>
          <a:sy n="90" d="100"/>
        </p:scale>
        <p:origin x="-3762" y="-102"/>
      </p:cViewPr>
      <p:guideLst>
        <p:guide orient="horz" pos="1884"/>
        <p:guide orient="horz" pos="3925"/>
        <p:guide orient="horz" pos="1779"/>
        <p:guide orient="horz" pos="564"/>
        <p:guide pos="454"/>
        <p:guide pos="58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 Tily" userId="2a08a5b5-1b1b-46f6-a2e8-55cfc470ae13" providerId="ADAL" clId="{6EC63D62-0A3D-4062-9DC5-DEC4DCC0D521}"/>
    <pc:docChg chg="custSel delSld modSld sldOrd">
      <pc:chgData name="Geoff Tily" userId="2a08a5b5-1b1b-46f6-a2e8-55cfc470ae13" providerId="ADAL" clId="{6EC63D62-0A3D-4062-9DC5-DEC4DCC0D521}" dt="2024-05-23T10:40:39.903" v="84" actId="47"/>
      <pc:docMkLst>
        <pc:docMk/>
      </pc:docMkLst>
      <pc:sldChg chg="modSp mod">
        <pc:chgData name="Geoff Tily" userId="2a08a5b5-1b1b-46f6-a2e8-55cfc470ae13" providerId="ADAL" clId="{6EC63D62-0A3D-4062-9DC5-DEC4DCC0D521}" dt="2024-05-23T10:32:57.035" v="75" actId="1076"/>
        <pc:sldMkLst>
          <pc:docMk/>
          <pc:sldMk cId="0" sldId="256"/>
        </pc:sldMkLst>
        <pc:spChg chg="mod">
          <ac:chgData name="Geoff Tily" userId="2a08a5b5-1b1b-46f6-a2e8-55cfc470ae13" providerId="ADAL" clId="{6EC63D62-0A3D-4062-9DC5-DEC4DCC0D521}" dt="2024-05-23T10:32:50.749" v="74" actId="1076"/>
          <ac:spMkLst>
            <pc:docMk/>
            <pc:sldMk cId="0" sldId="256"/>
            <ac:spMk id="22" creationId="{00000000-0000-0000-0000-000000000000}"/>
          </ac:spMkLst>
        </pc:spChg>
        <pc:spChg chg="mod">
          <ac:chgData name="Geoff Tily" userId="2a08a5b5-1b1b-46f6-a2e8-55cfc470ae13" providerId="ADAL" clId="{6EC63D62-0A3D-4062-9DC5-DEC4DCC0D521}" dt="2024-05-23T10:32:57.035" v="75" actId="1076"/>
          <ac:spMkLst>
            <pc:docMk/>
            <pc:sldMk cId="0" sldId="256"/>
            <ac:spMk id="23" creationId="{00000000-0000-0000-0000-000000000000}"/>
          </ac:spMkLst>
        </pc:spChg>
      </pc:sldChg>
      <pc:sldChg chg="ord">
        <pc:chgData name="Geoff Tily" userId="2a08a5b5-1b1b-46f6-a2e8-55cfc470ae13" providerId="ADAL" clId="{6EC63D62-0A3D-4062-9DC5-DEC4DCC0D521}" dt="2024-05-23T10:32:17.263" v="57"/>
        <pc:sldMkLst>
          <pc:docMk/>
          <pc:sldMk cId="2440654431" sldId="365"/>
        </pc:sldMkLst>
      </pc:sldChg>
      <pc:sldChg chg="del">
        <pc:chgData name="Geoff Tily" userId="2a08a5b5-1b1b-46f6-a2e8-55cfc470ae13" providerId="ADAL" clId="{6EC63D62-0A3D-4062-9DC5-DEC4DCC0D521}" dt="2024-05-23T10:40:39.903" v="84" actId="47"/>
        <pc:sldMkLst>
          <pc:docMk/>
          <pc:sldMk cId="81225920" sldId="385"/>
        </pc:sldMkLst>
      </pc:sldChg>
      <pc:sldChg chg="ord">
        <pc:chgData name="Geoff Tily" userId="2a08a5b5-1b1b-46f6-a2e8-55cfc470ae13" providerId="ADAL" clId="{6EC63D62-0A3D-4062-9DC5-DEC4DCC0D521}" dt="2024-05-23T10:19:48.835" v="1"/>
        <pc:sldMkLst>
          <pc:docMk/>
          <pc:sldMk cId="1845118882" sldId="396"/>
        </pc:sldMkLst>
      </pc:sldChg>
      <pc:sldChg chg="ord">
        <pc:chgData name="Geoff Tily" userId="2a08a5b5-1b1b-46f6-a2e8-55cfc470ae13" providerId="ADAL" clId="{6EC63D62-0A3D-4062-9DC5-DEC4DCC0D521}" dt="2024-05-23T10:19:56.976" v="3"/>
        <pc:sldMkLst>
          <pc:docMk/>
          <pc:sldMk cId="2272063895" sldId="397"/>
        </pc:sldMkLst>
      </pc:sldChg>
      <pc:sldChg chg="ord">
        <pc:chgData name="Geoff Tily" userId="2a08a5b5-1b1b-46f6-a2e8-55cfc470ae13" providerId="ADAL" clId="{6EC63D62-0A3D-4062-9DC5-DEC4DCC0D521}" dt="2024-05-23T10:20:05.265" v="5"/>
        <pc:sldMkLst>
          <pc:docMk/>
          <pc:sldMk cId="1936082382" sldId="398"/>
        </pc:sldMkLst>
      </pc:sldChg>
      <pc:sldChg chg="del">
        <pc:chgData name="Geoff Tily" userId="2a08a5b5-1b1b-46f6-a2e8-55cfc470ae13" providerId="ADAL" clId="{6EC63D62-0A3D-4062-9DC5-DEC4DCC0D521}" dt="2024-05-23T10:40:36.686" v="80" actId="47"/>
        <pc:sldMkLst>
          <pc:docMk/>
          <pc:sldMk cId="2498633791" sldId="401"/>
        </pc:sldMkLst>
      </pc:sldChg>
      <pc:sldChg chg="del">
        <pc:chgData name="Geoff Tily" userId="2a08a5b5-1b1b-46f6-a2e8-55cfc470ae13" providerId="ADAL" clId="{6EC63D62-0A3D-4062-9DC5-DEC4DCC0D521}" dt="2024-05-23T10:40:33.390" v="76" actId="47"/>
        <pc:sldMkLst>
          <pc:docMk/>
          <pc:sldMk cId="3022245804" sldId="402"/>
        </pc:sldMkLst>
      </pc:sldChg>
      <pc:sldChg chg="del ord">
        <pc:chgData name="Geoff Tily" userId="2a08a5b5-1b1b-46f6-a2e8-55cfc470ae13" providerId="ADAL" clId="{6EC63D62-0A3D-4062-9DC5-DEC4DCC0D521}" dt="2024-05-23T10:40:34.366" v="77" actId="47"/>
        <pc:sldMkLst>
          <pc:docMk/>
          <pc:sldMk cId="2753212906" sldId="403"/>
        </pc:sldMkLst>
      </pc:sldChg>
      <pc:sldChg chg="del">
        <pc:chgData name="Geoff Tily" userId="2a08a5b5-1b1b-46f6-a2e8-55cfc470ae13" providerId="ADAL" clId="{6EC63D62-0A3D-4062-9DC5-DEC4DCC0D521}" dt="2024-05-23T10:40:37.289" v="81" actId="47"/>
        <pc:sldMkLst>
          <pc:docMk/>
          <pc:sldMk cId="616403433" sldId="405"/>
        </pc:sldMkLst>
      </pc:sldChg>
      <pc:sldChg chg="ord">
        <pc:chgData name="Geoff Tily" userId="2a08a5b5-1b1b-46f6-a2e8-55cfc470ae13" providerId="ADAL" clId="{6EC63D62-0A3D-4062-9DC5-DEC4DCC0D521}" dt="2024-05-23T10:24:11.984" v="9"/>
        <pc:sldMkLst>
          <pc:docMk/>
          <pc:sldMk cId="731755142" sldId="407"/>
        </pc:sldMkLst>
      </pc:sldChg>
      <pc:sldChg chg="del">
        <pc:chgData name="Geoff Tily" userId="2a08a5b5-1b1b-46f6-a2e8-55cfc470ae13" providerId="ADAL" clId="{6EC63D62-0A3D-4062-9DC5-DEC4DCC0D521}" dt="2024-05-23T10:40:38.759" v="83" actId="47"/>
        <pc:sldMkLst>
          <pc:docMk/>
          <pc:sldMk cId="525675377" sldId="408"/>
        </pc:sldMkLst>
      </pc:sldChg>
      <pc:sldChg chg="ord">
        <pc:chgData name="Geoff Tily" userId="2a08a5b5-1b1b-46f6-a2e8-55cfc470ae13" providerId="ADAL" clId="{6EC63D62-0A3D-4062-9DC5-DEC4DCC0D521}" dt="2024-05-23T10:26:15.311" v="13"/>
        <pc:sldMkLst>
          <pc:docMk/>
          <pc:sldMk cId="4177646085" sldId="409"/>
        </pc:sldMkLst>
      </pc:sldChg>
      <pc:sldChg chg="modSp mod ord">
        <pc:chgData name="Geoff Tily" userId="2a08a5b5-1b1b-46f6-a2e8-55cfc470ae13" providerId="ADAL" clId="{6EC63D62-0A3D-4062-9DC5-DEC4DCC0D521}" dt="2024-05-23T10:26:51.224" v="21" actId="20577"/>
        <pc:sldMkLst>
          <pc:docMk/>
          <pc:sldMk cId="2571571671" sldId="410"/>
        </pc:sldMkLst>
        <pc:spChg chg="mod">
          <ac:chgData name="Geoff Tily" userId="2a08a5b5-1b1b-46f6-a2e8-55cfc470ae13" providerId="ADAL" clId="{6EC63D62-0A3D-4062-9DC5-DEC4DCC0D521}" dt="2024-05-23T10:26:51.224" v="21" actId="20577"/>
          <ac:spMkLst>
            <pc:docMk/>
            <pc:sldMk cId="2571571671" sldId="410"/>
            <ac:spMk id="3" creationId="{A7C55857-397E-9C6B-D892-6CA8E05AC1EB}"/>
          </ac:spMkLst>
        </pc:spChg>
      </pc:sldChg>
      <pc:sldChg chg="del">
        <pc:chgData name="Geoff Tily" userId="2a08a5b5-1b1b-46f6-a2e8-55cfc470ae13" providerId="ADAL" clId="{6EC63D62-0A3D-4062-9DC5-DEC4DCC0D521}" dt="2024-05-23T10:40:35.835" v="79" actId="47"/>
        <pc:sldMkLst>
          <pc:docMk/>
          <pc:sldMk cId="2855749212" sldId="411"/>
        </pc:sldMkLst>
      </pc:sldChg>
      <pc:sldChg chg="del">
        <pc:chgData name="Geoff Tily" userId="2a08a5b5-1b1b-46f6-a2e8-55cfc470ae13" providerId="ADAL" clId="{6EC63D62-0A3D-4062-9DC5-DEC4DCC0D521}" dt="2024-05-23T10:40:35.265" v="78" actId="47"/>
        <pc:sldMkLst>
          <pc:docMk/>
          <pc:sldMk cId="3487634168" sldId="412"/>
        </pc:sldMkLst>
      </pc:sldChg>
      <pc:sldChg chg="addSp delSp modSp mod ord">
        <pc:chgData name="Geoff Tily" userId="2a08a5b5-1b1b-46f6-a2e8-55cfc470ae13" providerId="ADAL" clId="{6EC63D62-0A3D-4062-9DC5-DEC4DCC0D521}" dt="2024-05-23T10:31:36.442" v="46" actId="255"/>
        <pc:sldMkLst>
          <pc:docMk/>
          <pc:sldMk cId="11507763" sldId="413"/>
        </pc:sldMkLst>
        <pc:spChg chg="add del mod">
          <ac:chgData name="Geoff Tily" userId="2a08a5b5-1b1b-46f6-a2e8-55cfc470ae13" providerId="ADAL" clId="{6EC63D62-0A3D-4062-9DC5-DEC4DCC0D521}" dt="2024-05-23T10:31:25.176" v="44" actId="478"/>
          <ac:spMkLst>
            <pc:docMk/>
            <pc:sldMk cId="11507763" sldId="413"/>
            <ac:spMk id="2" creationId="{8ED8F4C3-6A61-504C-82A4-223C96E39C12}"/>
          </ac:spMkLst>
        </pc:spChg>
        <pc:spChg chg="mod">
          <ac:chgData name="Geoff Tily" userId="2a08a5b5-1b1b-46f6-a2e8-55cfc470ae13" providerId="ADAL" clId="{6EC63D62-0A3D-4062-9DC5-DEC4DCC0D521}" dt="2024-05-23T10:31:36.442" v="46" actId="255"/>
          <ac:spMkLst>
            <pc:docMk/>
            <pc:sldMk cId="11507763" sldId="413"/>
            <ac:spMk id="3" creationId="{F61EDEC8-3323-65B7-75A5-B8681A450C3D}"/>
          </ac:spMkLst>
        </pc:spChg>
        <pc:spChg chg="mod">
          <ac:chgData name="Geoff Tily" userId="2a08a5b5-1b1b-46f6-a2e8-55cfc470ae13" providerId="ADAL" clId="{6EC63D62-0A3D-4062-9DC5-DEC4DCC0D521}" dt="2024-05-23T10:31:12.084" v="42" actId="6549"/>
          <ac:spMkLst>
            <pc:docMk/>
            <pc:sldMk cId="11507763" sldId="413"/>
            <ac:spMk id="4" creationId="{627AC9D2-4AC0-18DB-4B4C-15C0D67FB0EE}"/>
          </ac:spMkLst>
        </pc:spChg>
        <pc:picChg chg="del">
          <ac:chgData name="Geoff Tily" userId="2a08a5b5-1b1b-46f6-a2e8-55cfc470ae13" providerId="ADAL" clId="{6EC63D62-0A3D-4062-9DC5-DEC4DCC0D521}" dt="2024-05-23T10:31:21.725" v="43" actId="478"/>
          <ac:picMkLst>
            <pc:docMk/>
            <pc:sldMk cId="11507763" sldId="413"/>
            <ac:picMk id="2056" creationId="{8920740C-95D0-E28B-60A3-9D89135A52DB}"/>
          </ac:picMkLst>
        </pc:picChg>
      </pc:sldChg>
      <pc:sldChg chg="ord">
        <pc:chgData name="Geoff Tily" userId="2a08a5b5-1b1b-46f6-a2e8-55cfc470ae13" providerId="ADAL" clId="{6EC63D62-0A3D-4062-9DC5-DEC4DCC0D521}" dt="2024-05-23T10:26:59.968" v="23"/>
        <pc:sldMkLst>
          <pc:docMk/>
          <pc:sldMk cId="1011161914" sldId="414"/>
        </pc:sldMkLst>
      </pc:sldChg>
      <pc:sldChg chg="del">
        <pc:chgData name="Geoff Tily" userId="2a08a5b5-1b1b-46f6-a2e8-55cfc470ae13" providerId="ADAL" clId="{6EC63D62-0A3D-4062-9DC5-DEC4DCC0D521}" dt="2024-05-23T10:40:37.843" v="82" actId="47"/>
        <pc:sldMkLst>
          <pc:docMk/>
          <pc:sldMk cId="909447432" sldId="415"/>
        </pc:sldMkLst>
      </pc:sldChg>
      <pc:sldChg chg="modSp mod ord">
        <pc:chgData name="Geoff Tily" userId="2a08a5b5-1b1b-46f6-a2e8-55cfc470ae13" providerId="ADAL" clId="{6EC63D62-0A3D-4062-9DC5-DEC4DCC0D521}" dt="2024-05-23T10:31:58.962" v="55" actId="20577"/>
        <pc:sldMkLst>
          <pc:docMk/>
          <pc:sldMk cId="867872656" sldId="416"/>
        </pc:sldMkLst>
        <pc:spChg chg="mod">
          <ac:chgData name="Geoff Tily" userId="2a08a5b5-1b1b-46f6-a2e8-55cfc470ae13" providerId="ADAL" clId="{6EC63D62-0A3D-4062-9DC5-DEC4DCC0D521}" dt="2024-05-23T10:31:58.962" v="55" actId="20577"/>
          <ac:spMkLst>
            <pc:docMk/>
            <pc:sldMk cId="867872656" sldId="416"/>
            <ac:spMk id="8" creationId="{368CA4F1-0068-81A1-6024-54B4BCA943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302231" cy="339884"/>
          </a:xfrm>
          <a:prstGeom prst="rect">
            <a:avLst/>
          </a:prstGeom>
        </p:spPr>
        <p:txBody>
          <a:bodyPr vert="horz" lIns="90590" tIns="45295" rIns="90590" bIns="45295" rtlCol="0"/>
          <a:lstStyle>
            <a:lvl1pPr algn="l">
              <a:defRPr sz="1200"/>
            </a:lvl1pPr>
          </a:lstStyle>
          <a:p>
            <a:endParaRPr lang="en-GB" sz="1000" dirty="0">
              <a:latin typeface="Arial" pitchFamily="34" charset="0"/>
              <a:cs typeface="Arial" pitchFamily="34" charset="0"/>
            </a:endParaRPr>
          </a:p>
        </p:txBody>
      </p:sp>
      <p:sp>
        <p:nvSpPr>
          <p:cNvPr id="3" name="Date Placeholder 2"/>
          <p:cNvSpPr>
            <a:spLocks noGrp="1"/>
          </p:cNvSpPr>
          <p:nvPr>
            <p:ph type="dt" sz="quarter" idx="1"/>
          </p:nvPr>
        </p:nvSpPr>
        <p:spPr>
          <a:xfrm>
            <a:off x="5623703" y="1"/>
            <a:ext cx="4302231" cy="339884"/>
          </a:xfrm>
          <a:prstGeom prst="rect">
            <a:avLst/>
          </a:prstGeom>
        </p:spPr>
        <p:txBody>
          <a:bodyPr vert="horz" lIns="90590" tIns="45295" rIns="90590" bIns="45295" rtlCol="0"/>
          <a:lstStyle>
            <a:lvl1pPr algn="r">
              <a:defRPr sz="1200"/>
            </a:lvl1pPr>
          </a:lstStyle>
          <a:p>
            <a:fld id="{78688C09-A274-4C07-9395-CBE67C0DE912}" type="datetimeFigureOut">
              <a:rPr lang="en-GB" sz="1000">
                <a:latin typeface="Arial" pitchFamily="34" charset="0"/>
                <a:cs typeface="Arial" pitchFamily="34" charset="0"/>
              </a:rPr>
              <a:pPr/>
              <a:t>23/05/2024</a:t>
            </a:fld>
            <a:endParaRPr lang="en-GB" sz="1000" dirty="0">
              <a:latin typeface="Arial" pitchFamily="34" charset="0"/>
              <a:cs typeface="Arial" pitchFamily="34" charset="0"/>
            </a:endParaRPr>
          </a:p>
        </p:txBody>
      </p:sp>
      <p:sp>
        <p:nvSpPr>
          <p:cNvPr id="4" name="Footer Placeholder 3"/>
          <p:cNvSpPr>
            <a:spLocks noGrp="1"/>
          </p:cNvSpPr>
          <p:nvPr>
            <p:ph type="ftr" sz="quarter" idx="2"/>
          </p:nvPr>
        </p:nvSpPr>
        <p:spPr>
          <a:xfrm>
            <a:off x="6" y="6456612"/>
            <a:ext cx="4302231" cy="339884"/>
          </a:xfrm>
          <a:prstGeom prst="rect">
            <a:avLst/>
          </a:prstGeom>
        </p:spPr>
        <p:txBody>
          <a:bodyPr vert="horz" lIns="90590" tIns="45295" rIns="90590" bIns="45295" rtlCol="0" anchor="b"/>
          <a:lstStyle>
            <a:lvl1pPr algn="l">
              <a:defRPr sz="1200"/>
            </a:lvl1pPr>
          </a:lstStyle>
          <a:p>
            <a:endParaRPr lang="en-GB"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5623703" y="6456612"/>
            <a:ext cx="4302231" cy="339884"/>
          </a:xfrm>
          <a:prstGeom prst="rect">
            <a:avLst/>
          </a:prstGeom>
        </p:spPr>
        <p:txBody>
          <a:bodyPr vert="horz" lIns="90590" tIns="45295" rIns="90590" bIns="45295" rtlCol="0" anchor="b"/>
          <a:lstStyle>
            <a:lvl1pPr algn="r">
              <a:defRPr sz="1200"/>
            </a:lvl1pPr>
          </a:lstStyle>
          <a:p>
            <a:fld id="{18B005D9-1AAC-4E6D-B9B3-BB8CB4FD9D30}" type="slidenum">
              <a:rPr lang="en-GB" sz="1000">
                <a:latin typeface="Arial" pitchFamily="34" charset="0"/>
                <a:cs typeface="Arial" pitchFamily="34" charset="0"/>
              </a:rPr>
              <a:pPr/>
              <a:t>‹#›</a:t>
            </a:fld>
            <a:endParaRPr lang="en-GB" sz="1000" dirty="0">
              <a:latin typeface="Arial" pitchFamily="34" charset="0"/>
              <a:cs typeface="Arial" pitchFamily="34" charset="0"/>
            </a:endParaRPr>
          </a:p>
        </p:txBody>
      </p:sp>
    </p:spTree>
    <p:extLst>
      <p:ext uri="{BB962C8B-B14F-4D97-AF65-F5344CB8AC3E}">
        <p14:creationId xmlns:p14="http://schemas.microsoft.com/office/powerpoint/2010/main" val="356901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302231" cy="339884"/>
          </a:xfrm>
          <a:prstGeom prst="rect">
            <a:avLst/>
          </a:prstGeom>
        </p:spPr>
        <p:txBody>
          <a:bodyPr vert="horz" lIns="90590" tIns="45295" rIns="90590" bIns="45295" rtlCol="0"/>
          <a:lstStyle>
            <a:lvl1pPr algn="l">
              <a:defRPr sz="1000">
                <a:solidFill>
                  <a:schemeClr val="tx1"/>
                </a:solidFill>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5623703" y="1"/>
            <a:ext cx="4302231" cy="339884"/>
          </a:xfrm>
          <a:prstGeom prst="rect">
            <a:avLst/>
          </a:prstGeom>
        </p:spPr>
        <p:txBody>
          <a:bodyPr vert="horz" lIns="90590" tIns="45295" rIns="90590" bIns="45295" rtlCol="0"/>
          <a:lstStyle>
            <a:lvl1pPr algn="r">
              <a:defRPr sz="1000">
                <a:solidFill>
                  <a:schemeClr val="tx1"/>
                </a:solidFill>
                <a:latin typeface="Arial" pitchFamily="34" charset="0"/>
                <a:cs typeface="Arial" pitchFamily="34" charset="0"/>
              </a:defRPr>
            </a:lvl1pPr>
          </a:lstStyle>
          <a:p>
            <a:fld id="{E8910CE4-810D-4C84-B7AD-48C304FEA169}" type="datetimeFigureOut">
              <a:rPr lang="en-GB" smtClean="0"/>
              <a:pPr/>
              <a:t>23/05/2024</a:t>
            </a:fld>
            <a:endParaRPr lang="en-GB" dirty="0"/>
          </a:p>
        </p:txBody>
      </p:sp>
      <p:sp>
        <p:nvSpPr>
          <p:cNvPr id="4" name="Slide Image Placeholder 3"/>
          <p:cNvSpPr>
            <a:spLocks noGrp="1" noRot="1" noChangeAspect="1"/>
          </p:cNvSpPr>
          <p:nvPr>
            <p:ph type="sldImg" idx="2"/>
          </p:nvPr>
        </p:nvSpPr>
        <p:spPr>
          <a:xfrm>
            <a:off x="2981325" y="895350"/>
            <a:ext cx="4000500" cy="2249488"/>
          </a:xfrm>
          <a:prstGeom prst="rect">
            <a:avLst/>
          </a:prstGeom>
          <a:noFill/>
          <a:ln w="9525">
            <a:solidFill>
              <a:schemeClr val="tx1"/>
            </a:solidFill>
          </a:ln>
        </p:spPr>
        <p:txBody>
          <a:bodyPr vert="horz" lIns="90590" tIns="45295" rIns="90590" bIns="45295" rtlCol="0" anchor="ctr"/>
          <a:lstStyle/>
          <a:p>
            <a:endParaRPr lang="en-GB" dirty="0"/>
          </a:p>
        </p:txBody>
      </p:sp>
      <p:sp>
        <p:nvSpPr>
          <p:cNvPr id="5" name="Notes Placeholder 4"/>
          <p:cNvSpPr>
            <a:spLocks noGrp="1"/>
          </p:cNvSpPr>
          <p:nvPr>
            <p:ph type="body" sz="quarter" idx="3"/>
          </p:nvPr>
        </p:nvSpPr>
        <p:spPr>
          <a:xfrm>
            <a:off x="721086" y="3261926"/>
            <a:ext cx="8534747" cy="295612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6" name="Footer Placeholder 5"/>
          <p:cNvSpPr>
            <a:spLocks noGrp="1"/>
          </p:cNvSpPr>
          <p:nvPr>
            <p:ph type="ftr" sz="quarter" idx="4"/>
          </p:nvPr>
        </p:nvSpPr>
        <p:spPr>
          <a:xfrm>
            <a:off x="6" y="6456612"/>
            <a:ext cx="4302231" cy="339884"/>
          </a:xfrm>
          <a:prstGeom prst="rect">
            <a:avLst/>
          </a:prstGeom>
        </p:spPr>
        <p:txBody>
          <a:bodyPr vert="horz" lIns="90590" tIns="45295" rIns="90590" bIns="45295" rtlCol="0" anchor="b"/>
          <a:lstStyle>
            <a:lvl1pPr algn="l">
              <a:defRPr sz="1000">
                <a:solidFill>
                  <a:schemeClr val="tx1"/>
                </a:solidFill>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5623703" y="6456612"/>
            <a:ext cx="4302231" cy="339884"/>
          </a:xfrm>
          <a:prstGeom prst="rect">
            <a:avLst/>
          </a:prstGeom>
        </p:spPr>
        <p:txBody>
          <a:bodyPr vert="horz" lIns="90590" tIns="45295" rIns="90590" bIns="45295" rtlCol="0" anchor="b"/>
          <a:lstStyle>
            <a:lvl1pPr algn="r">
              <a:defRPr sz="1000">
                <a:solidFill>
                  <a:schemeClr val="tx1"/>
                </a:solidFill>
                <a:latin typeface="Arial" pitchFamily="34" charset="0"/>
                <a:cs typeface="Arial" pitchFamily="34"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val="3172971175"/>
      </p:ext>
    </p:extLst>
  </p:cSld>
  <p:clrMap bg1="lt1" tx1="dk1" bg2="lt2" tx2="dk2" accent1="accent1" accent2="accent2" accent3="accent3" accent4="accent4" accent5="accent5" accent6="accent6" hlink="hlink" folHlink="folHlink"/>
  <p:notesStyle>
    <a:lvl1pPr marL="0" algn="l" defTabSz="914378" rtl="0" eaLnBrk="1" latinLnBrk="0" hangingPunct="1">
      <a:spcAft>
        <a:spcPts val="600"/>
      </a:spcAft>
      <a:defRPr sz="1000" kern="1200">
        <a:solidFill>
          <a:schemeClr val="tx1"/>
        </a:solidFill>
        <a:latin typeface="Arial" pitchFamily="34" charset="0"/>
        <a:ea typeface="+mn-ea"/>
        <a:cs typeface="Arial" pitchFamily="34" charset="0"/>
      </a:defRPr>
    </a:lvl1pPr>
    <a:lvl2pPr marL="85723" indent="-85723" algn="l" defTabSz="914378" rtl="0" eaLnBrk="1" latinLnBrk="0" hangingPunct="1">
      <a:spcAft>
        <a:spcPts val="600"/>
      </a:spcAft>
      <a:buFont typeface="Arial" pitchFamily="34" charset="0"/>
      <a:buChar char="•"/>
      <a:defRPr sz="1000" kern="1200">
        <a:solidFill>
          <a:schemeClr val="tx1"/>
        </a:solidFill>
        <a:latin typeface="Arial" pitchFamily="34" charset="0"/>
        <a:ea typeface="+mn-ea"/>
        <a:cs typeface="Arial" pitchFamily="34" charset="0"/>
      </a:defRPr>
    </a:lvl2pPr>
    <a:lvl3pPr marL="251994" indent="-143996" algn="l" defTabSz="914378" rtl="0" eaLnBrk="1" latinLnBrk="0" hangingPunct="1">
      <a:spcAft>
        <a:spcPts val="600"/>
      </a:spcAft>
      <a:buFont typeface="Symbol" pitchFamily="18" charset="2"/>
      <a:buChar char="-"/>
      <a:defRPr sz="1000" kern="1200">
        <a:solidFill>
          <a:schemeClr val="tx1"/>
        </a:solidFill>
        <a:latin typeface="Arial" pitchFamily="34" charset="0"/>
        <a:ea typeface="+mn-ea"/>
        <a:cs typeface="Arial" pitchFamily="34" charset="0"/>
      </a:defRPr>
    </a:lvl3pPr>
    <a:lvl4pPr marL="1371566" algn="l" defTabSz="914378" rtl="0" eaLnBrk="1" latinLnBrk="0" hangingPunct="1">
      <a:spcAft>
        <a:spcPts val="600"/>
      </a:spcAft>
      <a:defRPr sz="1000" kern="1200">
        <a:solidFill>
          <a:schemeClr val="tx1"/>
        </a:solidFill>
        <a:latin typeface="Futura Medium"/>
        <a:ea typeface="+mn-ea"/>
        <a:cs typeface="+mn-cs"/>
      </a:defRPr>
    </a:lvl4pPr>
    <a:lvl5pPr marL="1828754" algn="l" defTabSz="914378" rtl="0" eaLnBrk="1" latinLnBrk="0" hangingPunct="1">
      <a:spcAft>
        <a:spcPts val="600"/>
      </a:spcAft>
      <a:defRPr sz="1000" kern="1200">
        <a:solidFill>
          <a:schemeClr val="tx1"/>
        </a:solidFill>
        <a:latin typeface="Futura Medium"/>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normAutofit/>
          </a:bodyPr>
          <a:lstStyle/>
          <a:p>
            <a:endParaRPr lang="en-GB" dirty="0">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a:latin typeface="Futura Medium" pitchFamily="2" charset="0"/>
            </a:endParaRPr>
          </a:p>
        </p:txBody>
      </p:sp>
    </p:spTree>
    <p:extLst>
      <p:ext uri="{BB962C8B-B14F-4D97-AF65-F5344CB8AC3E}">
        <p14:creationId xmlns:p14="http://schemas.microsoft.com/office/powerpoint/2010/main" val="374718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UC Title Slide">
    <p:bg>
      <p:bgPr>
        <a:solidFill>
          <a:schemeClr val="accent1"/>
        </a:solidFill>
        <a:effectLst/>
      </p:bgPr>
    </p:bg>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7A3C8C01-7C1D-4C47-AA61-92B155D7879F}"/>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Arrow: Pentagon 10">
            <a:extLst>
              <a:ext uri="{FF2B5EF4-FFF2-40B4-BE49-F238E27FC236}">
                <a16:creationId xmlns:a16="http://schemas.microsoft.com/office/drawing/2014/main" id="{C0A8E0C9-3BC0-4FFB-8327-588CE1D6F0F2}"/>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
          <p:cNvSpPr>
            <a:spLocks noGrp="1" noChangeArrowheads="1"/>
          </p:cNvSpPr>
          <p:nvPr userDrawn="1">
            <p:ph type="ctrTitle"/>
          </p:nvPr>
        </p:nvSpPr>
        <p:spPr>
          <a:xfrm>
            <a:off x="641586" y="1064526"/>
            <a:ext cx="4640098" cy="1604735"/>
          </a:xfrm>
          <a:prstGeom prst="rect">
            <a:avLst/>
          </a:prstGeom>
          <a:noFill/>
        </p:spPr>
        <p:txBody>
          <a:bodyPr lIns="0" tIns="0" rIns="0" anchor="b"/>
          <a:lstStyle>
            <a:lvl1pPr>
              <a:lnSpc>
                <a:spcPct val="90000"/>
              </a:lnSpc>
              <a:defRPr sz="3800" b="0" kern="1200" cap="none" spc="0" baseline="0">
                <a:solidFill>
                  <a:schemeClr val="bg1"/>
                </a:solidFill>
                <a:latin typeface="Rockwell" panose="02060603020205020403" pitchFamily="18" charset="0"/>
                <a:cs typeface="Segoe UI" panose="020B0502040204020203" pitchFamily="34" charset="0"/>
              </a:defRPr>
            </a:lvl1pPr>
          </a:lstStyle>
          <a:p>
            <a:r>
              <a:rPr lang="en-US"/>
              <a:t>Click to edit Master title style</a:t>
            </a:r>
            <a:endParaRPr lang="en-GB" dirty="0"/>
          </a:p>
        </p:txBody>
      </p:sp>
      <p:sp>
        <p:nvSpPr>
          <p:cNvPr id="29" name="Rectangle 3"/>
          <p:cNvSpPr>
            <a:spLocks noGrp="1" noChangeArrowheads="1"/>
          </p:cNvSpPr>
          <p:nvPr userDrawn="1">
            <p:ph type="subTitle" idx="1"/>
          </p:nvPr>
        </p:nvSpPr>
        <p:spPr>
          <a:xfrm>
            <a:off x="641447" y="2621916"/>
            <a:ext cx="4642216" cy="903713"/>
          </a:xfrm>
          <a:prstGeom prst="rect">
            <a:avLst/>
          </a:prstGeom>
        </p:spPr>
        <p:txBody>
          <a:bodyPr lIns="0" tIns="0" rIns="0" bIns="0"/>
          <a:lstStyle>
            <a:lvl1pPr marL="0" indent="0">
              <a:spcBef>
                <a:spcPct val="0"/>
              </a:spcBef>
              <a:buFont typeface="Wingdings" pitchFamily="2" charset="2"/>
              <a:buNone/>
              <a:defRPr sz="2200" b="0" baseline="0">
                <a:solidFill>
                  <a:schemeClr val="bg1"/>
                </a:solidFill>
                <a:latin typeface="Rockwell" panose="02060603020205020403" pitchFamily="18" charset="0"/>
                <a:cs typeface="Segoe UI" panose="020B0502040204020203" pitchFamily="34" charset="0"/>
              </a:defRPr>
            </a:lvl1pPr>
          </a:lstStyle>
          <a:p>
            <a:r>
              <a:rPr lang="en-US"/>
              <a:t>Click to edit Master subtitle style</a:t>
            </a:r>
            <a:endParaRPr lang="en-GB" dirty="0"/>
          </a:p>
        </p:txBody>
      </p:sp>
      <p:pic>
        <p:nvPicPr>
          <p:cNvPr id="5" name="Picture 4">
            <a:extLst>
              <a:ext uri="{FF2B5EF4-FFF2-40B4-BE49-F238E27FC236}">
                <a16:creationId xmlns:a16="http://schemas.microsoft.com/office/drawing/2014/main" id="{EDC0F2BF-76B6-4F9D-AEA4-AF6690D7EC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63934" y="392047"/>
            <a:ext cx="1422869" cy="904114"/>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C 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9" y="282576"/>
            <a:ext cx="7785746"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dirty="0"/>
          </a:p>
        </p:txBody>
      </p:sp>
      <p:sp>
        <p:nvSpPr>
          <p:cNvPr id="10" name="Content Placeholder 9"/>
          <p:cNvSpPr>
            <a:spLocks noGrp="1"/>
          </p:cNvSpPr>
          <p:nvPr>
            <p:ph sz="quarter" idx="11"/>
          </p:nvPr>
        </p:nvSpPr>
        <p:spPr>
          <a:xfrm>
            <a:off x="644419" y="1447799"/>
            <a:ext cx="7785746"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439052C0-0FB0-4231-8287-B5651FF78E49}"/>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41F81A39-211D-4A6E-AE6F-C1DE912EAA32}"/>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id="{A460735A-C4EB-4E45-991D-A558014179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C Title and Tabl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dirty="0"/>
          </a:p>
        </p:txBody>
      </p:sp>
      <p:sp>
        <p:nvSpPr>
          <p:cNvPr id="7" name="Table Placeholder 6"/>
          <p:cNvSpPr>
            <a:spLocks noGrp="1"/>
          </p:cNvSpPr>
          <p:nvPr>
            <p:ph type="tbl" sz="quarter" idx="12"/>
          </p:nvPr>
        </p:nvSpPr>
        <p:spPr>
          <a:xfrm>
            <a:off x="650875" y="1447800"/>
            <a:ext cx="7786800" cy="2727000"/>
          </a:xfrm>
          <a:prstGeom prst="rect">
            <a:avLst/>
          </a:prstGeom>
        </p:spPr>
        <p:txBody>
          <a:bodyPr lIns="0" tIns="0" rIns="0" bIns="0"/>
          <a:lstStyle>
            <a:lvl1pPr>
              <a:defRPr sz="1200">
                <a:solidFill>
                  <a:schemeClr val="accent1"/>
                </a:solidFill>
                <a:latin typeface="Segoe UI Light" pitchFamily="34" charset="0"/>
              </a:defRPr>
            </a:lvl1pPr>
          </a:lstStyle>
          <a:p>
            <a:r>
              <a:rPr lang="en-US"/>
              <a:t>Click icon to add table</a:t>
            </a:r>
            <a:endParaRPr lang="en-GB" dirty="0"/>
          </a:p>
        </p:txBody>
      </p:sp>
      <p:sp>
        <p:nvSpPr>
          <p:cNvPr id="11" name="Rectangle 10">
            <a:extLst>
              <a:ext uri="{FF2B5EF4-FFF2-40B4-BE49-F238E27FC236}">
                <a16:creationId xmlns:a16="http://schemas.microsoft.com/office/drawing/2014/main" id="{0BBD1964-86D7-4CE4-9083-D4446EDCA0DE}"/>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E214ABA9-BF6B-4993-A720-7B7295FC50BA}"/>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CD233A3C-A29A-43C5-8D5D-69579A864B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C Two Column Content">
    <p:spTree>
      <p:nvGrpSpPr>
        <p:cNvPr id="1" name=""/>
        <p:cNvGrpSpPr/>
        <p:nvPr/>
      </p:nvGrpSpPr>
      <p:grpSpPr>
        <a:xfrm>
          <a:off x="0" y="0"/>
          <a:ext cx="0" cy="0"/>
          <a:chOff x="0" y="0"/>
          <a:chExt cx="0" cy="0"/>
        </a:xfrm>
      </p:grpSpPr>
      <p:sp>
        <p:nvSpPr>
          <p:cNvPr id="18" name="Content Placeholder 9"/>
          <p:cNvSpPr>
            <a:spLocks noGrp="1"/>
          </p:cNvSpPr>
          <p:nvPr>
            <p:ph sz="quarter" idx="11"/>
          </p:nvPr>
        </p:nvSpPr>
        <p:spPr>
          <a:xfrm>
            <a:off x="644419"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20" name="Content Placeholder 9"/>
          <p:cNvSpPr>
            <a:spLocks noGrp="1"/>
          </p:cNvSpPr>
          <p:nvPr>
            <p:ph sz="quarter" idx="12"/>
          </p:nvPr>
        </p:nvSpPr>
        <p:spPr>
          <a:xfrm>
            <a:off x="4675086"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21"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dirty="0"/>
          </a:p>
        </p:txBody>
      </p:sp>
      <p:sp>
        <p:nvSpPr>
          <p:cNvPr id="9" name="Rectangle 8">
            <a:extLst>
              <a:ext uri="{FF2B5EF4-FFF2-40B4-BE49-F238E27FC236}">
                <a16:creationId xmlns:a16="http://schemas.microsoft.com/office/drawing/2014/main" id="{8F1E8C55-E07D-4DC7-9D38-8751B2A24719}"/>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id="{B3238C48-A98D-48E0-8554-126517ECCF65}"/>
              </a:ext>
            </a:extLst>
          </p:cNvPr>
          <p:cNvSpPr/>
          <p:nvPr userDrawn="1"/>
        </p:nvSpPr>
        <p:spPr>
          <a:xfrm>
            <a:off x="1" y="4411322"/>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a:extLst>
              <a:ext uri="{FF2B5EF4-FFF2-40B4-BE49-F238E27FC236}">
                <a16:creationId xmlns:a16="http://schemas.microsoft.com/office/drawing/2014/main" id="{66CFE055-6DD7-4B34-B2C0-11576086FA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C Quote and Pictur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B846579-57EF-4C9C-815D-BF24C0C6D989}"/>
              </a:ext>
            </a:extLst>
          </p:cNvPr>
          <p:cNvSpPr>
            <a:spLocks noGrp="1"/>
          </p:cNvSpPr>
          <p:nvPr>
            <p:ph type="body" sz="quarter" idx="11" hasCustomPrompt="1"/>
          </p:nvPr>
        </p:nvSpPr>
        <p:spPr>
          <a:xfrm>
            <a:off x="544912" y="752948"/>
            <a:ext cx="3250712" cy="789411"/>
          </a:xfrm>
          <a:prstGeom prst="rect">
            <a:avLst/>
          </a:prstGeom>
          <a:solidFill>
            <a:schemeClr val="accent1"/>
          </a:solidFill>
          <a:ln w="38100">
            <a:solidFill>
              <a:schemeClr val="accent2"/>
            </a:solidFill>
            <a:miter lim="800000"/>
          </a:ln>
        </p:spPr>
        <p:txBody>
          <a:bodyPr wrap="square" lIns="216000" tIns="144000" rIns="216000" bIns="144000">
            <a:spAutoFit/>
          </a:bodyPr>
          <a:lstStyle>
            <a:lvl1pPr>
              <a:lnSpc>
                <a:spcPct val="90000"/>
              </a:lnSpc>
              <a:spcAft>
                <a:spcPts val="0"/>
              </a:spcAft>
              <a:defRPr lang="en-GB" sz="1800" kern="1200" baseline="0" dirty="0">
                <a:solidFill>
                  <a:schemeClr val="bg1"/>
                </a:solidFill>
                <a:latin typeface="Rockwell" panose="02060603020205020403" pitchFamily="18" charset="0"/>
                <a:ea typeface="+mn-ea"/>
                <a:cs typeface="Segoe UI" panose="020B0502040204020203" pitchFamily="34" charset="0"/>
              </a:defRPr>
            </a:lvl1pPr>
          </a:lstStyle>
          <a:p>
            <a:pPr marL="0" lvl="0" indent="0" algn="l" defTabSz="268281" rtl="0" eaLnBrk="1" latinLnBrk="0" hangingPunct="1">
              <a:lnSpc>
                <a:spcPct val="90000"/>
              </a:lnSpc>
              <a:spcBef>
                <a:spcPts val="0"/>
              </a:spcBef>
              <a:spcAft>
                <a:spcPts val="0"/>
              </a:spcAft>
              <a:buClr>
                <a:schemeClr val="accent2"/>
              </a:buClr>
              <a:buSzPct val="85000"/>
              <a:buFont typeface="Wingdings" pitchFamily="2" charset="2"/>
              <a:buNone/>
            </a:pPr>
            <a:r>
              <a:rPr lang="en-US" dirty="0"/>
              <a:t>Click to edit Master text styles</a:t>
            </a:r>
            <a:endParaRPr lang="en-GB" dirty="0"/>
          </a:p>
        </p:txBody>
      </p:sp>
      <p:sp>
        <p:nvSpPr>
          <p:cNvPr id="6" name="Rectangle 5">
            <a:extLst>
              <a:ext uri="{FF2B5EF4-FFF2-40B4-BE49-F238E27FC236}">
                <a16:creationId xmlns:a16="http://schemas.microsoft.com/office/drawing/2014/main" id="{B0430E4B-624E-47A8-B386-82A6AC239047}"/>
              </a:ext>
            </a:extLst>
          </p:cNvPr>
          <p:cNvSpPr/>
          <p:nvPr userDrawn="1"/>
        </p:nvSpPr>
        <p:spPr>
          <a:xfrm>
            <a:off x="2486894" y="4411323"/>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Pentagon 6">
            <a:extLst>
              <a:ext uri="{FF2B5EF4-FFF2-40B4-BE49-F238E27FC236}">
                <a16:creationId xmlns:a16="http://schemas.microsoft.com/office/drawing/2014/main" id="{2218561B-4020-44F4-B17D-342B1FDC3669}"/>
              </a:ext>
            </a:extLst>
          </p:cNvPr>
          <p:cNvSpPr/>
          <p:nvPr userDrawn="1"/>
        </p:nvSpPr>
        <p:spPr>
          <a:xfrm>
            <a:off x="1" y="4411323"/>
            <a:ext cx="8791955"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AA33A8F7-BE0D-4B6A-811D-98B42391D7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val="23050810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C Section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D207498-50E5-4A86-89C6-9E7A73261D9A}"/>
              </a:ext>
            </a:extLst>
          </p:cNvPr>
          <p:cNvGrpSpPr/>
          <p:nvPr userDrawn="1"/>
        </p:nvGrpSpPr>
        <p:grpSpPr>
          <a:xfrm>
            <a:off x="0" y="2191100"/>
            <a:ext cx="4267200" cy="2952399"/>
            <a:chOff x="0" y="0"/>
            <a:chExt cx="7434072" cy="5143500"/>
          </a:xfrm>
        </p:grpSpPr>
        <p:sp>
          <p:nvSpPr>
            <p:cNvPr id="8" name="Arrow: Pentagon 7">
              <a:extLst>
                <a:ext uri="{FF2B5EF4-FFF2-40B4-BE49-F238E27FC236}">
                  <a16:creationId xmlns:a16="http://schemas.microsoft.com/office/drawing/2014/main" id="{3BB120A1-7C40-4512-B73F-F175538DA04C}"/>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id="{052AF63D-BB6F-4F7A-85B2-548892E52DBD}"/>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 Placeholder 9"/>
          <p:cNvSpPr>
            <a:spLocks noGrp="1"/>
          </p:cNvSpPr>
          <p:nvPr>
            <p:ph type="body" sz="quarter" idx="10" hasCustomPrompt="1"/>
          </p:nvPr>
        </p:nvSpPr>
        <p:spPr>
          <a:xfrm>
            <a:off x="648270" y="2708910"/>
            <a:ext cx="2321375" cy="1884656"/>
          </a:xfrm>
          <a:prstGeom prst="rect">
            <a:avLst/>
          </a:prstGeom>
          <a:noFill/>
          <a:ln w="76200">
            <a:noFill/>
            <a:miter lim="800000"/>
          </a:ln>
        </p:spPr>
        <p:txBody>
          <a:bodyPr wrap="square" lIns="0" tIns="0" rIns="288000" bIns="0" anchor="ctr">
            <a:noAutofit/>
          </a:bodyPr>
          <a:lstStyle>
            <a:lvl1pPr>
              <a:lnSpc>
                <a:spcPct val="90000"/>
              </a:lnSpc>
              <a:spcAft>
                <a:spcPts val="0"/>
              </a:spcAft>
              <a:defRPr lang="en-GB" sz="2250" kern="1200" dirty="0" smtClean="0">
                <a:solidFill>
                  <a:schemeClr val="bg1"/>
                </a:solidFill>
                <a:latin typeface="Rockwell" panose="02060603020205020403" pitchFamily="18" charset="0"/>
                <a:ea typeface="+mn-ea"/>
                <a:cs typeface="Segoe UI" panose="020B0502040204020203" pitchFamily="34" charset="0"/>
              </a:defRPr>
            </a:lvl1pPr>
          </a:lstStyle>
          <a:p>
            <a:pPr lvl="0"/>
            <a:r>
              <a:rPr lang="en-US" dirty="0"/>
              <a:t>Click to edit Master text styles</a:t>
            </a:r>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0C659-7099-4A55-9CB5-B0B3354905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7721" y="1755698"/>
            <a:ext cx="2568558" cy="1632104"/>
          </a:xfrm>
          <a:prstGeom prst="rect">
            <a:avLst/>
          </a:prstGeom>
        </p:spPr>
      </p:pic>
    </p:spTree>
    <p:extLst>
      <p:ext uri="{BB962C8B-B14F-4D97-AF65-F5344CB8AC3E}">
        <p14:creationId xmlns:p14="http://schemas.microsoft.com/office/powerpoint/2010/main" val="7274196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3" r:id="rId2"/>
    <p:sldLayoutId id="2147483696" r:id="rId3"/>
    <p:sldLayoutId id="2147483690" r:id="rId4"/>
    <p:sldLayoutId id="2147483705" r:id="rId5"/>
    <p:sldLayoutId id="2147483695" r:id="rId6"/>
    <p:sldLayoutId id="2147483697" r:id="rId7"/>
  </p:sldLayoutIdLst>
  <p:transition>
    <p:fade/>
  </p:transition>
  <p:hf hdr="0"/>
  <p:txStyles>
    <p:titleStyle>
      <a:lvl1pPr algn="l" defTabSz="914378" rtl="0" eaLnBrk="1" latinLnBrk="0" hangingPunct="1">
        <a:spcBef>
          <a:spcPct val="0"/>
        </a:spcBef>
        <a:buNone/>
        <a:defRPr sz="2000" b="1" kern="1200" cap="none" baseline="0">
          <a:solidFill>
            <a:schemeClr val="accent2"/>
          </a:solidFill>
          <a:latin typeface="+mj-lt"/>
          <a:ea typeface="+mj-ea"/>
          <a:cs typeface="+mj-cs"/>
        </a:defRPr>
      </a:lvl1pPr>
    </p:titleStyle>
    <p:bodyStyle>
      <a:lvl1pPr marL="0" indent="0" algn="l" defTabSz="268281" rtl="0" eaLnBrk="1" latinLnBrk="0" hangingPunct="1">
        <a:lnSpc>
          <a:spcPct val="120000"/>
        </a:lnSpc>
        <a:spcBef>
          <a:spcPts val="0"/>
        </a:spcBef>
        <a:spcAft>
          <a:spcPts val="600"/>
        </a:spcAft>
        <a:buClr>
          <a:schemeClr val="accent2"/>
        </a:buClr>
        <a:buSzPct val="85000"/>
        <a:buFont typeface="Wingdings" pitchFamily="2" charset="2"/>
        <a:buNone/>
        <a:defRPr sz="1800" kern="1200" baseline="0">
          <a:solidFill>
            <a:schemeClr val="tx1"/>
          </a:solidFill>
          <a:latin typeface="+mn-lt"/>
          <a:ea typeface="+mn-ea"/>
          <a:cs typeface="+mn-cs"/>
        </a:defRPr>
      </a:lvl1pPr>
      <a:lvl2pPr marL="269868" indent="-269868" algn="l" defTabSz="268281" rtl="0" eaLnBrk="1" latinLnBrk="0" hangingPunct="1">
        <a:lnSpc>
          <a:spcPct val="120000"/>
        </a:lnSpc>
        <a:spcBef>
          <a:spcPts val="0"/>
        </a:spcBef>
        <a:spcAft>
          <a:spcPts val="600"/>
        </a:spcAft>
        <a:buClr>
          <a:schemeClr val="accent2"/>
        </a:buClr>
        <a:buSzPct val="85000"/>
        <a:buFont typeface="Wingdings" pitchFamily="2" charset="2"/>
        <a:buChar char="n"/>
        <a:defRPr sz="1800" b="0" kern="1200">
          <a:solidFill>
            <a:schemeClr val="tx1"/>
          </a:solidFill>
          <a:latin typeface="+mn-lt"/>
          <a:ea typeface="+mn-ea"/>
          <a:cs typeface="+mn-cs"/>
        </a:defRPr>
      </a:lvl2pPr>
      <a:lvl3pPr marL="454014" indent="-184145" algn="l" defTabSz="268281" rtl="0" eaLnBrk="1" latinLnBrk="0" hangingPunct="1">
        <a:lnSpc>
          <a:spcPct val="120000"/>
        </a:lnSpc>
        <a:spcBef>
          <a:spcPts val="0"/>
        </a:spcBef>
        <a:spcAft>
          <a:spcPts val="600"/>
        </a:spcAft>
        <a:buClr>
          <a:schemeClr val="tx1"/>
        </a:buClr>
        <a:buSzPct val="75000"/>
        <a:buFont typeface="Wingdings" pitchFamily="2" charset="2"/>
        <a:buChar char=""/>
        <a:defRPr sz="1800" b="0" kern="1200">
          <a:solidFill>
            <a:schemeClr val="tx1"/>
          </a:solidFill>
          <a:latin typeface="+mn-lt"/>
          <a:ea typeface="+mn-ea"/>
          <a:cs typeface="+mn-cs"/>
        </a:defRPr>
      </a:lvl3pPr>
      <a:lvl4pPr marL="631809"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193" indent="-173034" algn="l" defTabSz="268281"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8988"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71.22047,448.3887,82.72717,133.6836}"/>
          <p:cNvSpPr>
            <a:spLocks noGrp="1"/>
          </p:cNvSpPr>
          <p:nvPr>
            <p:ph type="ctrTitle"/>
          </p:nvPr>
        </p:nvSpPr>
        <p:spPr>
          <a:xfrm>
            <a:off x="267513" y="1769382"/>
            <a:ext cx="6187075" cy="1604735"/>
          </a:xfrm>
        </p:spPr>
        <p:txBody>
          <a:bodyPr lIns="0" tIns="0" rIns="0" bIns="45720" anchor="b"/>
          <a:lstStyle/>
          <a:p>
            <a:r>
              <a:rPr lang="en-GB" dirty="0">
                <a:latin typeface="Rockwell"/>
                <a:cs typeface="Segoe UI"/>
              </a:rPr>
              <a:t>‘View from the factory floor’ </a:t>
            </a:r>
            <a:br>
              <a:rPr lang="en-GB" dirty="0">
                <a:latin typeface="Rockwell"/>
                <a:cs typeface="Segoe UI"/>
              </a:rPr>
            </a:br>
            <a:endParaRPr lang="en-GB" dirty="0">
              <a:latin typeface="Rockwell"/>
              <a:cs typeface="Segoe UI"/>
            </a:endParaRPr>
          </a:p>
        </p:txBody>
      </p:sp>
      <p:sp>
        <p:nvSpPr>
          <p:cNvPr id="23" name="Subtitle 22" descr="&lt;SUBTITLE&gt;{95.66929,212.5984,168.378,133.6836}"/>
          <p:cNvSpPr>
            <a:spLocks noGrp="1"/>
          </p:cNvSpPr>
          <p:nvPr>
            <p:ph type="subTitle" idx="1"/>
          </p:nvPr>
        </p:nvSpPr>
        <p:spPr>
          <a:xfrm>
            <a:off x="6013890" y="4339766"/>
            <a:ext cx="4642216" cy="903713"/>
          </a:xfrm>
        </p:spPr>
        <p:txBody>
          <a:bodyPr/>
          <a:lstStyle/>
          <a:p>
            <a:r>
              <a:rPr lang="en-GB" dirty="0"/>
              <a:t>Geoff Tily, 23 May 2024</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2AA98A-9D0B-ABAA-2C17-F50346EEAC0C}"/>
              </a:ext>
            </a:extLst>
          </p:cNvPr>
          <p:cNvSpPr>
            <a:spLocks noGrp="1"/>
          </p:cNvSpPr>
          <p:nvPr>
            <p:ph sz="quarter" idx="12"/>
          </p:nvPr>
        </p:nvSpPr>
        <p:spPr>
          <a:xfrm>
            <a:off x="3541222" y="1383146"/>
            <a:ext cx="4490985" cy="2625399"/>
          </a:xfrm>
        </p:spPr>
        <p:txBody>
          <a:bodyPr/>
          <a:lstStyle/>
          <a:p>
            <a:r>
              <a:rPr lang="en-GB" sz="2000" dirty="0"/>
              <a:t>Scientists of the same class are equally enslaved by fashion, which rules over science even more despotically than over the shape of hats. For these men the collective opinion of specialists is practically a dictatorship. </a:t>
            </a:r>
          </a:p>
          <a:p>
            <a:r>
              <a:rPr lang="en-GB" sz="2000" dirty="0"/>
              <a:t>(reprinted in </a:t>
            </a:r>
            <a:r>
              <a:rPr lang="en-GB" sz="2000" i="1" dirty="0"/>
              <a:t>The Power of Words</a:t>
            </a:r>
            <a:r>
              <a:rPr lang="en-GB" sz="2000" dirty="0"/>
              <a:t>, p. 36)</a:t>
            </a:r>
          </a:p>
        </p:txBody>
      </p:sp>
      <p:sp>
        <p:nvSpPr>
          <p:cNvPr id="8" name="TextBox 7">
            <a:extLst>
              <a:ext uri="{FF2B5EF4-FFF2-40B4-BE49-F238E27FC236}">
                <a16:creationId xmlns:a16="http://schemas.microsoft.com/office/drawing/2014/main" id="{368CA4F1-0068-81A1-6024-54B4BCA943AF}"/>
              </a:ext>
            </a:extLst>
          </p:cNvPr>
          <p:cNvSpPr txBox="1"/>
          <p:nvPr/>
        </p:nvSpPr>
        <p:spPr>
          <a:xfrm>
            <a:off x="236484" y="220293"/>
            <a:ext cx="8194733" cy="769441"/>
          </a:xfrm>
          <a:prstGeom prst="rect">
            <a:avLst/>
          </a:prstGeom>
          <a:noFill/>
        </p:spPr>
        <p:txBody>
          <a:bodyPr wrap="square">
            <a:spAutoFit/>
          </a:bodyPr>
          <a:lstStyle/>
          <a:p>
            <a:pPr marL="342900" lvl="0" indent="-342900">
              <a:spcAft>
                <a:spcPts val="800"/>
              </a:spcAft>
              <a:buFont typeface="Symbol" panose="05050102010706020507" pitchFamily="18" charset="2"/>
              <a:buChar char=""/>
              <a:tabLst>
                <a:tab pos="457200" algn="l"/>
              </a:tabLst>
            </a:pPr>
            <a:r>
              <a:rPr lang="en-GB" sz="2400" b="1" kern="100" dirty="0">
                <a:solidFill>
                  <a:schemeClr val="accent1"/>
                </a:solidFill>
                <a:effectLst/>
                <a:latin typeface="Rockwell" panose="02060603020205020403" pitchFamily="18" charset="0"/>
                <a:ea typeface="Aptos" panose="020B0004020202020204" pitchFamily="34" charset="0"/>
                <a:cs typeface="Times New Roman" panose="02020603050405020304" pitchFamily="18" charset="0"/>
              </a:rPr>
              <a:t>Not given the full story.  Other authorities omitted</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000" dirty="0">
                <a:latin typeface="Segoe UI" panose="020B0502040204020203" pitchFamily="34" charset="0"/>
              </a:rPr>
              <a:t>Simone Weil (1942-43) ‘Human Personality</a:t>
            </a:r>
            <a:r>
              <a:rPr lang="en-GB" sz="2000" i="1" dirty="0">
                <a:latin typeface="Segoe UI" panose="020B0502040204020203" pitchFamily="34" charset="0"/>
              </a:rPr>
              <a:t>’</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468D4155-347F-619F-A5A9-A56AC5E02BF7}"/>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712782" y="1383146"/>
            <a:ext cx="20955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726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6544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B60A-CC93-B37E-80FF-FB63D4C6147C}"/>
              </a:ext>
            </a:extLst>
          </p:cNvPr>
          <p:cNvSpPr>
            <a:spLocks noGrp="1"/>
          </p:cNvSpPr>
          <p:nvPr>
            <p:ph type="title"/>
          </p:nvPr>
        </p:nvSpPr>
        <p:spPr/>
        <p:txBody>
          <a:bodyPr/>
          <a:lstStyle/>
          <a:p>
            <a:r>
              <a:rPr lang="en-GB" b="0" i="0" dirty="0">
                <a:solidFill>
                  <a:srgbClr val="333333"/>
                </a:solidFill>
                <a:effectLst/>
                <a:latin typeface="Rockwell" panose="02060603020205020403" pitchFamily="18" charset="0"/>
              </a:rPr>
              <a:t>Motion 19 RPI – save the rate</a:t>
            </a:r>
            <a:br>
              <a:rPr lang="en-GB" b="0" i="0" dirty="0">
                <a:solidFill>
                  <a:srgbClr val="333333"/>
                </a:solidFill>
                <a:effectLst/>
                <a:latin typeface="Rockwell" panose="02060603020205020403" pitchFamily="18" charset="0"/>
              </a:rPr>
            </a:br>
            <a:endParaRPr lang="en-GB" dirty="0"/>
          </a:p>
        </p:txBody>
      </p:sp>
      <p:sp>
        <p:nvSpPr>
          <p:cNvPr id="3" name="Content Placeholder 2">
            <a:extLst>
              <a:ext uri="{FF2B5EF4-FFF2-40B4-BE49-F238E27FC236}">
                <a16:creationId xmlns:a16="http://schemas.microsoft.com/office/drawing/2014/main" id="{70167166-9ED2-760D-2D77-CA463C2B85D9}"/>
              </a:ext>
            </a:extLst>
          </p:cNvPr>
          <p:cNvSpPr>
            <a:spLocks noGrp="1"/>
          </p:cNvSpPr>
          <p:nvPr>
            <p:ph sz="quarter" idx="11"/>
          </p:nvPr>
        </p:nvSpPr>
        <p:spPr>
          <a:xfrm>
            <a:off x="644419" y="1082692"/>
            <a:ext cx="7785746" cy="2727000"/>
          </a:xfrm>
        </p:spPr>
        <p:txBody>
          <a:bodyPr/>
          <a:lstStyle/>
          <a:p>
            <a:pPr algn="l"/>
            <a:r>
              <a:rPr lang="en-GB" b="0" i="0" dirty="0">
                <a:solidFill>
                  <a:srgbClr val="333333"/>
                </a:solidFill>
                <a:effectLst/>
                <a:latin typeface="Avenir LT Std"/>
              </a:rPr>
              <a:t>Congress believes the planned abolition of RPI represents an attack on millions of workers and pensioners’ living standards and a permanent deepening of the cost- of-living crisis.</a:t>
            </a:r>
          </a:p>
          <a:p>
            <a:pPr algn="l"/>
            <a:r>
              <a:rPr lang="en-GB" b="0" i="0" dirty="0">
                <a:solidFill>
                  <a:srgbClr val="333333"/>
                </a:solidFill>
                <a:effectLst/>
                <a:latin typeface="Avenir LT Std"/>
              </a:rPr>
              <a:t>Congress notes that:</a:t>
            </a:r>
          </a:p>
          <a:p>
            <a:pPr algn="l"/>
            <a:r>
              <a:rPr lang="en-GB" b="0" i="0" dirty="0" err="1">
                <a:solidFill>
                  <a:srgbClr val="333333"/>
                </a:solidFill>
                <a:effectLst/>
                <a:latin typeface="Avenir LT Std"/>
              </a:rPr>
              <a:t>i</a:t>
            </a:r>
            <a:r>
              <a:rPr lang="en-GB" b="0" i="0" dirty="0">
                <a:solidFill>
                  <a:srgbClr val="333333"/>
                </a:solidFill>
                <a:effectLst/>
                <a:latin typeface="Avenir LT Std"/>
              </a:rPr>
              <a:t>. trade unions have always fought for an inflation measure that reflects working people’s cost of living as a foundation of collective bargaining</a:t>
            </a:r>
          </a:p>
          <a:p>
            <a:pPr algn="l"/>
            <a:r>
              <a:rPr lang="en-GB" b="0" i="0" dirty="0">
                <a:solidFill>
                  <a:srgbClr val="333333"/>
                </a:solidFill>
                <a:effectLst/>
                <a:latin typeface="Avenir LT Std"/>
              </a:rPr>
              <a:t>ii. the government plans to effectively abolish the RPI rate of inflation from 2030</a:t>
            </a:r>
          </a:p>
          <a:p>
            <a:pPr algn="l"/>
            <a:r>
              <a:rPr lang="en-GB" b="0" i="0" dirty="0">
                <a:solidFill>
                  <a:srgbClr val="333333"/>
                </a:solidFill>
                <a:effectLst/>
                <a:latin typeface="Avenir LT Std"/>
              </a:rPr>
              <a:t>iii. the Royal Statistical Society has said that alternative CPI/CPIH indices are ‘an unsatisfactory measure of inflation as it affects British households.’</a:t>
            </a:r>
          </a:p>
          <a:p>
            <a:pPr algn="l"/>
            <a:r>
              <a:rPr lang="en-GB" b="0" i="0" dirty="0">
                <a:solidFill>
                  <a:srgbClr val="333333"/>
                </a:solidFill>
                <a:effectLst/>
                <a:latin typeface="Avenir LT Std"/>
              </a:rPr>
              <a:t>iv. the government’s neglect of RPI since 2010 has raised the cost of borrowing, putting further strain on public services.</a:t>
            </a:r>
          </a:p>
          <a:p>
            <a:endParaRPr lang="en-GB" dirty="0"/>
          </a:p>
        </p:txBody>
      </p:sp>
    </p:spTree>
    <p:extLst>
      <p:ext uri="{BB962C8B-B14F-4D97-AF65-F5344CB8AC3E}">
        <p14:creationId xmlns:p14="http://schemas.microsoft.com/office/powerpoint/2010/main" val="18451188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489C5-5563-08AC-FB10-2B39F02DA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A4CD5-6242-33AB-F54C-EE71C2642C4E}"/>
              </a:ext>
            </a:extLst>
          </p:cNvPr>
          <p:cNvSpPr>
            <a:spLocks noGrp="1"/>
          </p:cNvSpPr>
          <p:nvPr>
            <p:ph type="title"/>
          </p:nvPr>
        </p:nvSpPr>
        <p:spPr/>
        <p:txBody>
          <a:bodyPr/>
          <a:lstStyle/>
          <a:p>
            <a:r>
              <a:rPr lang="en-GB" b="0" i="0" dirty="0">
                <a:solidFill>
                  <a:srgbClr val="333333"/>
                </a:solidFill>
                <a:effectLst/>
                <a:latin typeface="Rockwell" panose="02060603020205020403" pitchFamily="18" charset="0"/>
              </a:rPr>
              <a:t>Motion 19 RPI – save the rate</a:t>
            </a:r>
            <a:br>
              <a:rPr lang="en-GB" b="0" i="0" dirty="0">
                <a:solidFill>
                  <a:srgbClr val="333333"/>
                </a:solidFill>
                <a:effectLst/>
                <a:latin typeface="Rockwell" panose="02060603020205020403" pitchFamily="18" charset="0"/>
              </a:rPr>
            </a:br>
            <a:endParaRPr lang="en-GB" dirty="0"/>
          </a:p>
        </p:txBody>
      </p:sp>
      <p:sp>
        <p:nvSpPr>
          <p:cNvPr id="3" name="Content Placeholder 2">
            <a:extLst>
              <a:ext uri="{FF2B5EF4-FFF2-40B4-BE49-F238E27FC236}">
                <a16:creationId xmlns:a16="http://schemas.microsoft.com/office/drawing/2014/main" id="{BBB6B7ED-A230-F383-85FD-44F2E644A20C}"/>
              </a:ext>
            </a:extLst>
          </p:cNvPr>
          <p:cNvSpPr>
            <a:spLocks noGrp="1"/>
          </p:cNvSpPr>
          <p:nvPr>
            <p:ph sz="quarter" idx="11"/>
          </p:nvPr>
        </p:nvSpPr>
        <p:spPr>
          <a:xfrm>
            <a:off x="644419" y="1082692"/>
            <a:ext cx="7785746" cy="2727000"/>
          </a:xfrm>
        </p:spPr>
        <p:txBody>
          <a:bodyPr/>
          <a:lstStyle/>
          <a:p>
            <a:pPr algn="l"/>
            <a:r>
              <a:rPr lang="en-GB" b="0" i="0" dirty="0">
                <a:solidFill>
                  <a:srgbClr val="333333"/>
                </a:solidFill>
                <a:effectLst/>
                <a:latin typeface="Avenir LT Std"/>
              </a:rPr>
              <a:t>Congress condemns:</a:t>
            </a:r>
          </a:p>
          <a:p>
            <a:pPr algn="l"/>
            <a:r>
              <a:rPr lang="en-GB" b="0" i="0" dirty="0">
                <a:solidFill>
                  <a:srgbClr val="333333"/>
                </a:solidFill>
                <a:effectLst/>
                <a:latin typeface="Avenir LT Std"/>
              </a:rPr>
              <a:t>a. the withdrawal of the RPI link for public sector pay and pensions, which disproportionately lowered the incomes of women, ethnic minority, and disabled workers and pensioners.</a:t>
            </a:r>
          </a:p>
          <a:p>
            <a:pPr algn="l"/>
            <a:r>
              <a:rPr lang="en-GB" b="0" i="0" dirty="0">
                <a:solidFill>
                  <a:srgbClr val="333333"/>
                </a:solidFill>
                <a:effectLst/>
                <a:latin typeface="Avenir LT Std"/>
              </a:rPr>
              <a:t>b. the suspension of RPI’s routine methodological updates since 2010</a:t>
            </a:r>
          </a:p>
          <a:p>
            <a:pPr algn="l"/>
            <a:r>
              <a:rPr lang="en-GB" b="0" i="0" dirty="0">
                <a:solidFill>
                  <a:srgbClr val="333333"/>
                </a:solidFill>
                <a:effectLst/>
                <a:latin typeface="Avenir LT Std"/>
              </a:rPr>
              <a:t>c. the Treasury and the UK Statistics Authority’s refusal to hold a full consultation on scrapping RPI.</a:t>
            </a:r>
          </a:p>
        </p:txBody>
      </p:sp>
    </p:spTree>
    <p:extLst>
      <p:ext uri="{BB962C8B-B14F-4D97-AF65-F5344CB8AC3E}">
        <p14:creationId xmlns:p14="http://schemas.microsoft.com/office/powerpoint/2010/main" val="22720638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B2C1-15DF-03B8-7870-D3DB21266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C2786-0DBF-A246-2D48-EC4409CE5FB5}"/>
              </a:ext>
            </a:extLst>
          </p:cNvPr>
          <p:cNvSpPr>
            <a:spLocks noGrp="1"/>
          </p:cNvSpPr>
          <p:nvPr>
            <p:ph type="title"/>
          </p:nvPr>
        </p:nvSpPr>
        <p:spPr/>
        <p:txBody>
          <a:bodyPr/>
          <a:lstStyle/>
          <a:p>
            <a:r>
              <a:rPr lang="en-GB" b="0" i="0" dirty="0">
                <a:solidFill>
                  <a:srgbClr val="333333"/>
                </a:solidFill>
                <a:effectLst/>
                <a:latin typeface="Rockwell" panose="02060603020205020403" pitchFamily="18" charset="0"/>
              </a:rPr>
              <a:t>Motion 19 RPI – save the rate</a:t>
            </a:r>
            <a:br>
              <a:rPr lang="en-GB" b="0" i="0" dirty="0">
                <a:solidFill>
                  <a:srgbClr val="333333"/>
                </a:solidFill>
                <a:effectLst/>
                <a:latin typeface="Rockwell" panose="02060603020205020403" pitchFamily="18" charset="0"/>
              </a:rPr>
            </a:br>
            <a:endParaRPr lang="en-GB" dirty="0"/>
          </a:p>
        </p:txBody>
      </p:sp>
      <p:sp>
        <p:nvSpPr>
          <p:cNvPr id="3" name="Content Placeholder 2">
            <a:extLst>
              <a:ext uri="{FF2B5EF4-FFF2-40B4-BE49-F238E27FC236}">
                <a16:creationId xmlns:a16="http://schemas.microsoft.com/office/drawing/2014/main" id="{1BE14C27-A674-5C29-5D9D-E7B94C748B3F}"/>
              </a:ext>
            </a:extLst>
          </p:cNvPr>
          <p:cNvSpPr>
            <a:spLocks noGrp="1"/>
          </p:cNvSpPr>
          <p:nvPr>
            <p:ph sz="quarter" idx="11"/>
          </p:nvPr>
        </p:nvSpPr>
        <p:spPr>
          <a:xfrm>
            <a:off x="644419" y="1082692"/>
            <a:ext cx="7785746" cy="2727000"/>
          </a:xfrm>
        </p:spPr>
        <p:txBody>
          <a:bodyPr/>
          <a:lstStyle/>
          <a:p>
            <a:pPr algn="l"/>
            <a:r>
              <a:rPr lang="en-GB" b="0" i="0">
                <a:solidFill>
                  <a:srgbClr val="333333"/>
                </a:solidFill>
                <a:effectLst/>
                <a:latin typeface="Avenir LT Std"/>
              </a:rPr>
              <a:t>Congress calls upon the TUC to:</a:t>
            </a:r>
          </a:p>
          <a:p>
            <a:pPr algn="l"/>
            <a:r>
              <a:rPr lang="en-GB" b="0" i="0">
                <a:solidFill>
                  <a:srgbClr val="333333"/>
                </a:solidFill>
                <a:effectLst/>
                <a:latin typeface="Avenir LT Std"/>
              </a:rPr>
              <a:t>1. establish a priority campaign and working group that brings together interested affiliates and other appropriate organisations through to 2030</a:t>
            </a:r>
          </a:p>
          <a:p>
            <a:pPr algn="l"/>
            <a:r>
              <a:rPr lang="en-GB" b="0" i="0">
                <a:solidFill>
                  <a:srgbClr val="333333"/>
                </a:solidFill>
                <a:effectLst/>
                <a:latin typeface="Avenir LT Std"/>
              </a:rPr>
              <a:t>2. lobby Labour and the government to preserve an independent RPI, or otherwise create and agree with unions a new rate suitable for collective bargaining</a:t>
            </a:r>
          </a:p>
          <a:p>
            <a:pPr algn="l"/>
            <a:r>
              <a:rPr lang="en-GB" b="0" i="0">
                <a:solidFill>
                  <a:srgbClr val="333333"/>
                </a:solidFill>
                <a:effectLst/>
                <a:latin typeface="Avenir LT Std"/>
              </a:rPr>
              <a:t>3. create resources that affiliates can use to defend the link</a:t>
            </a:r>
          </a:p>
          <a:p>
            <a:pPr algn="l"/>
            <a:r>
              <a:rPr lang="en-GB" b="0" i="0">
                <a:solidFill>
                  <a:srgbClr val="333333"/>
                </a:solidFill>
                <a:effectLst/>
                <a:latin typeface="Avenir LT Std"/>
              </a:rPr>
              <a:t>4. hold a conference during the lifetime of the working group to discuss the campaign and the importance of RPI for pay and pensions.</a:t>
            </a:r>
          </a:p>
          <a:p>
            <a:endParaRPr lang="en-GB" dirty="0"/>
          </a:p>
        </p:txBody>
      </p:sp>
    </p:spTree>
    <p:extLst>
      <p:ext uri="{BB962C8B-B14F-4D97-AF65-F5344CB8AC3E}">
        <p14:creationId xmlns:p14="http://schemas.microsoft.com/office/powerpoint/2010/main" val="19360823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664C-F739-2821-B0D4-1CB93BB166FA}"/>
              </a:ext>
            </a:extLst>
          </p:cNvPr>
          <p:cNvSpPr>
            <a:spLocks noGrp="1"/>
          </p:cNvSpPr>
          <p:nvPr>
            <p:ph type="title"/>
          </p:nvPr>
        </p:nvSpPr>
        <p:spPr>
          <a:xfrm>
            <a:off x="220470" y="3582728"/>
            <a:ext cx="3262563" cy="800116"/>
          </a:xfrm>
        </p:spPr>
        <p:txBody>
          <a:bodyPr/>
          <a:lstStyle/>
          <a:p>
            <a:pPr marL="342900" lvl="0" indent="-342900">
              <a:spcAft>
                <a:spcPts val="800"/>
              </a:spcAft>
              <a:buFont typeface="Arial" panose="020B0604020202020204" pitchFamily="34" charset="0"/>
              <a:buChar char="•"/>
              <a:tabLst>
                <a:tab pos="457200" algn="l"/>
              </a:tabLst>
            </a:pPr>
            <a:r>
              <a:rPr lang="en-GB" sz="2400" b="1" kern="100" dirty="0">
                <a:effectLst/>
                <a:ea typeface="Aptos" panose="020B0004020202020204" pitchFamily="34" charset="0"/>
                <a:cs typeface="Times New Roman" panose="02020603050405020304" pitchFamily="18" charset="0"/>
              </a:rPr>
              <a:t>Access is restricted: algebra, complex definitions, and technical jargon. </a:t>
            </a:r>
            <a:br>
              <a:rPr lang="en-GB" sz="2400" b="1" kern="100" dirty="0">
                <a:effectLst/>
                <a:ea typeface="Aptos" panose="020B0004020202020204" pitchFamily="34" charset="0"/>
                <a:cs typeface="Times New Roman" panose="02020603050405020304" pitchFamily="18" charset="0"/>
              </a:rPr>
            </a:br>
            <a:br>
              <a:rPr lang="en-GB" sz="2400" b="1" kern="100" dirty="0">
                <a:effectLst/>
                <a:ea typeface="Aptos" panose="020B0004020202020204" pitchFamily="34" charset="0"/>
                <a:cs typeface="Times New Roman" panose="02020603050405020304" pitchFamily="18" charset="0"/>
              </a:rPr>
            </a:b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r>
              <a:rPr lang="de-DE" sz="1800" i="0" u="none" strike="noStrike" baseline="0" dirty="0">
                <a:solidFill>
                  <a:srgbClr val="000000"/>
                </a:solidFill>
                <a:latin typeface="Segoe UI" panose="020B0502040204020203" pitchFamily="34" charset="0"/>
              </a:rPr>
              <a:t>W. Erwin Diewert (2012) </a:t>
            </a:r>
            <a:r>
              <a:rPr lang="de-DE" sz="1800" i="1" u="none" strike="noStrike" baseline="0" dirty="0">
                <a:solidFill>
                  <a:srgbClr val="000000"/>
                </a:solidFill>
                <a:latin typeface="Segoe UI" panose="020B0502040204020203" pitchFamily="34" charset="0"/>
              </a:rPr>
              <a:t>Co</a:t>
            </a:r>
            <a:r>
              <a:rPr lang="en-GB" sz="1800" i="1" u="none" strike="noStrike" baseline="0" dirty="0" err="1">
                <a:solidFill>
                  <a:srgbClr val="000000"/>
                </a:solidFill>
                <a:latin typeface="Segoe UI" panose="020B0502040204020203" pitchFamily="34" charset="0"/>
              </a:rPr>
              <a:t>nsumer</a:t>
            </a:r>
            <a:r>
              <a:rPr lang="en-GB" sz="1800" i="1" u="none" strike="noStrike" baseline="0" dirty="0">
                <a:solidFill>
                  <a:srgbClr val="000000"/>
                </a:solidFill>
                <a:latin typeface="Segoe UI" panose="020B0502040204020203" pitchFamily="34" charset="0"/>
              </a:rPr>
              <a:t> Price Statistics in the UK</a:t>
            </a:r>
            <a:endParaRPr lang="en-GB" i="1" dirty="0">
              <a:latin typeface="Segoe UI" panose="020B0502040204020203" pitchFamily="34" charset="0"/>
            </a:endParaRPr>
          </a:p>
        </p:txBody>
      </p:sp>
      <p:pic>
        <p:nvPicPr>
          <p:cNvPr id="5" name="Content Placeholder 4">
            <a:extLst>
              <a:ext uri="{FF2B5EF4-FFF2-40B4-BE49-F238E27FC236}">
                <a16:creationId xmlns:a16="http://schemas.microsoft.com/office/drawing/2014/main" id="{DF0B2E3F-F508-85C1-84DC-D776B9328A26}"/>
              </a:ext>
            </a:extLst>
          </p:cNvPr>
          <p:cNvPicPr>
            <a:picLocks noGrp="1" noChangeAspect="1"/>
          </p:cNvPicPr>
          <p:nvPr>
            <p:ph sz="quarter" idx="11"/>
          </p:nvPr>
        </p:nvPicPr>
        <p:blipFill>
          <a:blip r:embed="rId2"/>
          <a:stretch>
            <a:fillRect/>
          </a:stretch>
        </p:blipFill>
        <p:spPr>
          <a:xfrm>
            <a:off x="3483033" y="129190"/>
            <a:ext cx="5561213" cy="4885120"/>
          </a:xfrm>
        </p:spPr>
      </p:pic>
    </p:spTree>
    <p:extLst>
      <p:ext uri="{BB962C8B-B14F-4D97-AF65-F5344CB8AC3E}">
        <p14:creationId xmlns:p14="http://schemas.microsoft.com/office/powerpoint/2010/main" val="7317551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664C-F739-2821-B0D4-1CB93BB166FA}"/>
              </a:ext>
            </a:extLst>
          </p:cNvPr>
          <p:cNvSpPr>
            <a:spLocks noGrp="1"/>
          </p:cNvSpPr>
          <p:nvPr>
            <p:ph type="title"/>
          </p:nvPr>
        </p:nvSpPr>
        <p:spPr>
          <a:xfrm>
            <a:off x="220470" y="3482748"/>
            <a:ext cx="3262563" cy="800116"/>
          </a:xfrm>
        </p:spPr>
        <p:txBody>
          <a:bodyPr/>
          <a:lstStyle/>
          <a:p>
            <a:pPr marL="285750" lvl="0" indent="-285750">
              <a:spcAft>
                <a:spcPts val="800"/>
              </a:spcAft>
              <a:buFont typeface="Arial" panose="020B0604020202020204" pitchFamily="34" charset="0"/>
              <a:buChar char="•"/>
              <a:tabLst>
                <a:tab pos="457200" algn="l"/>
              </a:tabLst>
            </a:pPr>
            <a:r>
              <a:rPr lang="en-GB" sz="2400" b="1" kern="100" dirty="0">
                <a:effectLst/>
                <a:ea typeface="Aptos" panose="020B0004020202020204" pitchFamily="34" charset="0"/>
                <a:cs typeface="Times New Roman" panose="02020603050405020304" pitchFamily="18" charset="0"/>
              </a:rPr>
              <a:t>Arguments can change form very abruptly. </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r>
              <a:rPr lang="de-DE" sz="1800" i="0" u="none" strike="noStrike" baseline="0" dirty="0">
                <a:solidFill>
                  <a:srgbClr val="000000"/>
                </a:solidFill>
                <a:latin typeface="Segoe UI" panose="020B0502040204020203" pitchFamily="34" charset="0"/>
              </a:rPr>
              <a:t>W. Erwin Diewert (2012) </a:t>
            </a:r>
            <a:r>
              <a:rPr lang="de-DE" sz="1800" i="1" u="none" strike="noStrike" baseline="0" dirty="0">
                <a:solidFill>
                  <a:srgbClr val="000000"/>
                </a:solidFill>
                <a:latin typeface="Segoe UI" panose="020B0502040204020203" pitchFamily="34" charset="0"/>
              </a:rPr>
              <a:t>Co</a:t>
            </a:r>
            <a:r>
              <a:rPr lang="en-GB" sz="1800" i="1" u="none" strike="noStrike" baseline="0" dirty="0" err="1">
                <a:solidFill>
                  <a:srgbClr val="000000"/>
                </a:solidFill>
                <a:latin typeface="Segoe UI" panose="020B0502040204020203" pitchFamily="34" charset="0"/>
              </a:rPr>
              <a:t>nsumer</a:t>
            </a:r>
            <a:r>
              <a:rPr lang="en-GB" sz="1800" i="1" u="none" strike="noStrike" baseline="0" dirty="0">
                <a:solidFill>
                  <a:srgbClr val="000000"/>
                </a:solidFill>
                <a:latin typeface="Segoe UI" panose="020B0502040204020203" pitchFamily="34" charset="0"/>
              </a:rPr>
              <a:t> Price Statistics in the UK</a:t>
            </a:r>
            <a:endParaRPr lang="en-GB" i="1" dirty="0">
              <a:latin typeface="Segoe UI" panose="020B0502040204020203" pitchFamily="34" charset="0"/>
            </a:endParaRPr>
          </a:p>
        </p:txBody>
      </p:sp>
      <p:sp>
        <p:nvSpPr>
          <p:cNvPr id="4" name="Content Placeholder 3">
            <a:extLst>
              <a:ext uri="{FF2B5EF4-FFF2-40B4-BE49-F238E27FC236}">
                <a16:creationId xmlns:a16="http://schemas.microsoft.com/office/drawing/2014/main" id="{0634C3BE-7945-BA7A-4AEB-5883440721B0}"/>
              </a:ext>
            </a:extLst>
          </p:cNvPr>
          <p:cNvSpPr>
            <a:spLocks noGrp="1"/>
          </p:cNvSpPr>
          <p:nvPr>
            <p:ph sz="quarter" idx="11"/>
          </p:nvPr>
        </p:nvSpPr>
        <p:spPr>
          <a:xfrm>
            <a:off x="3483033" y="157941"/>
            <a:ext cx="4947132" cy="3792414"/>
          </a:xfrm>
        </p:spPr>
        <p:txBody>
          <a:bodyPr/>
          <a:lstStyle/>
          <a:p>
            <a:r>
              <a:rPr lang="en-GB" sz="1800" dirty="0">
                <a:effectLst/>
                <a:ea typeface="Calibri" panose="020F0502020204030204" pitchFamily="34" charset="0"/>
              </a:rPr>
              <a:t>However, as Pierson [1895;332] observed 100 years ago, consumers do purchase less in response to higher prices; i.e., substitution effects do exist. The existing theory of cost of living indexes can be viewed as a way of incorporating these substitution effects into the measurement of price change…  (</a:t>
            </a:r>
            <a:r>
              <a:rPr lang="en-GB" sz="1800" dirty="0" err="1">
                <a:effectLst/>
                <a:ea typeface="Calibri" panose="020F0502020204030204" pitchFamily="34" charset="0"/>
              </a:rPr>
              <a:t>Diewert</a:t>
            </a:r>
            <a:r>
              <a:rPr lang="en-GB" sz="1800" dirty="0">
                <a:effectLst/>
                <a:ea typeface="Calibri" panose="020F0502020204030204" pitchFamily="34" charset="0"/>
              </a:rPr>
              <a:t>, 1995, p. 31) </a:t>
            </a:r>
            <a:endParaRPr lang="en-GB" sz="1800" dirty="0">
              <a:ea typeface="Calibri" panose="020F0502020204030204" pitchFamily="34" charset="0"/>
            </a:endParaRPr>
          </a:p>
          <a:p>
            <a:r>
              <a:rPr lang="en-GB" sz="1800" dirty="0">
                <a:solidFill>
                  <a:srgbClr val="000000"/>
                </a:solidFill>
                <a:effectLst/>
                <a:ea typeface="Calibri" panose="020F0502020204030204" pitchFamily="34" charset="0"/>
              </a:rPr>
              <a:t>Arguments that attempt to justify the use of the Carli index on the basis of the economic approach to elementary indexes that are presented on pages 364-369 of the </a:t>
            </a:r>
            <a:r>
              <a:rPr lang="en-GB" sz="1800" i="1" dirty="0">
                <a:solidFill>
                  <a:srgbClr val="000000"/>
                </a:solidFill>
                <a:effectLst/>
                <a:ea typeface="Calibri" panose="020F0502020204030204" pitchFamily="34" charset="0"/>
              </a:rPr>
              <a:t>Consumer Price Index Manual </a:t>
            </a:r>
            <a:r>
              <a:rPr lang="en-GB" sz="1800" dirty="0">
                <a:solidFill>
                  <a:srgbClr val="000000"/>
                </a:solidFill>
                <a:effectLst/>
                <a:ea typeface="Calibri" panose="020F0502020204030204" pitchFamily="34" charset="0"/>
              </a:rPr>
              <a:t>cannot be used to justify the use of the Carli index. </a:t>
            </a:r>
            <a:r>
              <a:rPr lang="en-GB" sz="1800" dirty="0">
                <a:effectLst/>
                <a:ea typeface="Calibri" panose="020F0502020204030204" pitchFamily="34" charset="0"/>
              </a:rPr>
              <a:t> (</a:t>
            </a:r>
            <a:r>
              <a:rPr lang="en-GB" sz="1800" dirty="0" err="1">
                <a:effectLst/>
                <a:ea typeface="Calibri" panose="020F0502020204030204" pitchFamily="34" charset="0"/>
              </a:rPr>
              <a:t>Diewert</a:t>
            </a:r>
            <a:r>
              <a:rPr lang="en-GB" sz="1800" dirty="0">
                <a:ea typeface="Calibri" panose="020F0502020204030204" pitchFamily="34" charset="0"/>
              </a:rPr>
              <a:t>, 2012, p. 87)</a:t>
            </a:r>
            <a:endParaRPr lang="en-GB" sz="1800" dirty="0">
              <a:effectLst/>
              <a:ea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1116191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EF37-C320-62A1-EB5D-F50F5288C4FA}"/>
              </a:ext>
            </a:extLst>
          </p:cNvPr>
          <p:cNvSpPr>
            <a:spLocks noGrp="1"/>
          </p:cNvSpPr>
          <p:nvPr>
            <p:ph type="title"/>
          </p:nvPr>
        </p:nvSpPr>
        <p:spPr>
          <a:xfrm>
            <a:off x="170592" y="132947"/>
            <a:ext cx="7785746" cy="800116"/>
          </a:xfrm>
        </p:spPr>
        <p:txBody>
          <a:bodyPr/>
          <a:lstStyle/>
          <a:p>
            <a:pPr marL="342900" indent="-342900">
              <a:buFont typeface="Arial" panose="020B0604020202020204" pitchFamily="34" charset="0"/>
              <a:buChar char="•"/>
            </a:pPr>
            <a:r>
              <a:rPr lang="en-GB" sz="2400" b="1" kern="100" dirty="0">
                <a:effectLst/>
                <a:ea typeface="Aptos" panose="020B0004020202020204" pitchFamily="34" charset="0"/>
                <a:cs typeface="Times New Roman" panose="02020603050405020304" pitchFamily="18" charset="0"/>
              </a:rPr>
              <a:t>Not subtle, repetition the norm. </a:t>
            </a:r>
            <a:br>
              <a:rPr lang="en-GB" sz="2400" kern="100" dirty="0">
                <a:effectLst/>
                <a:latin typeface="Aptos" panose="020B0004020202020204" pitchFamily="34" charset="0"/>
                <a:ea typeface="Aptos" panose="020B0004020202020204" pitchFamily="34" charset="0"/>
                <a:cs typeface="Times New Roman" panose="02020603050405020304" pitchFamily="18" charset="0"/>
              </a:rPr>
            </a:br>
            <a:r>
              <a:rPr lang="en-GB" sz="2000" kern="100" dirty="0">
                <a:effectLst/>
                <a:latin typeface="Segoe UI" panose="020B0502040204020203" pitchFamily="34" charset="0"/>
                <a:ea typeface="Aptos" panose="020B0004020202020204" pitchFamily="34" charset="0"/>
              </a:rPr>
              <a:t>House of Lords (2019) </a:t>
            </a:r>
            <a:r>
              <a:rPr lang="en-GB" sz="2000" i="1" kern="100" dirty="0">
                <a:effectLst/>
                <a:latin typeface="Segoe UI" panose="020B0502040204020203" pitchFamily="34" charset="0"/>
                <a:ea typeface="Aptos" panose="020B0004020202020204" pitchFamily="34" charset="0"/>
              </a:rPr>
              <a:t>Measuring Inflation</a:t>
            </a:r>
            <a:endParaRPr lang="en-GB" sz="2000" b="1" i="1" dirty="0">
              <a:latin typeface="Segoe UI" panose="020B0502040204020203" pitchFamily="34" charset="0"/>
            </a:endParaRPr>
          </a:p>
        </p:txBody>
      </p:sp>
      <p:sp>
        <p:nvSpPr>
          <p:cNvPr id="3" name="Content Placeholder 2">
            <a:extLst>
              <a:ext uri="{FF2B5EF4-FFF2-40B4-BE49-F238E27FC236}">
                <a16:creationId xmlns:a16="http://schemas.microsoft.com/office/drawing/2014/main" id="{F69C3760-8C05-13A5-E89E-651ECFB12D65}"/>
              </a:ext>
            </a:extLst>
          </p:cNvPr>
          <p:cNvSpPr>
            <a:spLocks noGrp="1"/>
          </p:cNvSpPr>
          <p:nvPr>
            <p:ph sz="quarter" idx="11"/>
          </p:nvPr>
        </p:nvSpPr>
        <p:spPr>
          <a:xfrm>
            <a:off x="170592" y="1082692"/>
            <a:ext cx="8973408" cy="4231178"/>
          </a:xfrm>
        </p:spPr>
        <p:txBody>
          <a:bodyPr/>
          <a:lstStyle/>
          <a:p>
            <a:r>
              <a:rPr lang="en-GB" dirty="0">
                <a:solidFill>
                  <a:srgbClr val="333333"/>
                </a:solidFill>
                <a:effectLst/>
                <a:ea typeface="Calibri" panose="020F0502020204030204" pitchFamily="34" charset="0"/>
              </a:rPr>
              <a:t>80.Chris Giles, the [former] economics editor of the </a:t>
            </a:r>
            <a:r>
              <a:rPr lang="en-GB" i="1" dirty="0">
                <a:solidFill>
                  <a:srgbClr val="333333"/>
                </a:solidFill>
                <a:effectLst/>
                <a:ea typeface="Calibri" panose="020F0502020204030204" pitchFamily="34" charset="0"/>
              </a:rPr>
              <a:t>Financial Times</a:t>
            </a:r>
            <a:r>
              <a:rPr lang="en-GB" dirty="0">
                <a:solidFill>
                  <a:srgbClr val="333333"/>
                </a:solidFill>
                <a:effectLst/>
                <a:ea typeface="Calibri" panose="020F0502020204030204" pitchFamily="34" charset="0"/>
              </a:rPr>
              <a:t>, told us that the Carli index had “known biases”. He said ‘price bounces’—where prices go up but revert back again—exacerbated these biases </a:t>
            </a:r>
          </a:p>
          <a:p>
            <a:r>
              <a:rPr lang="en-GB" dirty="0">
                <a:solidFill>
                  <a:srgbClr val="333333"/>
                </a:solidFill>
                <a:effectLst/>
                <a:ea typeface="Calibri" panose="020F0502020204030204" pitchFamily="34" charset="0"/>
              </a:rPr>
              <a:t>81.Professor Martin </a:t>
            </a:r>
            <a:r>
              <a:rPr lang="en-GB" dirty="0" err="1">
                <a:solidFill>
                  <a:srgbClr val="333333"/>
                </a:solidFill>
                <a:effectLst/>
                <a:ea typeface="Calibri" panose="020F0502020204030204" pitchFamily="34" charset="0"/>
              </a:rPr>
              <a:t>Weale</a:t>
            </a:r>
            <a:r>
              <a:rPr lang="en-GB" dirty="0">
                <a:solidFill>
                  <a:srgbClr val="333333"/>
                </a:solidFill>
                <a:effectLst/>
                <a:ea typeface="Calibri" panose="020F0502020204030204" pitchFamily="34" charset="0"/>
              </a:rPr>
              <a:t>, a former member of the Monetary Policy Committee of the Bank of England, gave an example of the Carli formula’s “upward bias”. [two shirts costing £20, one up to £30 and then back down to 20]</a:t>
            </a:r>
          </a:p>
          <a:p>
            <a:r>
              <a:rPr lang="en-GB" dirty="0">
                <a:solidFill>
                  <a:srgbClr val="333333"/>
                </a:solidFill>
                <a:effectLst/>
                <a:latin typeface="Segoe UI" panose="020B0502040204020203" pitchFamily="34" charset="0"/>
                <a:ea typeface="Calibri" panose="020F0502020204030204" pitchFamily="34" charset="0"/>
              </a:rPr>
              <a:t>82.Dr Ben Broadbent, Deputy Governor of Monetary Policy at the Bank of England, said the problem described in Box 5 [</a:t>
            </a:r>
            <a:r>
              <a:rPr lang="en-GB" dirty="0" err="1">
                <a:solidFill>
                  <a:srgbClr val="333333"/>
                </a:solidFill>
                <a:effectLst/>
                <a:latin typeface="Segoe UI" panose="020B0502040204020203" pitchFamily="34" charset="0"/>
                <a:ea typeface="Calibri" panose="020F0502020204030204" pitchFamily="34" charset="0"/>
              </a:rPr>
              <a:t>Weale’s</a:t>
            </a:r>
            <a:r>
              <a:rPr lang="en-GB" dirty="0">
                <a:solidFill>
                  <a:srgbClr val="333333"/>
                </a:solidFill>
                <a:effectLst/>
                <a:latin typeface="Segoe UI" panose="020B0502040204020203" pitchFamily="34" charset="0"/>
                <a:ea typeface="Calibri" panose="020F0502020204030204" pitchFamily="34" charset="0"/>
              </a:rPr>
              <a:t> example] was “worse the greater the dispersion of the inflation rates.”  …</a:t>
            </a:r>
            <a:endParaRPr lang="en-GB" dirty="0">
              <a:solidFill>
                <a:srgbClr val="333333"/>
              </a:solidFill>
              <a:ea typeface="Calibri" panose="020F0502020204030204" pitchFamily="34" charset="0"/>
            </a:endParaRPr>
          </a:p>
          <a:p>
            <a:r>
              <a:rPr lang="en-GB" dirty="0">
                <a:solidFill>
                  <a:srgbClr val="333333"/>
                </a:solidFill>
                <a:effectLst/>
                <a:latin typeface="Segoe UI" panose="020B0502040204020203" pitchFamily="34" charset="0"/>
                <a:ea typeface="Calibri" panose="020F0502020204030204" pitchFamily="34" charset="0"/>
              </a:rPr>
              <a:t>83.Dr Broadbent said that the failings of the Carli index “have been evident for a century, citing a pamphlet by the American economist </a:t>
            </a:r>
            <a:r>
              <a:rPr lang="en-GB" dirty="0">
                <a:solidFill>
                  <a:srgbClr val="DC004E"/>
                </a:solidFill>
                <a:effectLst/>
                <a:latin typeface="Segoe UI" panose="020B0502040204020203" pitchFamily="34" charset="0"/>
                <a:ea typeface="Calibri" panose="020F0502020204030204" pitchFamily="34" charset="0"/>
              </a:rPr>
              <a:t>Irving Fisher </a:t>
            </a:r>
            <a:r>
              <a:rPr lang="en-GB" dirty="0">
                <a:solidFill>
                  <a:srgbClr val="333333"/>
                </a:solidFill>
                <a:effectLst/>
                <a:latin typeface="Segoe UI" panose="020B0502040204020203" pitchFamily="34" charset="0"/>
                <a:ea typeface="Calibri" panose="020F0502020204030204" pitchFamily="34" charset="0"/>
              </a:rPr>
              <a:t>from 1922. Referring to Irving Fisher's work in a November 2018 letter to the Royal Statistical Society, Dr Broadbent said that “almost a century later there is virtually no other statistical agency in an advanced economy that uses it.”</a:t>
            </a:r>
            <a:endParaRPr lang="en-GB" dirty="0"/>
          </a:p>
        </p:txBody>
      </p:sp>
      <p:pic>
        <p:nvPicPr>
          <p:cNvPr id="1026" name="Picture 2" descr="Satsuma (6 Pack)">
            <a:extLst>
              <a:ext uri="{FF2B5EF4-FFF2-40B4-BE49-F238E27FC236}">
                <a16:creationId xmlns:a16="http://schemas.microsoft.com/office/drawing/2014/main" id="{21C802EE-89DF-769D-C198-5A3D89683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509" y="10151"/>
            <a:ext cx="1572491" cy="104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460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55857-397E-9C6B-D892-6CA8E05AC1EB}"/>
              </a:ext>
            </a:extLst>
          </p:cNvPr>
          <p:cNvSpPr>
            <a:spLocks noGrp="1"/>
          </p:cNvSpPr>
          <p:nvPr>
            <p:ph sz="quarter" idx="11"/>
          </p:nvPr>
        </p:nvSpPr>
        <p:spPr>
          <a:xfrm>
            <a:off x="99752" y="457200"/>
            <a:ext cx="8911243" cy="3507971"/>
          </a:xfrm>
        </p:spPr>
        <p:txBody>
          <a:bodyPr/>
          <a:lstStyle/>
          <a:p>
            <a:r>
              <a:rPr lang="en-GB" sz="1800" dirty="0">
                <a:solidFill>
                  <a:srgbClr val="333333"/>
                </a:solidFill>
                <a:effectLst/>
                <a:latin typeface="Segoe UI" panose="020B0502040204020203" pitchFamily="34" charset="0"/>
                <a:ea typeface="Calibri" panose="020F0502020204030204" pitchFamily="34" charset="0"/>
              </a:rPr>
              <a:t>84. Robert Hill, Professor of Macroeconomics at the University of Graz, also cited Irving </a:t>
            </a:r>
            <a:r>
              <a:rPr lang="en-GB" sz="1800" dirty="0">
                <a:solidFill>
                  <a:srgbClr val="DC004E"/>
                </a:solidFill>
                <a:effectLst/>
                <a:latin typeface="Segoe UI" panose="020B0502040204020203" pitchFamily="34" charset="0"/>
                <a:ea typeface="Calibri" panose="020F0502020204030204" pitchFamily="34" charset="0"/>
              </a:rPr>
              <a:t>Fisher’s </a:t>
            </a:r>
            <a:r>
              <a:rPr lang="en-GB" sz="1800" dirty="0">
                <a:solidFill>
                  <a:srgbClr val="333333"/>
                </a:solidFill>
                <a:effectLst/>
                <a:latin typeface="Segoe UI" panose="020B0502040204020203" pitchFamily="34" charset="0"/>
                <a:ea typeface="Calibri" panose="020F0502020204030204" pitchFamily="34" charset="0"/>
              </a:rPr>
              <a:t>work and concluded that the use of the Carli formula was “indefensible“:</a:t>
            </a:r>
          </a:p>
          <a:p>
            <a:r>
              <a:rPr lang="en-GB" sz="1800" dirty="0">
                <a:solidFill>
                  <a:srgbClr val="333333"/>
                </a:solidFill>
                <a:effectLst/>
                <a:latin typeface="Segoe UI" panose="020B0502040204020203" pitchFamily="34" charset="0"/>
                <a:ea typeface="Calibri" panose="020F0502020204030204" pitchFamily="34" charset="0"/>
              </a:rPr>
              <a:t>“Irving Fisher warned against the Carli formula in his 1922 book on index numbers. Carli fails the time reversal test, and suffers from a systematic upward bias. For example, if prices change from periods 1 to 2, but then in period 3 return to their original period 1 levels, a chained Carli [etc …]</a:t>
            </a:r>
          </a:p>
          <a:p>
            <a:r>
              <a:rPr lang="en-GB" sz="1800" dirty="0">
                <a:solidFill>
                  <a:srgbClr val="333333"/>
                </a:solidFill>
                <a:effectLst/>
                <a:latin typeface="Segoe UI" panose="020B0502040204020203" pitchFamily="34" charset="0"/>
                <a:ea typeface="Calibri" panose="020F0502020204030204" pitchFamily="34" charset="0"/>
              </a:rPr>
              <a:t>85.When reaching their conclusions, both Professor </a:t>
            </a:r>
            <a:r>
              <a:rPr lang="en-GB" sz="1800" dirty="0" err="1">
                <a:solidFill>
                  <a:srgbClr val="333333"/>
                </a:solidFill>
                <a:effectLst/>
                <a:latin typeface="Segoe UI" panose="020B0502040204020203" pitchFamily="34" charset="0"/>
                <a:ea typeface="Calibri" panose="020F0502020204030204" pitchFamily="34" charset="0"/>
              </a:rPr>
              <a:t>Diewert’s</a:t>
            </a:r>
            <a:r>
              <a:rPr lang="en-GB" sz="1800" dirty="0">
                <a:solidFill>
                  <a:srgbClr val="333333"/>
                </a:solidFill>
                <a:effectLst/>
                <a:latin typeface="Segoe UI" panose="020B0502040204020203" pitchFamily="34" charset="0"/>
                <a:ea typeface="Calibri" panose="020F0502020204030204" pitchFamily="34" charset="0"/>
              </a:rPr>
              <a:t> 2012 report and Paul Johnson’s 2015 review gave weight to the fact that the Carli formula failed this so-called ‘time reversal’ test when coming to their conclusions. </a:t>
            </a:r>
            <a:r>
              <a:rPr lang="en-GB" sz="1800" dirty="0">
                <a:solidFill>
                  <a:srgbClr val="333333"/>
                </a:solidFill>
                <a:ea typeface="Calibri" panose="020F0502020204030204" pitchFamily="34" charset="0"/>
              </a:rPr>
              <a:t>… </a:t>
            </a:r>
          </a:p>
          <a:p>
            <a:r>
              <a:rPr lang="en-GB" sz="1800" dirty="0">
                <a:solidFill>
                  <a:srgbClr val="333333"/>
                </a:solidFill>
                <a:ea typeface="Calibri" panose="020F0502020204030204" pitchFamily="34" charset="0"/>
              </a:rPr>
              <a:t>86.This feature of the Carli formula was identified by William Stanley Jevons in 1863.</a:t>
            </a:r>
          </a:p>
        </p:txBody>
      </p:sp>
    </p:spTree>
    <p:extLst>
      <p:ext uri="{BB962C8B-B14F-4D97-AF65-F5344CB8AC3E}">
        <p14:creationId xmlns:p14="http://schemas.microsoft.com/office/powerpoint/2010/main" val="25715716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7AC9D2-4AC0-18DB-4B4C-15C0D67FB0EE}"/>
              </a:ext>
            </a:extLst>
          </p:cNvPr>
          <p:cNvSpPr>
            <a:spLocks noGrp="1"/>
          </p:cNvSpPr>
          <p:nvPr>
            <p:ph type="title"/>
          </p:nvPr>
        </p:nvSpPr>
        <p:spPr/>
        <p:txBody>
          <a:bodyPr/>
          <a:lstStyle/>
          <a:p>
            <a:pPr marL="342900" indent="-342900">
              <a:buFont typeface="Arial" panose="020B0604020202020204" pitchFamily="34" charset="0"/>
              <a:buChar char="•"/>
            </a:pPr>
            <a:r>
              <a:rPr lang="en-GB" b="1" dirty="0"/>
              <a:t>Irving Fisher</a:t>
            </a:r>
            <a:br>
              <a:rPr lang="en-GB" b="1" dirty="0"/>
            </a:br>
            <a:endParaRPr lang="en-GB" b="1" dirty="0"/>
          </a:p>
        </p:txBody>
      </p:sp>
      <p:sp>
        <p:nvSpPr>
          <p:cNvPr id="3" name="TextBox 2">
            <a:extLst>
              <a:ext uri="{FF2B5EF4-FFF2-40B4-BE49-F238E27FC236}">
                <a16:creationId xmlns:a16="http://schemas.microsoft.com/office/drawing/2014/main" id="{F61EDEC8-3323-65B7-75A5-B8681A450C3D}"/>
              </a:ext>
            </a:extLst>
          </p:cNvPr>
          <p:cNvSpPr txBox="1"/>
          <p:nvPr/>
        </p:nvSpPr>
        <p:spPr>
          <a:xfrm>
            <a:off x="510717" y="789639"/>
            <a:ext cx="6159024" cy="2800767"/>
          </a:xfrm>
          <a:prstGeom prst="rect">
            <a:avLst/>
          </a:prstGeom>
          <a:noFill/>
        </p:spPr>
        <p:txBody>
          <a:bodyPr wrap="square">
            <a:spAutoFit/>
          </a:bodyPr>
          <a:lstStyle/>
          <a:p>
            <a:endParaRPr lang="en-GB" b="0" i="0" dirty="0">
              <a:solidFill>
                <a:srgbClr val="000000"/>
              </a:solidFill>
              <a:effectLst/>
              <a:highlight>
                <a:srgbClr val="FFFFFF"/>
              </a:highlight>
              <a:latin typeface="Segoe UI" panose="020B0502040204020203" pitchFamily="34" charset="0"/>
              <a:cs typeface="Segoe UI" panose="020B0502040204020203" pitchFamily="34" charset="0"/>
            </a:endParaRPr>
          </a:p>
          <a:p>
            <a:r>
              <a:rPr lang="en-GB" sz="2000" b="0" i="0" dirty="0">
                <a:solidFill>
                  <a:srgbClr val="212121"/>
                </a:solidFill>
                <a:effectLst/>
                <a:highlight>
                  <a:srgbClr val="FFFFFF"/>
                </a:highlight>
                <a:latin typeface="Segoe UI" panose="020B0502040204020203" pitchFamily="34" charset="0"/>
                <a:cs typeface="Segoe UI" panose="020B0502040204020203" pitchFamily="34" charset="0"/>
              </a:rPr>
              <a:t>Theoretical justifications for state-sanctioned sterilization of individuals provided by Irving Fisher rationalized its racialization on grounds that certain non-white racial groups, particularly blacks due to their dysgenic biological and </a:t>
            </a:r>
            <a:r>
              <a:rPr lang="en-GB" sz="2000" b="0" i="0" dirty="0" err="1">
                <a:solidFill>
                  <a:srgbClr val="212121"/>
                </a:solidFill>
                <a:effectLst/>
                <a:highlight>
                  <a:srgbClr val="FFFFFF"/>
                </a:highlight>
                <a:latin typeface="Segoe UI" panose="020B0502040204020203" pitchFamily="34" charset="0"/>
                <a:cs typeface="Segoe UI" panose="020B0502040204020203" pitchFamily="34" charset="0"/>
              </a:rPr>
              <a:t>behavioral</a:t>
            </a:r>
            <a:r>
              <a:rPr lang="en-GB" sz="2000" b="0" i="0" dirty="0">
                <a:solidFill>
                  <a:srgbClr val="212121"/>
                </a:solidFill>
                <a:effectLst/>
                <a:highlight>
                  <a:srgbClr val="FFFFFF"/>
                </a:highlight>
                <a:latin typeface="Segoe UI" panose="020B0502040204020203" pitchFamily="34" charset="0"/>
                <a:cs typeface="Segoe UI" panose="020B0502040204020203" pitchFamily="34" charset="0"/>
              </a:rPr>
              <a:t> traits, retarded economic growth and should be bred out of existence (Price and Darity,  2010) </a:t>
            </a:r>
          </a:p>
          <a:p>
            <a:endParaRPr lang="en-GB" dirty="0">
              <a:solidFill>
                <a:srgbClr val="000000"/>
              </a:solidFill>
              <a:highlight>
                <a:srgbClr val="FFFFFF"/>
              </a:highligh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507763"/>
      </p:ext>
    </p:extLst>
  </p:cSld>
  <p:clrMapOvr>
    <a:masterClrMapping/>
  </p:clrMapOvr>
  <p:transition>
    <p:fade/>
  </p:transition>
</p:sld>
</file>

<file path=ppt/theme/theme1.xml><?xml version="1.0" encoding="utf-8"?>
<a:theme xmlns:a="http://schemas.openxmlformats.org/drawingml/2006/main" name="TUC layouts">
  <a:themeElements>
    <a:clrScheme name="TUC Aubergine">
      <a:dk1>
        <a:srgbClr val="1D1D1D"/>
      </a:dk1>
      <a:lt1>
        <a:srgbClr val="FFFFFF"/>
      </a:lt1>
      <a:dk2>
        <a:srgbClr val="999999"/>
      </a:dk2>
      <a:lt2>
        <a:srgbClr val="CCCCCC"/>
      </a:lt2>
      <a:accent1>
        <a:srgbClr val="8F2F68"/>
      </a:accent1>
      <a:accent2>
        <a:srgbClr val="63184B"/>
      </a:accent2>
      <a:accent3>
        <a:srgbClr val="D8BF22"/>
      </a:accent3>
      <a:accent4>
        <a:srgbClr val="867B49"/>
      </a:accent4>
      <a:accent5>
        <a:srgbClr val="3EADB6"/>
      </a:accent5>
      <a:accent6>
        <a:srgbClr val="457178"/>
      </a:accent6>
      <a:hlink>
        <a:srgbClr val="1D1D1D"/>
      </a:hlink>
      <a:folHlink>
        <a:srgbClr val="1D1D1D"/>
      </a:folHlink>
    </a:clrScheme>
    <a:fontScheme name="TUC tabl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extLst>
    <a:ext uri="{05A4C25C-085E-4340-85A3-A5531E510DB2}">
      <thm15:themeFamily xmlns:thm15="http://schemas.microsoft.com/office/thememl/2012/main" name="TUC 2017 PowerPoint Template 16x9 - Aubergine - Final.potx" id="{6781DE01-ABF5-41EC-A9E0-765703F15160}" vid="{30FCDE52-B346-4112-8DB9-6EE5BAE16958}"/>
    </a:ext>
  </a:extLst>
</a:theme>
</file>

<file path=ppt/theme/theme2.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8C43C7D3003748A5DD6B68236E50AD" ma:contentTypeVersion="19" ma:contentTypeDescription="Create a new document." ma:contentTypeScope="" ma:versionID="5e5d4462169ad904dcc0ce3858d1587b">
  <xsd:schema xmlns:xsd="http://www.w3.org/2001/XMLSchema" xmlns:xs="http://www.w3.org/2001/XMLSchema" xmlns:p="http://schemas.microsoft.com/office/2006/metadata/properties" xmlns:ns1="http://schemas.microsoft.com/sharepoint/v3" xmlns:ns2="7f84c06d-aab4-4666-acbc-dd8b8feace10" xmlns:ns3="c21c95aa-95dc-4e70-b944-a996db0d6de7" xmlns:ns4="4c7089a6-7e34-4da5-8d2b-dd7bb62097c5" targetNamespace="http://schemas.microsoft.com/office/2006/metadata/properties" ma:root="true" ma:fieldsID="fa2afc0bfd8c8b891ac39946b7cf1f38" ns1:_="" ns2:_="" ns3:_="" ns4:_="">
    <xsd:import namespace="http://schemas.microsoft.com/sharepoint/v3"/>
    <xsd:import namespace="7f84c06d-aab4-4666-acbc-dd8b8feace10"/>
    <xsd:import namespace="c21c95aa-95dc-4e70-b944-a996db0d6de7"/>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4c06d-aab4-4666-acbc-dd8b8feac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1c95aa-95dc-4e70-b944-a996db0d6d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9c1bd7-80b4-48e6-8e71-722fd9451f80}" ma:internalName="TaxCatchAll" ma:showField="CatchAllData" ma:web="c21c95aa-95dc-4e70-b944-a996db0d6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c7089a6-7e34-4da5-8d2b-dd7bb62097c5" xsi:nil="true"/>
    <_ip_UnifiedCompliancePolicyProperties xmlns="http://schemas.microsoft.com/sharepoint/v3" xsi:nil="true"/>
    <lcf76f155ced4ddcb4097134ff3c332f xmlns="7f84c06d-aab4-4666-acbc-dd8b8feace10">
      <Terms xmlns="http://schemas.microsoft.com/office/infopath/2007/PartnerControls"/>
    </lcf76f155ced4ddcb4097134ff3c332f>
    <MediaLengthInSeconds xmlns="7f84c06d-aab4-4666-acbc-dd8b8feace10" xsi:nil="true"/>
    <SharedWithUsers xmlns="c21c95aa-95dc-4e70-b944-a996db0d6de7">
      <UserInfo>
        <DisplayName/>
        <AccountId xsi:nil="true"/>
        <AccountType/>
      </UserInfo>
    </SharedWithUsers>
  </documentManagement>
</p:properties>
</file>

<file path=customXml/itemProps1.xml><?xml version="1.0" encoding="utf-8"?>
<ds:datastoreItem xmlns:ds="http://schemas.openxmlformats.org/officeDocument/2006/customXml" ds:itemID="{1A211C6A-AA0E-4D5C-9AF3-D43494214F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84c06d-aab4-4666-acbc-dd8b8feace10"/>
    <ds:schemaRef ds:uri="c21c95aa-95dc-4e70-b944-a996db0d6de7"/>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701006-7652-4BF7-B796-4818FA21DF91}">
  <ds:schemaRefs>
    <ds:schemaRef ds:uri="http://schemas.microsoft.com/sharepoint/v3/contenttype/forms"/>
  </ds:schemaRefs>
</ds:datastoreItem>
</file>

<file path=customXml/itemProps3.xml><?xml version="1.0" encoding="utf-8"?>
<ds:datastoreItem xmlns:ds="http://schemas.openxmlformats.org/officeDocument/2006/customXml" ds:itemID="{33799AC1-221B-4D70-84CF-4356E54179FF}">
  <ds:schemaRefs>
    <ds:schemaRef ds:uri="http://schemas.microsoft.com/office/2006/documentManagement/types"/>
    <ds:schemaRef ds:uri="c21c95aa-95dc-4e70-b944-a996db0d6de7"/>
    <ds:schemaRef ds:uri="4c7089a6-7e34-4da5-8d2b-dd7bb62097c5"/>
    <ds:schemaRef ds:uri="http://schemas.openxmlformats.org/package/2006/metadata/core-properties"/>
    <ds:schemaRef ds:uri="http://purl.org/dc/elements/1.1/"/>
    <ds:schemaRef ds:uri="http://schemas.microsoft.com/office/infopath/2007/PartnerControls"/>
    <ds:schemaRef ds:uri="7f84c06d-aab4-4666-acbc-dd8b8feace10"/>
    <ds:schemaRef ds:uri="http://purl.org/dc/terms/"/>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1672</TotalTime>
  <Words>989</Words>
  <Application>Microsoft Office PowerPoint</Application>
  <PresentationFormat>On-screen Show (16:9)</PresentationFormat>
  <Paragraphs>42</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Segoe UI Light</vt:lpstr>
      <vt:lpstr>Rockwell</vt:lpstr>
      <vt:lpstr>Futura Medium</vt:lpstr>
      <vt:lpstr>Segoe UI</vt:lpstr>
      <vt:lpstr>Aptos</vt:lpstr>
      <vt:lpstr>Symbol</vt:lpstr>
      <vt:lpstr>Calibri</vt:lpstr>
      <vt:lpstr>Wingdings</vt:lpstr>
      <vt:lpstr>Avenir LT Std</vt:lpstr>
      <vt:lpstr>Arial</vt:lpstr>
      <vt:lpstr>TUC layouts</vt:lpstr>
      <vt:lpstr>‘View from the factory floor’  </vt:lpstr>
      <vt:lpstr>Motion 19 RPI – save the rate </vt:lpstr>
      <vt:lpstr>Motion 19 RPI – save the rate </vt:lpstr>
      <vt:lpstr>Motion 19 RPI – save the rate </vt:lpstr>
      <vt:lpstr>Access is restricted: algebra, complex definitions, and technical jargon.    W. Erwin Diewert (2012) Consumer Price Statistics in the UK</vt:lpstr>
      <vt:lpstr>Arguments can change form very abruptly.  W. Erwin Diewert (2012) Consumer Price Statistics in the UK</vt:lpstr>
      <vt:lpstr>Not subtle, repetition the norm.  House of Lords (2019) Measuring Inflation</vt:lpstr>
      <vt:lpstr>PowerPoint Presentation</vt:lpstr>
      <vt:lpstr>Irving Fisher </vt:lpstr>
      <vt:lpstr>PowerPoint Presentation</vt:lpstr>
      <vt:lpstr>PowerPoint Presentation</vt:lpstr>
    </vt:vector>
  </TitlesOfParts>
  <Manager>Rob Saunders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view from Trade Unions</dc:title>
  <dc:creator>Geoff Tily</dc:creator>
  <cp:lastModifiedBy>Geoff Tily</cp:lastModifiedBy>
  <cp:revision>21</cp:revision>
  <cp:lastPrinted>2024-05-21T09:41:12Z</cp:lastPrinted>
  <dcterms:created xsi:type="dcterms:W3CDTF">2023-05-10T07:44:35Z</dcterms:created>
  <dcterms:modified xsi:type="dcterms:W3CDTF">2024-05-23T10:40:43Z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4</vt:i4>
  </property>
  <property fmtid="{D5CDD505-2E9C-101B-9397-08002B2CF9AE}" pid="4" name="ContentTypeId">
    <vt:lpwstr>0x010100BA8C43C7D3003748A5DD6B68236E50AD</vt:lpwstr>
  </property>
  <property fmtid="{D5CDD505-2E9C-101B-9397-08002B2CF9AE}" pid="5" name="MediaServiceImageTags">
    <vt:lpwstr/>
  </property>
  <property fmtid="{D5CDD505-2E9C-101B-9397-08002B2CF9AE}" pid="6" name="_ColorHex">
    <vt:lpwstr/>
  </property>
  <property fmtid="{D5CDD505-2E9C-101B-9397-08002B2CF9AE}" pid="7" name="ComplianceAssetId">
    <vt:lpwstr/>
  </property>
  <property fmtid="{D5CDD505-2E9C-101B-9397-08002B2CF9AE}" pid="8" name="_ExtendedDescription">
    <vt:lpwstr/>
  </property>
  <property fmtid="{D5CDD505-2E9C-101B-9397-08002B2CF9AE}" pid="9" name="_ColorTag">
    <vt:lpwstr/>
  </property>
  <property fmtid="{D5CDD505-2E9C-101B-9397-08002B2CF9AE}" pid="10" name="TriggerFlowInfo">
    <vt:lpwstr/>
  </property>
  <property fmtid="{D5CDD505-2E9C-101B-9397-08002B2CF9AE}" pid="11" name="_Emoji">
    <vt:lpwstr/>
  </property>
</Properties>
</file>