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686" r:id="rId5"/>
  </p:sldMasterIdLst>
  <p:notesMasterIdLst>
    <p:notesMasterId r:id="rId23"/>
  </p:notesMasterIdLst>
  <p:sldIdLst>
    <p:sldId id="1469" r:id="rId6"/>
    <p:sldId id="1694" r:id="rId7"/>
    <p:sldId id="1618" r:id="rId8"/>
    <p:sldId id="1705" r:id="rId9"/>
    <p:sldId id="1703" r:id="rId10"/>
    <p:sldId id="1688" r:id="rId11"/>
    <p:sldId id="1697" r:id="rId12"/>
    <p:sldId id="1698" r:id="rId13"/>
    <p:sldId id="1707" r:id="rId14"/>
    <p:sldId id="1704" r:id="rId15"/>
    <p:sldId id="1710" r:id="rId16"/>
    <p:sldId id="1711" r:id="rId17"/>
    <p:sldId id="1708" r:id="rId18"/>
    <p:sldId id="1701" r:id="rId19"/>
    <p:sldId id="1702" r:id="rId20"/>
    <p:sldId id="1696" r:id="rId21"/>
    <p:sldId id="170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8368" autoAdjust="0"/>
    <p:restoredTop sz="94660"/>
  </p:normalViewPr>
  <p:slideViewPr>
    <p:cSldViewPr snapToGrid="0">
      <p:cViewPr varScale="1">
        <p:scale>
          <a:sx n="59" d="100"/>
          <a:sy n="59" d="100"/>
        </p:scale>
        <p:origin x="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A78740-7B75-4FFC-9B34-9DEF348B73B9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9FB67FE-4DE8-4D1D-B91D-298EF44998F1}">
      <dgm:prSet phldrT="[Text]" custT="1"/>
      <dgm:spPr>
        <a:solidFill>
          <a:srgbClr val="BBBD33"/>
        </a:solidFill>
      </dgm:spPr>
      <dgm:t>
        <a:bodyPr/>
        <a:lstStyle/>
        <a:p>
          <a:pPr>
            <a:buClrTx/>
            <a:buSzTx/>
            <a:buFontTx/>
            <a:buNone/>
          </a:pPr>
          <a:endParaRPr kumimoji="0" lang="en-US" altLang="en-US" sz="2000" i="0" u="none" strike="noStrike" cap="none" normalizeH="0" baseline="0" dirty="0">
            <a:ln>
              <a:noFill/>
            </a:ln>
            <a:solidFill>
              <a:srgbClr val="004559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>
            <a:buClrTx/>
            <a:buSzTx/>
            <a:buFontTx/>
            <a:buNone/>
          </a:pPr>
          <a:r>
            <a:rPr kumimoji="0" lang="en-US" altLang="en-US" sz="2000" i="0" u="none" strike="noStrike" cap="none" normalizeH="0" baseline="0" dirty="0">
              <a:ln>
                <a:noFill/>
              </a:ln>
              <a:solidFill>
                <a:srgbClr val="004559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Code Compliance </a:t>
          </a:r>
        </a:p>
        <a:p>
          <a:pPr>
            <a:buClrTx/>
            <a:buSzTx/>
            <a:buFontTx/>
            <a:buNone/>
          </a:pPr>
          <a:r>
            <a:rPr kumimoji="0" lang="en-US" altLang="en-US" sz="2000" i="0" u="none" strike="noStrike" cap="none" normalizeH="0" baseline="0" dirty="0">
              <a:ln>
                <a:noFill/>
              </a:ln>
              <a:solidFill>
                <a:srgbClr val="004559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Casework</a:t>
          </a:r>
        </a:p>
        <a:p>
          <a:pPr>
            <a:buClrTx/>
            <a:buSzTx/>
            <a:buFontTx/>
            <a:buNone/>
          </a:pPr>
          <a:r>
            <a:rPr lang="en-US" altLang="en-US" sz="2000" dirty="0">
              <a:solidFill>
                <a:srgbClr val="004559"/>
              </a:solidFill>
              <a:ea typeface="Calibri" panose="020F0502020204030204" pitchFamily="34" charset="0"/>
              <a:cs typeface="Arial" panose="020B0604020202020204" pitchFamily="34" charset="0"/>
            </a:rPr>
            <a:t>Reactive work</a:t>
          </a:r>
        </a:p>
        <a:p>
          <a:pPr>
            <a:buClrTx/>
            <a:buSzTx/>
            <a:buFontTx/>
            <a:buNone/>
          </a:pPr>
          <a:r>
            <a:rPr kumimoji="0" lang="en-US" altLang="en-US" sz="2000" i="0" u="none" strike="noStrike" cap="none" normalizeH="0" baseline="0" dirty="0">
              <a:ln>
                <a:noFill/>
              </a:ln>
              <a:solidFill>
                <a:srgbClr val="004559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Code Guidance</a:t>
          </a:r>
        </a:p>
        <a:p>
          <a:pPr>
            <a:buClrTx/>
            <a:buSzTx/>
            <a:buFontTx/>
            <a:buNone/>
          </a:pPr>
          <a:r>
            <a:rPr kumimoji="0" lang="en-US" altLang="en-US" sz="2000" i="0" u="none" strike="noStrike" cap="none" normalizeH="0" baseline="0" dirty="0">
              <a:ln>
                <a:noFill/>
              </a:ln>
              <a:solidFill>
                <a:srgbClr val="004559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Reviews and reports</a:t>
          </a:r>
        </a:p>
        <a:p>
          <a:pPr>
            <a:buClrTx/>
            <a:buSzTx/>
            <a:buFontTx/>
            <a:buNone/>
          </a:pPr>
          <a:r>
            <a:rPr lang="en-US" altLang="en-US" sz="2000" dirty="0">
              <a:solidFill>
                <a:srgbClr val="004559"/>
              </a:solidFill>
              <a:ea typeface="Calibri" panose="020F0502020204030204" pitchFamily="34" charset="0"/>
              <a:cs typeface="Arial" panose="020B0604020202020204" pitchFamily="34" charset="0"/>
            </a:rPr>
            <a:t>Research</a:t>
          </a:r>
        </a:p>
        <a:p>
          <a:pPr>
            <a:buClrTx/>
            <a:buSzTx/>
            <a:buFontTx/>
            <a:buNone/>
          </a:pPr>
          <a:r>
            <a:rPr lang="en-US" altLang="en-US" sz="2000" dirty="0">
              <a:solidFill>
                <a:srgbClr val="00455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Blogs (our views)</a:t>
          </a:r>
        </a:p>
        <a:p>
          <a:pPr>
            <a:buClrTx/>
            <a:buSzTx/>
            <a:buFontTx/>
            <a:buNone/>
          </a:pPr>
          <a:r>
            <a:rPr lang="en-US" altLang="en-US" sz="2000" dirty="0">
              <a:solidFill>
                <a:srgbClr val="00455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Oversight, engagement, horizon scanning</a:t>
          </a:r>
          <a:endParaRPr lang="en-GB" sz="2000" dirty="0">
            <a:solidFill>
              <a:srgbClr val="004559"/>
            </a:solidFill>
          </a:endParaRPr>
        </a:p>
      </dgm:t>
    </dgm:pt>
    <dgm:pt modelId="{D91DF170-8B16-4C1B-A18B-8A1590E84C4B}" type="parTrans" cxnId="{824431FE-7F6C-40E0-8F38-4295D04961F3}">
      <dgm:prSet/>
      <dgm:spPr/>
      <dgm:t>
        <a:bodyPr/>
        <a:lstStyle/>
        <a:p>
          <a:endParaRPr lang="en-GB"/>
        </a:p>
      </dgm:t>
    </dgm:pt>
    <dgm:pt modelId="{C3C18F07-4907-4823-B7C2-329B01A39940}" type="sibTrans" cxnId="{824431FE-7F6C-40E0-8F38-4295D04961F3}">
      <dgm:prSet/>
      <dgm:spPr/>
      <dgm:t>
        <a:bodyPr/>
        <a:lstStyle/>
        <a:p>
          <a:endParaRPr lang="en-GB"/>
        </a:p>
      </dgm:t>
    </dgm:pt>
    <dgm:pt modelId="{10CF108B-812E-4726-B030-9F1934841A30}">
      <dgm:prSet phldrT="[Text]"/>
      <dgm:spPr/>
      <dgm:t>
        <a:bodyPr/>
        <a:lstStyle/>
        <a:p>
          <a:pPr>
            <a:buClrTx/>
            <a:buSzTx/>
            <a:buFontTx/>
            <a:buNone/>
          </a:pPr>
          <a:r>
            <a:rPr kumimoji="0" lang="en-US" altLang="en-US" b="1" i="0" u="none" strike="noStrike" cap="none" normalizeH="0" baseline="0" dirty="0">
              <a:ln>
                <a:noFill/>
              </a:ln>
              <a:solidFill>
                <a:srgbClr val="BBBD33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How statistics are produced</a:t>
          </a:r>
          <a:endParaRPr lang="en-GB" dirty="0">
            <a:solidFill>
              <a:srgbClr val="BBBD33"/>
            </a:solidFill>
          </a:endParaRPr>
        </a:p>
      </dgm:t>
    </dgm:pt>
    <dgm:pt modelId="{739C9969-8D08-4875-9171-085AF600C843}" type="parTrans" cxnId="{3741EA5B-AA46-4CEC-88B9-BB94EAEEB9B6}">
      <dgm:prSet/>
      <dgm:spPr/>
      <dgm:t>
        <a:bodyPr/>
        <a:lstStyle/>
        <a:p>
          <a:endParaRPr lang="en-GB"/>
        </a:p>
      </dgm:t>
    </dgm:pt>
    <dgm:pt modelId="{81AF2FAF-BCE9-4826-87B2-40F4A499646E}" type="sibTrans" cxnId="{3741EA5B-AA46-4CEC-88B9-BB94EAEEB9B6}">
      <dgm:prSet/>
      <dgm:spPr/>
      <dgm:t>
        <a:bodyPr/>
        <a:lstStyle/>
        <a:p>
          <a:endParaRPr lang="en-GB"/>
        </a:p>
      </dgm:t>
    </dgm:pt>
    <dgm:pt modelId="{A2C04F04-25DD-4718-A6B7-F43D6F2D82EE}">
      <dgm:prSet phldrT="[Text]"/>
      <dgm:spPr/>
      <dgm:t>
        <a:bodyPr/>
        <a:lstStyle/>
        <a:p>
          <a:pPr>
            <a:buClrTx/>
            <a:buSzTx/>
            <a:buFontTx/>
            <a:buNone/>
          </a:pPr>
          <a:r>
            <a:rPr kumimoji="0" lang="en-US" altLang="en-US" b="1" i="0" u="none" strike="noStrike" cap="none" normalizeH="0" baseline="0" dirty="0">
              <a:ln>
                <a:noFill/>
              </a:ln>
              <a:solidFill>
                <a:srgbClr val="BBBD33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How statistics are used</a:t>
          </a:r>
          <a:endParaRPr lang="en-GB" dirty="0">
            <a:solidFill>
              <a:srgbClr val="BBBD33"/>
            </a:solidFill>
          </a:endParaRPr>
        </a:p>
      </dgm:t>
    </dgm:pt>
    <dgm:pt modelId="{F510C465-DCC6-499A-B5C0-F3C5F76D1581}" type="parTrans" cxnId="{B45B0174-6A48-463F-A54F-70C7A40B24CB}">
      <dgm:prSet/>
      <dgm:spPr/>
      <dgm:t>
        <a:bodyPr/>
        <a:lstStyle/>
        <a:p>
          <a:endParaRPr lang="en-GB"/>
        </a:p>
      </dgm:t>
    </dgm:pt>
    <dgm:pt modelId="{47738CFC-9819-4F42-A3FF-E330C04C0DE9}" type="sibTrans" cxnId="{B45B0174-6A48-463F-A54F-70C7A40B24CB}">
      <dgm:prSet/>
      <dgm:spPr/>
      <dgm:t>
        <a:bodyPr/>
        <a:lstStyle/>
        <a:p>
          <a:endParaRPr lang="en-GB"/>
        </a:p>
      </dgm:t>
    </dgm:pt>
    <dgm:pt modelId="{F0066A4B-3A50-4FF9-AF5D-32A3DAD2EA54}">
      <dgm:prSet phldrT="[Text]"/>
      <dgm:spPr/>
      <dgm:t>
        <a:bodyPr/>
        <a:lstStyle/>
        <a:p>
          <a:pPr>
            <a:buClrTx/>
            <a:buSzTx/>
            <a:buFontTx/>
            <a:buNone/>
          </a:pPr>
          <a:r>
            <a:rPr kumimoji="0" lang="en-US" altLang="en-US" b="1" i="0" u="none" strike="noStrike" cap="none" normalizeH="0" baseline="0" dirty="0">
              <a:solidFill>
                <a:srgbClr val="BBBD33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How statistics are valued</a:t>
          </a:r>
          <a:endParaRPr lang="en-GB" dirty="0">
            <a:solidFill>
              <a:srgbClr val="BBBD33"/>
            </a:solidFill>
          </a:endParaRPr>
        </a:p>
      </dgm:t>
    </dgm:pt>
    <dgm:pt modelId="{61FBE5BD-63A3-4328-B649-2112E4560E28}" type="parTrans" cxnId="{A4475DB7-0CC7-463C-98AD-362637C453BD}">
      <dgm:prSet/>
      <dgm:spPr/>
      <dgm:t>
        <a:bodyPr/>
        <a:lstStyle/>
        <a:p>
          <a:endParaRPr lang="en-GB"/>
        </a:p>
      </dgm:t>
    </dgm:pt>
    <dgm:pt modelId="{17E53F34-A0C1-4B2A-98E9-8497393A57D0}" type="sibTrans" cxnId="{A4475DB7-0CC7-463C-98AD-362637C453BD}">
      <dgm:prSet/>
      <dgm:spPr/>
      <dgm:t>
        <a:bodyPr/>
        <a:lstStyle/>
        <a:p>
          <a:endParaRPr lang="en-GB"/>
        </a:p>
      </dgm:t>
    </dgm:pt>
    <dgm:pt modelId="{BB673CD2-9448-45CB-9399-152F853D47CE}">
      <dgm:prSet/>
      <dgm:spPr/>
      <dgm:t>
        <a:bodyPr/>
        <a:lstStyle/>
        <a:p>
          <a:endParaRPr lang="en-GB"/>
        </a:p>
      </dgm:t>
    </dgm:pt>
    <dgm:pt modelId="{3DDE6A37-0DE4-4852-AC47-463CD3C4D9EE}" type="parTrans" cxnId="{22D2121A-58A6-4B5A-BAF2-1F69F4B3595B}">
      <dgm:prSet/>
      <dgm:spPr/>
      <dgm:t>
        <a:bodyPr/>
        <a:lstStyle/>
        <a:p>
          <a:endParaRPr lang="en-GB"/>
        </a:p>
      </dgm:t>
    </dgm:pt>
    <dgm:pt modelId="{A6833712-1180-430E-91DC-051C297434E1}" type="sibTrans" cxnId="{22D2121A-58A6-4B5A-BAF2-1F69F4B3595B}">
      <dgm:prSet/>
      <dgm:spPr/>
      <dgm:t>
        <a:bodyPr/>
        <a:lstStyle/>
        <a:p>
          <a:endParaRPr lang="en-GB"/>
        </a:p>
      </dgm:t>
    </dgm:pt>
    <dgm:pt modelId="{BA369741-4E66-4020-BA3E-B34A04FD6D24}" type="pres">
      <dgm:prSet presAssocID="{43A78740-7B75-4FFC-9B34-9DEF348B73B9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6A90911-1D88-45EE-9CB4-1972AA0272C5}" type="pres">
      <dgm:prSet presAssocID="{19FB67FE-4DE8-4D1D-B91D-298EF44998F1}" presName="centerShape" presStyleLbl="node0" presStyleIdx="0" presStyleCnt="1" custScaleX="196425" custScaleY="190943" custLinFactNeighborX="-1764" custLinFactNeighborY="-2055"/>
      <dgm:spPr/>
    </dgm:pt>
    <dgm:pt modelId="{4009F011-B89D-420D-8A8D-02873FD0441F}" type="pres">
      <dgm:prSet presAssocID="{10CF108B-812E-4726-B030-9F1934841A30}" presName="node" presStyleLbl="node1" presStyleIdx="0" presStyleCnt="3">
        <dgm:presLayoutVars>
          <dgm:bulletEnabled val="1"/>
        </dgm:presLayoutVars>
      </dgm:prSet>
      <dgm:spPr/>
    </dgm:pt>
    <dgm:pt modelId="{81AA0BCD-E150-445D-92C2-75765142AA9E}" type="pres">
      <dgm:prSet presAssocID="{10CF108B-812E-4726-B030-9F1934841A30}" presName="dummy" presStyleCnt="0"/>
      <dgm:spPr/>
    </dgm:pt>
    <dgm:pt modelId="{EAA294F5-B657-4E02-A2AA-37297A6AC91A}" type="pres">
      <dgm:prSet presAssocID="{81AF2FAF-BCE9-4826-87B2-40F4A499646E}" presName="sibTrans" presStyleLbl="sibTrans2D1" presStyleIdx="0" presStyleCnt="3" custScaleX="105632" custScaleY="94541" custLinFactNeighborX="318" custLinFactNeighborY="-3055"/>
      <dgm:spPr/>
    </dgm:pt>
    <dgm:pt modelId="{71224362-74C9-4758-B169-A09EE4905D9D}" type="pres">
      <dgm:prSet presAssocID="{A2C04F04-25DD-4718-A6B7-F43D6F2D82EE}" presName="node" presStyleLbl="node1" presStyleIdx="1" presStyleCnt="3" custRadScaleRad="92581" custRadScaleInc="-27485">
        <dgm:presLayoutVars>
          <dgm:bulletEnabled val="1"/>
        </dgm:presLayoutVars>
      </dgm:prSet>
      <dgm:spPr/>
    </dgm:pt>
    <dgm:pt modelId="{D418E7E5-4EFD-4DAE-8659-582CB3349FB6}" type="pres">
      <dgm:prSet presAssocID="{A2C04F04-25DD-4718-A6B7-F43D6F2D82EE}" presName="dummy" presStyleCnt="0"/>
      <dgm:spPr/>
    </dgm:pt>
    <dgm:pt modelId="{09A6BDC6-5C53-4825-85D2-4063ED4D485A}" type="pres">
      <dgm:prSet presAssocID="{47738CFC-9819-4F42-A3FF-E330C04C0DE9}" presName="sibTrans" presStyleLbl="sibTrans2D1" presStyleIdx="1" presStyleCnt="3" custScaleX="105283" custScaleY="104023" custLinFactNeighborX="-324" custLinFactNeighborY="-4938"/>
      <dgm:spPr/>
    </dgm:pt>
    <dgm:pt modelId="{05DB8F73-4D05-4A7C-89C2-F7125F711859}" type="pres">
      <dgm:prSet presAssocID="{F0066A4B-3A50-4FF9-AF5D-32A3DAD2EA54}" presName="node" presStyleLbl="node1" presStyleIdx="2" presStyleCnt="3" custRadScaleRad="104166" custRadScaleInc="1561">
        <dgm:presLayoutVars>
          <dgm:bulletEnabled val="1"/>
        </dgm:presLayoutVars>
      </dgm:prSet>
      <dgm:spPr/>
    </dgm:pt>
    <dgm:pt modelId="{CDD0AF31-535A-41DC-85FE-7EF4043B6CBC}" type="pres">
      <dgm:prSet presAssocID="{F0066A4B-3A50-4FF9-AF5D-32A3DAD2EA54}" presName="dummy" presStyleCnt="0"/>
      <dgm:spPr/>
    </dgm:pt>
    <dgm:pt modelId="{B802BA65-1E83-4980-8583-F8161A0DEE43}" type="pres">
      <dgm:prSet presAssocID="{17E53F34-A0C1-4B2A-98E9-8497393A57D0}" presName="sibTrans" presStyleLbl="sibTrans2D1" presStyleIdx="2" presStyleCnt="3" custScaleX="93864" custScaleY="93638" custLinFactNeighborX="-3011" custLinFactNeighborY="-2691"/>
      <dgm:spPr/>
    </dgm:pt>
  </dgm:ptLst>
  <dgm:cxnLst>
    <dgm:cxn modelId="{22D2121A-58A6-4B5A-BAF2-1F69F4B3595B}" srcId="{43A78740-7B75-4FFC-9B34-9DEF348B73B9}" destId="{BB673CD2-9448-45CB-9399-152F853D47CE}" srcOrd="1" destOrd="0" parTransId="{3DDE6A37-0DE4-4852-AC47-463CD3C4D9EE}" sibTransId="{A6833712-1180-430E-91DC-051C297434E1}"/>
    <dgm:cxn modelId="{F8281832-9067-4D18-98ED-3E844B181B6C}" type="presOf" srcId="{47738CFC-9819-4F42-A3FF-E330C04C0DE9}" destId="{09A6BDC6-5C53-4825-85D2-4063ED4D485A}" srcOrd="0" destOrd="0" presId="urn:microsoft.com/office/officeart/2005/8/layout/radial6"/>
    <dgm:cxn modelId="{3741EA5B-AA46-4CEC-88B9-BB94EAEEB9B6}" srcId="{19FB67FE-4DE8-4D1D-B91D-298EF44998F1}" destId="{10CF108B-812E-4726-B030-9F1934841A30}" srcOrd="0" destOrd="0" parTransId="{739C9969-8D08-4875-9171-085AF600C843}" sibTransId="{81AF2FAF-BCE9-4826-87B2-40F4A499646E}"/>
    <dgm:cxn modelId="{D7804C5F-501B-4765-8940-F147019C05E9}" type="presOf" srcId="{A2C04F04-25DD-4718-A6B7-F43D6F2D82EE}" destId="{71224362-74C9-4758-B169-A09EE4905D9D}" srcOrd="0" destOrd="0" presId="urn:microsoft.com/office/officeart/2005/8/layout/radial6"/>
    <dgm:cxn modelId="{84AD0169-3EE9-43F9-9D65-EDDDD9F9A4E4}" type="presOf" srcId="{F0066A4B-3A50-4FF9-AF5D-32A3DAD2EA54}" destId="{05DB8F73-4D05-4A7C-89C2-F7125F711859}" srcOrd="0" destOrd="0" presId="urn:microsoft.com/office/officeart/2005/8/layout/radial6"/>
    <dgm:cxn modelId="{B45B0174-6A48-463F-A54F-70C7A40B24CB}" srcId="{19FB67FE-4DE8-4D1D-B91D-298EF44998F1}" destId="{A2C04F04-25DD-4718-A6B7-F43D6F2D82EE}" srcOrd="1" destOrd="0" parTransId="{F510C465-DCC6-499A-B5C0-F3C5F76D1581}" sibTransId="{47738CFC-9819-4F42-A3FF-E330C04C0DE9}"/>
    <dgm:cxn modelId="{9B7A3874-C9D9-4209-A75A-3A202060F2C9}" type="presOf" srcId="{17E53F34-A0C1-4B2A-98E9-8497393A57D0}" destId="{B802BA65-1E83-4980-8583-F8161A0DEE43}" srcOrd="0" destOrd="0" presId="urn:microsoft.com/office/officeart/2005/8/layout/radial6"/>
    <dgm:cxn modelId="{483AFA7A-4B20-4CB4-A007-3E9B59F27AC7}" type="presOf" srcId="{81AF2FAF-BCE9-4826-87B2-40F4A499646E}" destId="{EAA294F5-B657-4E02-A2AA-37297A6AC91A}" srcOrd="0" destOrd="0" presId="urn:microsoft.com/office/officeart/2005/8/layout/radial6"/>
    <dgm:cxn modelId="{5D84FA9F-EAE0-4450-B887-0D53C815DD63}" type="presOf" srcId="{43A78740-7B75-4FFC-9B34-9DEF348B73B9}" destId="{BA369741-4E66-4020-BA3E-B34A04FD6D24}" srcOrd="0" destOrd="0" presId="urn:microsoft.com/office/officeart/2005/8/layout/radial6"/>
    <dgm:cxn modelId="{88F907B5-3CEA-458E-8497-DE32242602B3}" type="presOf" srcId="{19FB67FE-4DE8-4D1D-B91D-298EF44998F1}" destId="{D6A90911-1D88-45EE-9CB4-1972AA0272C5}" srcOrd="0" destOrd="0" presId="urn:microsoft.com/office/officeart/2005/8/layout/radial6"/>
    <dgm:cxn modelId="{A4475DB7-0CC7-463C-98AD-362637C453BD}" srcId="{19FB67FE-4DE8-4D1D-B91D-298EF44998F1}" destId="{F0066A4B-3A50-4FF9-AF5D-32A3DAD2EA54}" srcOrd="2" destOrd="0" parTransId="{61FBE5BD-63A3-4328-B649-2112E4560E28}" sibTransId="{17E53F34-A0C1-4B2A-98E9-8497393A57D0}"/>
    <dgm:cxn modelId="{D5B40DF6-26D6-4CF3-A9A5-342413B1C169}" type="presOf" srcId="{10CF108B-812E-4726-B030-9F1934841A30}" destId="{4009F011-B89D-420D-8A8D-02873FD0441F}" srcOrd="0" destOrd="0" presId="urn:microsoft.com/office/officeart/2005/8/layout/radial6"/>
    <dgm:cxn modelId="{824431FE-7F6C-40E0-8F38-4295D04961F3}" srcId="{43A78740-7B75-4FFC-9B34-9DEF348B73B9}" destId="{19FB67FE-4DE8-4D1D-B91D-298EF44998F1}" srcOrd="0" destOrd="0" parTransId="{D91DF170-8B16-4C1B-A18B-8A1590E84C4B}" sibTransId="{C3C18F07-4907-4823-B7C2-329B01A39940}"/>
    <dgm:cxn modelId="{1B10F580-3AEB-4002-8BA5-7F6E27EB779E}" type="presParOf" srcId="{BA369741-4E66-4020-BA3E-B34A04FD6D24}" destId="{D6A90911-1D88-45EE-9CB4-1972AA0272C5}" srcOrd="0" destOrd="0" presId="urn:microsoft.com/office/officeart/2005/8/layout/radial6"/>
    <dgm:cxn modelId="{6F7473CA-9D8A-4564-9B9D-C8AAED37FCAE}" type="presParOf" srcId="{BA369741-4E66-4020-BA3E-B34A04FD6D24}" destId="{4009F011-B89D-420D-8A8D-02873FD0441F}" srcOrd="1" destOrd="0" presId="urn:microsoft.com/office/officeart/2005/8/layout/radial6"/>
    <dgm:cxn modelId="{8113BD11-96DF-4992-87B5-DA9D3AC833E3}" type="presParOf" srcId="{BA369741-4E66-4020-BA3E-B34A04FD6D24}" destId="{81AA0BCD-E150-445D-92C2-75765142AA9E}" srcOrd="2" destOrd="0" presId="urn:microsoft.com/office/officeart/2005/8/layout/radial6"/>
    <dgm:cxn modelId="{2C44CE29-B534-4856-8BEC-46649ECBE538}" type="presParOf" srcId="{BA369741-4E66-4020-BA3E-B34A04FD6D24}" destId="{EAA294F5-B657-4E02-A2AA-37297A6AC91A}" srcOrd="3" destOrd="0" presId="urn:microsoft.com/office/officeart/2005/8/layout/radial6"/>
    <dgm:cxn modelId="{E7C1E729-07FC-45F8-9690-2FEC9DF205E5}" type="presParOf" srcId="{BA369741-4E66-4020-BA3E-B34A04FD6D24}" destId="{71224362-74C9-4758-B169-A09EE4905D9D}" srcOrd="4" destOrd="0" presId="urn:microsoft.com/office/officeart/2005/8/layout/radial6"/>
    <dgm:cxn modelId="{F1931305-0F54-43FB-9368-A7C3FB1162D2}" type="presParOf" srcId="{BA369741-4E66-4020-BA3E-B34A04FD6D24}" destId="{D418E7E5-4EFD-4DAE-8659-582CB3349FB6}" srcOrd="5" destOrd="0" presId="urn:microsoft.com/office/officeart/2005/8/layout/radial6"/>
    <dgm:cxn modelId="{5BE5BFC5-2F7B-4C15-AAA9-0F3CC878553D}" type="presParOf" srcId="{BA369741-4E66-4020-BA3E-B34A04FD6D24}" destId="{09A6BDC6-5C53-4825-85D2-4063ED4D485A}" srcOrd="6" destOrd="0" presId="urn:microsoft.com/office/officeart/2005/8/layout/radial6"/>
    <dgm:cxn modelId="{3F1818A4-4966-46C7-A701-1668F45BB00E}" type="presParOf" srcId="{BA369741-4E66-4020-BA3E-B34A04FD6D24}" destId="{05DB8F73-4D05-4A7C-89C2-F7125F711859}" srcOrd="7" destOrd="0" presId="urn:microsoft.com/office/officeart/2005/8/layout/radial6"/>
    <dgm:cxn modelId="{2CAD3F67-6063-4139-9B93-9B57970B2E9E}" type="presParOf" srcId="{BA369741-4E66-4020-BA3E-B34A04FD6D24}" destId="{CDD0AF31-535A-41DC-85FE-7EF4043B6CBC}" srcOrd="8" destOrd="0" presId="urn:microsoft.com/office/officeart/2005/8/layout/radial6"/>
    <dgm:cxn modelId="{2E6623A9-EA98-496B-82A6-DB9FB6831277}" type="presParOf" srcId="{BA369741-4E66-4020-BA3E-B34A04FD6D24}" destId="{B802BA65-1E83-4980-8583-F8161A0DEE43}" srcOrd="9" destOrd="0" presId="urn:microsoft.com/office/officeart/2005/8/layout/radial6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02BA65-1E83-4980-8583-F8161A0DEE43}">
      <dsp:nvSpPr>
        <dsp:cNvPr id="0" name=""/>
        <dsp:cNvSpPr/>
      </dsp:nvSpPr>
      <dsp:spPr>
        <a:xfrm>
          <a:off x="1723710" y="824263"/>
          <a:ext cx="5009390" cy="4997329"/>
        </a:xfrm>
        <a:prstGeom prst="blockArc">
          <a:avLst>
            <a:gd name="adj1" fmla="val 8951525"/>
            <a:gd name="adj2" fmla="val 16367956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A6BDC6-5C53-4825-85D2-4063ED4D485A}">
      <dsp:nvSpPr>
        <dsp:cNvPr id="0" name=""/>
        <dsp:cNvSpPr/>
      </dsp:nvSpPr>
      <dsp:spPr>
        <a:xfrm>
          <a:off x="1513476" y="348400"/>
          <a:ext cx="5618807" cy="5551562"/>
        </a:xfrm>
        <a:prstGeom prst="blockArc">
          <a:avLst>
            <a:gd name="adj1" fmla="val 1166845"/>
            <a:gd name="adj2" fmla="val 8829154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A294F5-B657-4E02-A2AA-37297A6AC91A}">
      <dsp:nvSpPr>
        <dsp:cNvPr id="0" name=""/>
        <dsp:cNvSpPr/>
      </dsp:nvSpPr>
      <dsp:spPr>
        <a:xfrm>
          <a:off x="1513485" y="776077"/>
          <a:ext cx="5637432" cy="5045521"/>
        </a:xfrm>
        <a:prstGeom prst="blockArc">
          <a:avLst>
            <a:gd name="adj1" fmla="val 16465579"/>
            <a:gd name="adj2" fmla="val 1063644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A90911-1D88-45EE-9CB4-1972AA0272C5}">
      <dsp:nvSpPr>
        <dsp:cNvPr id="0" name=""/>
        <dsp:cNvSpPr/>
      </dsp:nvSpPr>
      <dsp:spPr>
        <a:xfrm>
          <a:off x="2011677" y="1017104"/>
          <a:ext cx="4825516" cy="4690841"/>
        </a:xfrm>
        <a:prstGeom prst="ellipse">
          <a:avLst/>
        </a:prstGeom>
        <a:solidFill>
          <a:srgbClr val="BBBD3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endParaRPr kumimoji="0" lang="en-US" altLang="en-US" sz="2000" i="0" u="none" strike="noStrike" kern="1200" cap="none" normalizeH="0" baseline="0" dirty="0">
            <a:ln>
              <a:noFill/>
            </a:ln>
            <a:solidFill>
              <a:srgbClr val="004559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en-US" altLang="en-US" sz="2000" i="0" u="none" strike="noStrike" kern="1200" cap="none" normalizeH="0" baseline="0" dirty="0">
              <a:ln>
                <a:noFill/>
              </a:ln>
              <a:solidFill>
                <a:srgbClr val="004559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Code Compliance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en-US" altLang="en-US" sz="2000" i="0" u="none" strike="noStrike" kern="1200" cap="none" normalizeH="0" baseline="0" dirty="0">
              <a:ln>
                <a:noFill/>
              </a:ln>
              <a:solidFill>
                <a:srgbClr val="004559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Casework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altLang="en-US" sz="2000" kern="1200" dirty="0">
              <a:solidFill>
                <a:srgbClr val="004559"/>
              </a:solidFill>
              <a:ea typeface="Calibri" panose="020F0502020204030204" pitchFamily="34" charset="0"/>
              <a:cs typeface="Arial" panose="020B0604020202020204" pitchFamily="34" charset="0"/>
            </a:rPr>
            <a:t>Reactive work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en-US" altLang="en-US" sz="2000" i="0" u="none" strike="noStrike" kern="1200" cap="none" normalizeH="0" baseline="0" dirty="0">
              <a:ln>
                <a:noFill/>
              </a:ln>
              <a:solidFill>
                <a:srgbClr val="004559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Code Guidance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en-US" altLang="en-US" sz="2000" i="0" u="none" strike="noStrike" kern="1200" cap="none" normalizeH="0" baseline="0" dirty="0">
              <a:ln>
                <a:noFill/>
              </a:ln>
              <a:solidFill>
                <a:srgbClr val="004559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Reviews and reports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altLang="en-US" sz="2000" kern="1200" dirty="0">
              <a:solidFill>
                <a:srgbClr val="004559"/>
              </a:solidFill>
              <a:ea typeface="Calibri" panose="020F0502020204030204" pitchFamily="34" charset="0"/>
              <a:cs typeface="Arial" panose="020B0604020202020204" pitchFamily="34" charset="0"/>
            </a:rPr>
            <a:t>Research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altLang="en-US" sz="2000" kern="1200" dirty="0">
              <a:solidFill>
                <a:srgbClr val="00455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Blogs (our views)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altLang="en-US" sz="2000" kern="1200" dirty="0">
              <a:solidFill>
                <a:srgbClr val="00455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Oversight, engagement, horizon scanning</a:t>
          </a:r>
          <a:endParaRPr lang="en-GB" sz="2000" kern="1200" dirty="0">
            <a:solidFill>
              <a:srgbClr val="004559"/>
            </a:solidFill>
          </a:endParaRPr>
        </a:p>
      </dsp:txBody>
      <dsp:txXfrm>
        <a:off x="2718357" y="1704062"/>
        <a:ext cx="3412156" cy="3316925"/>
      </dsp:txXfrm>
    </dsp:sp>
    <dsp:sp modelId="{4009F011-B89D-420D-8A8D-02873FD0441F}">
      <dsp:nvSpPr>
        <dsp:cNvPr id="0" name=""/>
        <dsp:cNvSpPr/>
      </dsp:nvSpPr>
      <dsp:spPr>
        <a:xfrm>
          <a:off x="3656559" y="3296"/>
          <a:ext cx="1719669" cy="17196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en-US" altLang="en-US" sz="2000" b="1" i="0" u="none" strike="noStrike" kern="1200" cap="none" normalizeH="0" baseline="0" dirty="0">
              <a:ln>
                <a:noFill/>
              </a:ln>
              <a:solidFill>
                <a:srgbClr val="BBBD33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How statistics are produced</a:t>
          </a:r>
          <a:endParaRPr lang="en-GB" sz="2000" kern="1200" dirty="0">
            <a:solidFill>
              <a:srgbClr val="BBBD33"/>
            </a:solidFill>
          </a:endParaRPr>
        </a:p>
      </dsp:txBody>
      <dsp:txXfrm>
        <a:off x="3908399" y="255136"/>
        <a:ext cx="1215989" cy="1215989"/>
      </dsp:txXfrm>
    </dsp:sp>
    <dsp:sp modelId="{71224362-74C9-4758-B169-A09EE4905D9D}">
      <dsp:nvSpPr>
        <dsp:cNvPr id="0" name=""/>
        <dsp:cNvSpPr/>
      </dsp:nvSpPr>
      <dsp:spPr>
        <a:xfrm>
          <a:off x="5938149" y="3395700"/>
          <a:ext cx="1719669" cy="17196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en-US" altLang="en-US" sz="2000" b="1" i="0" u="none" strike="noStrike" kern="1200" cap="none" normalizeH="0" baseline="0" dirty="0">
              <a:ln>
                <a:noFill/>
              </a:ln>
              <a:solidFill>
                <a:srgbClr val="BBBD33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How statistics are used</a:t>
          </a:r>
          <a:endParaRPr lang="en-GB" sz="2000" kern="1200" dirty="0">
            <a:solidFill>
              <a:srgbClr val="BBBD33"/>
            </a:solidFill>
          </a:endParaRPr>
        </a:p>
      </dsp:txBody>
      <dsp:txXfrm>
        <a:off x="6189989" y="3647540"/>
        <a:ext cx="1215989" cy="1215989"/>
      </dsp:txXfrm>
    </dsp:sp>
    <dsp:sp modelId="{05DB8F73-4D05-4A7C-89C2-F7125F711859}">
      <dsp:nvSpPr>
        <dsp:cNvPr id="0" name=""/>
        <dsp:cNvSpPr/>
      </dsp:nvSpPr>
      <dsp:spPr>
        <a:xfrm>
          <a:off x="1290550" y="3941669"/>
          <a:ext cx="1719669" cy="17196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en-US" altLang="en-US" sz="2000" b="1" i="0" u="none" strike="noStrike" kern="1200" cap="none" normalizeH="0" baseline="0" dirty="0">
              <a:solidFill>
                <a:srgbClr val="BBBD33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How statistics are valued</a:t>
          </a:r>
          <a:endParaRPr lang="en-GB" sz="2000" kern="1200" dirty="0">
            <a:solidFill>
              <a:srgbClr val="BBBD33"/>
            </a:solidFill>
          </a:endParaRPr>
        </a:p>
      </dsp:txBody>
      <dsp:txXfrm>
        <a:off x="1542390" y="4193509"/>
        <a:ext cx="1215989" cy="12159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7CB58-6994-486B-AF16-E55FBCD71E0C}" type="datetimeFigureOut">
              <a:rPr lang="en-GB" smtClean="0"/>
              <a:t>23/05/2024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EDADDF-4924-4FC1-B884-48E72D8A937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835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25A018-DC4E-44CC-B4C1-4889A33A6C0A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32521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19AE29-E163-43A3-9107-672C542586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30898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ONS impact analysis published in December comparing old IPHRP rents series with PIPR: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https://www.ons.gov.uk/peoplepopulationandcommunity/housing/articles/redevelopmentofprivaterentalpricesstatisticsimpactanalysisuk/latest </a:t>
            </a:r>
            <a:endParaRPr lang="en-GB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19AE29-E163-43A3-9107-672C542586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93725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ONS impact analysis published in December</a:t>
            </a:r>
            <a:r>
              <a:rPr lang="en-GB" b="0" i="0" dirty="0">
                <a:solidFill>
                  <a:srgbClr val="323132"/>
                </a:solidFill>
                <a:effectLst/>
                <a:latin typeface="open sans" panose="020B0606030504020204" pitchFamily="34" charset="0"/>
              </a:rPr>
              <a:t> on transformation of </a:t>
            </a:r>
            <a:r>
              <a:rPr lang="en-GB" b="1" i="0" dirty="0">
                <a:solidFill>
                  <a:srgbClr val="323132"/>
                </a:solidFill>
                <a:effectLst/>
                <a:latin typeface="open sans" panose="020B0606030504020204" pitchFamily="34" charset="0"/>
              </a:rPr>
              <a:t>private rents and second-hand cars </a:t>
            </a:r>
            <a:r>
              <a:rPr lang="en-GB" b="0" i="0" dirty="0">
                <a:solidFill>
                  <a:srgbClr val="323132"/>
                </a:solidFill>
                <a:effectLst/>
                <a:latin typeface="open sans" panose="020B0606030504020204" pitchFamily="34" charset="0"/>
              </a:rPr>
              <a:t>on headline consumer price indices measures:  https://www.ons.gov.uk/economy/inflationandpriceindices/articles/impactanalysisontransformationofukconsumerpricestatisticsrailfaresandsecondhandcars/privaterentsandsecondhandcarsdecember2023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19AE29-E163-43A3-9107-672C542586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80016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GB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ONS impact analysis published in December</a:t>
            </a:r>
            <a:r>
              <a:rPr lang="en-GB" b="0" i="0" dirty="0">
                <a:solidFill>
                  <a:srgbClr val="323132"/>
                </a:solidFill>
                <a:effectLst/>
                <a:latin typeface="open sans" panose="020B0606030504020204" pitchFamily="34" charset="0"/>
              </a:rPr>
              <a:t> on transformation of </a:t>
            </a:r>
            <a:r>
              <a:rPr lang="en-GB" b="1" i="0" dirty="0">
                <a:solidFill>
                  <a:srgbClr val="323132"/>
                </a:solidFill>
                <a:effectLst/>
                <a:latin typeface="open sans" panose="020B0606030504020204" pitchFamily="34" charset="0"/>
              </a:rPr>
              <a:t>private rents and second-hand cars </a:t>
            </a:r>
            <a:r>
              <a:rPr lang="en-GB" b="0" i="0" dirty="0">
                <a:solidFill>
                  <a:srgbClr val="323132"/>
                </a:solidFill>
                <a:effectLst/>
                <a:latin typeface="open sans" panose="020B0606030504020204" pitchFamily="34" charset="0"/>
              </a:rPr>
              <a:t>on headline consumer price indices measures: https://www.ons.gov.uk/economy/inflationandpriceindices/articles/impactanalysisontransformationofukconsumerpricestatisticsrailfaresandsecondhandcars/privaterentsandsecondhandcarsdecember2023</a:t>
            </a:r>
          </a:p>
          <a:p>
            <a:pPr algn="l"/>
            <a:endParaRPr lang="en-GB" b="0" i="0" dirty="0">
              <a:solidFill>
                <a:srgbClr val="32313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19AE29-E163-43A3-9107-672C542586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06900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19AE29-E163-43A3-9107-672C542586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94341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19AE29-E163-43A3-9107-672C542586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82763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25A018-DC4E-44CC-B4C1-4889A33A6C0A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55929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Latest PIPR statistics (update will be published Wednesday)  https://www.ons.gov.uk/economy/inflationandpriceindices/bulletins/privaterentandhousepricesuk/april2024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effectLst/>
              <a:latin typeface="Arial" panose="020B0604020202020204" pitchFamily="34" charset="0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19AE29-E163-43A3-9107-672C542586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6573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0BC5A18-AAD2-4C12-B402-0A3002D266C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3620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25A018-DC4E-44CC-B4C1-4889A33A6C0A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083676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25A018-DC4E-44CC-B4C1-4889A33A6C0A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73098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0BC5A18-AAD2-4C12-B402-0A3002D266C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029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19AE29-E163-43A3-9107-672C542586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0096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19AE29-E163-43A3-9107-672C542586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51443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19AE29-E163-43A3-9107-672C542586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67065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b="0" i="0" dirty="0">
              <a:solidFill>
                <a:srgbClr val="323132"/>
              </a:solidFill>
              <a:effectLst/>
              <a:latin typeface="open sans" panose="020B0606030504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more comprehensive micro data on rents from the Valuation Office Agency and equivalents in other parts of GB/UK [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currently for GB, UK from Mar 25</a:t>
            </a: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]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0" i="0" dirty="0">
                <a:solidFill>
                  <a:srgbClr val="323132"/>
                </a:solidFill>
                <a:effectLst/>
                <a:latin typeface="open sans" panose="020B0606030504020204" pitchFamily="34" charset="0"/>
              </a:rPr>
              <a:t>The new private rents price statistics are used to measure both actual rentals for housing, and owner occupiers’ housing costs. The weight for owner occupiers’ housing costs ranged between 16.0% and 18.5% of CPIH (Table 1) while for actual rentals for housing, the weights ranged from 6.4% to 7.4% of CPIH, note that private rents only feed into a part of actual rentals for housing (for 2023 this was 63%, previous years are between 58% and 67%). https://www.ons.gov.uk/economy/inflationandpriceindices/articles/impactanalysisontransformationofukconsumerpricestatisticsrailfaresandsecondhandcars/privaterentsandsecondhandcarsdecember2023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b="0" i="0" dirty="0">
              <a:solidFill>
                <a:srgbClr val="323132"/>
              </a:solidFill>
              <a:effectLst/>
              <a:latin typeface="open sans" panose="020B0606030504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0" i="0" dirty="0">
                <a:solidFill>
                  <a:srgbClr val="323132"/>
                </a:solidFill>
                <a:effectLst/>
                <a:latin typeface="open sans" panose="020B0606030504020204" pitchFamily="34" charset="0"/>
              </a:rPr>
              <a:t>Consumer price inflation, updating weights: Annex A, Tables W1 to W3</a:t>
            </a:r>
            <a:endParaRPr lang="en-GB" b="0" i="0" dirty="0">
              <a:solidFill>
                <a:srgbClr val="323132"/>
              </a:solidFill>
              <a:effectLst/>
              <a:latin typeface="open sans" panose="020B0606030504020204" pitchFamily="34" charset="0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cs typeface="Arial"/>
              </a:rPr>
              <a:t>https://www.ons.gov.uk/economy/inflationandpriceindices/datasets/consumerpriceinflationupdatingweightsannexatablesw1tow3</a:t>
            </a:r>
            <a:r>
              <a:rPr lang="en-GB" b="0" i="0" dirty="0">
                <a:solidFill>
                  <a:srgbClr val="323132"/>
                </a:solidFill>
                <a:effectLst/>
                <a:latin typeface="open sans" panose="020B0606030504020204" pitchFamily="34" charset="0"/>
                <a:cs typeface="Arial"/>
              </a:rPr>
              <a:t> </a:t>
            </a:r>
            <a:endParaRPr lang="en-GB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19AE29-E163-43A3-9107-672C542586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415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0" y="1340768"/>
            <a:ext cx="12192000" cy="5517232"/>
          </a:xfrm>
          <a:prstGeom prst="rect">
            <a:avLst/>
          </a:prstGeom>
          <a:solidFill>
            <a:srgbClr val="004366"/>
          </a:solidFill>
          <a:ln>
            <a:noFill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3304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61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 descr="Office for Statistics Regulatio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403" y="444836"/>
            <a:ext cx="3024000" cy="475367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490605" y="2853236"/>
            <a:ext cx="9693964" cy="863799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altLang="en-US" sz="4569" b="1" kern="120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/>
              <a:t>Title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488721" y="3817808"/>
            <a:ext cx="9695849" cy="1411399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altLang="en-US" sz="2492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US"/>
              <a:t>Subtitle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478991" y="6159767"/>
            <a:ext cx="4136959" cy="365585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defRPr lang="en-GB" altLang="en-US" sz="1385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US" sz="1385">
                <a:solidFill>
                  <a:schemeClr val="bg1"/>
                </a:solidFill>
              </a:rPr>
              <a:t>[Month YYYY]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1488018" y="5300671"/>
            <a:ext cx="9696549" cy="648617"/>
          </a:xfrm>
        </p:spPr>
        <p:txBody>
          <a:bodyPr lIns="0" tIns="0" rIns="0" bIns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 marL="0" indent="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None/>
              <a:defRPr lang="en-GB" altLang="en-US" sz="1385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</a:lstStyle>
          <a:p>
            <a:pPr lvl="0"/>
            <a:r>
              <a:rPr lang="en-GB"/>
              <a:t>Presenter name</a:t>
            </a:r>
          </a:p>
        </p:txBody>
      </p:sp>
    </p:spTree>
    <p:extLst>
      <p:ext uri="{BB962C8B-B14F-4D97-AF65-F5344CB8AC3E}">
        <p14:creationId xmlns:p14="http://schemas.microsoft.com/office/powerpoint/2010/main" val="93472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ogo,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"/>
          <p:cNvSpPr txBox="1">
            <a:spLocks noChangeArrowheads="1"/>
          </p:cNvSpPr>
          <p:nvPr userDrawn="1"/>
        </p:nvSpPr>
        <p:spPr>
          <a:xfrm>
            <a:off x="482514" y="6408475"/>
            <a:ext cx="812959" cy="288032"/>
          </a:xfrm>
          <a:prstGeom prst="rect">
            <a:avLst/>
          </a:prstGeom>
        </p:spPr>
        <p:txBody>
          <a:bodyPr wrap="none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sz="2000" b="0" kern="120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  <a:lvl2pPr marL="358775" indent="-357188" algn="l" rtl="0" eaLnBrk="1" fontAlgn="base" hangingPunct="1">
              <a:spcBef>
                <a:spcPct val="20000"/>
              </a:spcBef>
              <a:spcAft>
                <a:spcPct val="0"/>
              </a:spcAft>
              <a:buAutoNum type="arabicPeriod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0713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1063" indent="-258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20775" indent="-2381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56431C-15B8-4A25-BE2C-77BC952E5556}" type="slidenum">
              <a:rPr lang="en-GB" altLang="en-US" sz="692" b="1" smtClean="0"/>
              <a:pPr/>
              <a:t>‹#›</a:t>
            </a:fld>
            <a:endParaRPr lang="en-GB" altLang="en-US" sz="692" b="1" dirty="0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719405" y="404670"/>
            <a:ext cx="10350169" cy="67175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lang="en-GB" sz="2492" b="1" kern="1200" dirty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0" y="6093296"/>
            <a:ext cx="12192000" cy="2880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3304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61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B7A407A3-4C22-41F5-94FB-2B865EDD06A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54991" y="1386652"/>
            <a:ext cx="10913620" cy="456263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108"/>
            </a:lvl1pPr>
          </a:lstStyle>
          <a:p>
            <a:pPr lvl="0"/>
            <a:r>
              <a:rPr lang="en-US"/>
              <a:t>Text frame</a:t>
            </a:r>
          </a:p>
        </p:txBody>
      </p:sp>
    </p:spTree>
    <p:extLst>
      <p:ext uri="{BB962C8B-B14F-4D97-AF65-F5344CB8AC3E}">
        <p14:creationId xmlns:p14="http://schemas.microsoft.com/office/powerpoint/2010/main" val="866302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Logo,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 txBox="1">
            <a:spLocks noChangeArrowheads="1"/>
          </p:cNvSpPr>
          <p:nvPr userDrawn="1"/>
        </p:nvSpPr>
        <p:spPr>
          <a:xfrm>
            <a:off x="482513" y="6504324"/>
            <a:ext cx="812959" cy="288032"/>
          </a:xfrm>
          <a:prstGeom prst="rect">
            <a:avLst/>
          </a:prstGeom>
        </p:spPr>
        <p:txBody>
          <a:bodyPr wrap="none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sz="2000" b="0" kern="120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  <a:lvl2pPr marL="358775" indent="-357188" algn="l" rtl="0" eaLnBrk="1" fontAlgn="base" hangingPunct="1">
              <a:spcBef>
                <a:spcPct val="20000"/>
              </a:spcBef>
              <a:spcAft>
                <a:spcPct val="0"/>
              </a:spcAft>
              <a:buAutoNum type="arabicPeriod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0713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1063" indent="-258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20775" indent="-2381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altLang="en-US" sz="692" b="1" dirty="0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713053" y="587097"/>
            <a:ext cx="10350168" cy="67175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lang="en-GB" sz="2492" b="1" kern="1200" dirty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713058" y="1599204"/>
            <a:ext cx="10350169" cy="1574662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lang="en-US" sz="1661" dirty="0" smtClean="0">
                <a:solidFill>
                  <a:srgbClr val="173C6A"/>
                </a:solidFill>
                <a:latin typeface="Arial" panose="020B0604020202020204" pitchFamily="34" charset="0"/>
              </a:defRPr>
            </a:lvl1pPr>
            <a:lvl2pPr>
              <a:defRPr lang="en-US" sz="1661" dirty="0" smtClean="0">
                <a:solidFill>
                  <a:srgbClr val="173C6A"/>
                </a:solidFill>
                <a:latin typeface="Arial" panose="020B0604020202020204" pitchFamily="34" charset="0"/>
              </a:defRPr>
            </a:lvl2pPr>
            <a:lvl3pPr>
              <a:defRPr lang="en-US" sz="1661" dirty="0" smtClean="0">
                <a:solidFill>
                  <a:srgbClr val="173C6A"/>
                </a:solidFill>
                <a:latin typeface="Arial" panose="020B0604020202020204" pitchFamily="34" charset="0"/>
              </a:defRPr>
            </a:lvl3pPr>
            <a:lvl4pPr>
              <a:defRPr lang="en-US" sz="1661" dirty="0" smtClean="0">
                <a:solidFill>
                  <a:srgbClr val="173C6A"/>
                </a:solidFill>
                <a:latin typeface="Arial" panose="020B0604020202020204" pitchFamily="34" charset="0"/>
              </a:defRPr>
            </a:lvl4pPr>
            <a:lvl5pPr>
              <a:defRPr lang="en-GB" sz="1661" dirty="0">
                <a:solidFill>
                  <a:srgbClr val="173C6A"/>
                </a:solidFill>
                <a:latin typeface="Arial" panose="020B0604020202020204" pitchFamily="34" charset="0"/>
              </a:defRPr>
            </a:lvl5pPr>
          </a:lstStyle>
          <a:p>
            <a:pPr marL="124195" lvl="0" indent="-124195">
              <a:buFont typeface="Arial" pitchFamily="34" charset="0"/>
              <a:buChar char="•"/>
            </a:pPr>
            <a:r>
              <a:rPr lang="en-US"/>
              <a:t>Click to edit Master text styles</a:t>
            </a:r>
          </a:p>
          <a:p>
            <a:pPr marL="316531" lvl="1"/>
            <a:r>
              <a:rPr lang="en-US"/>
              <a:t>Second level</a:t>
            </a:r>
          </a:p>
          <a:p>
            <a:pPr marL="633062" lvl="2"/>
            <a:r>
              <a:rPr lang="en-US"/>
              <a:t>Third level</a:t>
            </a:r>
          </a:p>
          <a:p>
            <a:pPr marL="949593" lvl="3"/>
            <a:r>
              <a:rPr lang="en-US"/>
              <a:t>Fourth level</a:t>
            </a:r>
          </a:p>
          <a:p>
            <a:pPr marL="1266124" lvl="4"/>
            <a:r>
              <a:rPr lang="en-US"/>
              <a:t>Fifth level</a:t>
            </a:r>
            <a:endParaRPr lang="en-GB"/>
          </a:p>
        </p:txBody>
      </p:sp>
      <p:pic>
        <p:nvPicPr>
          <p:cNvPr id="5" name="Picture 4" descr="Office for Statistics Regulation">
            <a:extLst>
              <a:ext uri="{FF2B5EF4-FFF2-40B4-BE49-F238E27FC236}">
                <a16:creationId xmlns:a16="http://schemas.microsoft.com/office/drawing/2014/main" id="{292E8102-E5BD-489C-907E-D87370266A7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9349" y="175621"/>
            <a:ext cx="3024000" cy="475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994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0" y="1340768"/>
            <a:ext cx="12192000" cy="5517232"/>
          </a:xfrm>
          <a:prstGeom prst="rect">
            <a:avLst/>
          </a:prstGeom>
          <a:solidFill>
            <a:srgbClr val="004366"/>
          </a:solidFill>
          <a:ln>
            <a:noFill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 descr="Office for Statistics Regulation" title="Office for Statistics Regulatio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03" y="444831"/>
            <a:ext cx="3024000" cy="475367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490603" y="2853234"/>
            <a:ext cx="9693964" cy="863798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altLang="en-US" sz="4950" b="1" kern="120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/>
              <a:t>Title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488717" y="3817804"/>
            <a:ext cx="9695848" cy="1411399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altLang="en-US" sz="27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US"/>
              <a:t>Subtitle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478991" y="6159762"/>
            <a:ext cx="4136957" cy="365585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defRPr lang="en-GB" altLang="en-US" sz="15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US" sz="1500">
                <a:solidFill>
                  <a:schemeClr val="bg1"/>
                </a:solidFill>
              </a:rPr>
              <a:t>[Month YYYY]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1488016" y="5300666"/>
            <a:ext cx="9696549" cy="648617"/>
          </a:xfrm>
        </p:spPr>
        <p:txBody>
          <a:bodyPr lIns="0" tIns="0" rIns="0" bIns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 marL="0" indent="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None/>
              <a:defRPr lang="en-GB" altLang="en-US" sz="15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</a:lstStyle>
          <a:p>
            <a:pPr lvl="0"/>
            <a:r>
              <a:rPr lang="en-GB"/>
              <a:t>Presenter name</a:t>
            </a:r>
          </a:p>
        </p:txBody>
      </p:sp>
    </p:spTree>
    <p:extLst>
      <p:ext uri="{BB962C8B-B14F-4D97-AF65-F5344CB8AC3E}">
        <p14:creationId xmlns:p14="http://schemas.microsoft.com/office/powerpoint/2010/main" val="11117361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Logo,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"/>
          <p:cNvSpPr txBox="1">
            <a:spLocks noChangeArrowheads="1"/>
          </p:cNvSpPr>
          <p:nvPr userDrawn="1"/>
        </p:nvSpPr>
        <p:spPr>
          <a:xfrm>
            <a:off x="482513" y="6492554"/>
            <a:ext cx="812959" cy="288032"/>
          </a:xfrm>
          <a:prstGeom prst="rect">
            <a:avLst/>
          </a:prstGeom>
        </p:spPr>
        <p:txBody>
          <a:bodyPr wrap="none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sz="2000" b="0" kern="120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  <a:lvl2pPr marL="358775" indent="-357188" algn="l" rtl="0" eaLnBrk="1" fontAlgn="base" hangingPunct="1">
              <a:spcBef>
                <a:spcPct val="20000"/>
              </a:spcBef>
              <a:spcAft>
                <a:spcPct val="0"/>
              </a:spcAft>
              <a:buAutoNum type="arabicPeriod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0713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1063" indent="-258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20775" indent="-2381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altLang="en-US" sz="692" b="1" dirty="0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719403" y="404671"/>
            <a:ext cx="10350168" cy="67175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lang="en-GB" sz="2492" b="1" kern="1200" dirty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0" y="6093296"/>
            <a:ext cx="12192000" cy="2880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33062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61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3233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Logo,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"/>
          <p:cNvSpPr txBox="1">
            <a:spLocks noChangeArrowheads="1"/>
          </p:cNvSpPr>
          <p:nvPr userDrawn="1"/>
        </p:nvSpPr>
        <p:spPr>
          <a:xfrm>
            <a:off x="482513" y="6408474"/>
            <a:ext cx="812959" cy="288032"/>
          </a:xfrm>
          <a:prstGeom prst="rect">
            <a:avLst/>
          </a:prstGeom>
        </p:spPr>
        <p:txBody>
          <a:bodyPr wrap="none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sz="2000" b="0" kern="120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  <a:lvl2pPr marL="358775" indent="-357188" algn="l" rtl="0" eaLnBrk="1" fontAlgn="base" hangingPunct="1">
              <a:spcBef>
                <a:spcPct val="20000"/>
              </a:spcBef>
              <a:spcAft>
                <a:spcPct val="0"/>
              </a:spcAft>
              <a:buAutoNum type="arabicPeriod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0713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1063" indent="-258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20775" indent="-2381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56431C-15B8-4A25-BE2C-77BC952E5556}" type="slidenum">
              <a:rPr lang="en-GB" altLang="en-US" sz="692" b="1" smtClean="0"/>
              <a:pPr/>
              <a:t>‹#›</a:t>
            </a:fld>
            <a:endParaRPr lang="en-GB" altLang="en-US" sz="692" b="1" dirty="0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719403" y="404671"/>
            <a:ext cx="10350168" cy="67175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lang="en-GB" sz="2492" b="1" kern="1200" dirty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0" y="6093296"/>
            <a:ext cx="12192000" cy="2880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33062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61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B7A407A3-4C22-41F5-94FB-2B865EDD06A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54992" y="1386649"/>
            <a:ext cx="10913619" cy="456263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108"/>
            </a:lvl1pPr>
          </a:lstStyle>
          <a:p>
            <a:pPr lvl="0"/>
            <a:r>
              <a:rPr lang="en-US"/>
              <a:t>Text frame</a:t>
            </a:r>
          </a:p>
        </p:txBody>
      </p:sp>
    </p:spTree>
    <p:extLst>
      <p:ext uri="{BB962C8B-B14F-4D97-AF65-F5344CB8AC3E}">
        <p14:creationId xmlns:p14="http://schemas.microsoft.com/office/powerpoint/2010/main" val="3299916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"/>
          <p:cNvSpPr txBox="1">
            <a:spLocks noChangeArrowheads="1"/>
          </p:cNvSpPr>
          <p:nvPr userDrawn="1"/>
        </p:nvSpPr>
        <p:spPr>
          <a:xfrm>
            <a:off x="482513" y="6408474"/>
            <a:ext cx="812959" cy="288032"/>
          </a:xfrm>
          <a:prstGeom prst="rect">
            <a:avLst/>
          </a:prstGeom>
        </p:spPr>
        <p:txBody>
          <a:bodyPr wrap="none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sz="2000" b="0" kern="120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  <a:lvl2pPr marL="358775" indent="-357188" algn="l" rtl="0" eaLnBrk="1" fontAlgn="base" hangingPunct="1">
              <a:spcBef>
                <a:spcPct val="20000"/>
              </a:spcBef>
              <a:spcAft>
                <a:spcPct val="0"/>
              </a:spcAft>
              <a:buAutoNum type="arabicPeriod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0713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1063" indent="-258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20775" indent="-2381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56431C-15B8-4A25-BE2C-77BC952E5556}" type="slidenum">
              <a:rPr lang="en-GB" altLang="en-US" sz="692" b="1" smtClean="0"/>
              <a:pPr/>
              <a:t>‹#›</a:t>
            </a:fld>
            <a:endParaRPr lang="en-GB" altLang="en-US" sz="692" b="1" dirty="0"/>
          </a:p>
        </p:txBody>
      </p:sp>
      <p:cxnSp>
        <p:nvCxnSpPr>
          <p:cNvPr id="15" name="Straight Connector 14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54994" y="525005"/>
            <a:ext cx="10360769" cy="671748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lang="en-GB" sz="2492" b="1" kern="1200" dirty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US" sz="2492" b="1"/>
              <a:t>Title – Arial 36pt Bold</a:t>
            </a:r>
            <a:endParaRPr lang="en-GB"/>
          </a:p>
        </p:txBody>
      </p:sp>
      <p:sp>
        <p:nvSpPr>
          <p:cNvPr id="10" name="Text Placeholder 2"/>
          <p:cNvSpPr>
            <a:spLocks noGrp="1"/>
          </p:cNvSpPr>
          <p:nvPr>
            <p:ph idx="1" hasCustomPrompt="1"/>
          </p:nvPr>
        </p:nvSpPr>
        <p:spPr>
          <a:xfrm>
            <a:off x="654994" y="1386649"/>
            <a:ext cx="4864948" cy="456263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108"/>
            </a:lvl1pPr>
          </a:lstStyle>
          <a:p>
            <a:pPr lvl="0"/>
            <a:r>
              <a:rPr lang="en-US"/>
              <a:t>Text frame</a:t>
            </a:r>
          </a:p>
        </p:txBody>
      </p:sp>
    </p:spTree>
    <p:extLst>
      <p:ext uri="{BB962C8B-B14F-4D97-AF65-F5344CB8AC3E}">
        <p14:creationId xmlns:p14="http://schemas.microsoft.com/office/powerpoint/2010/main" val="633334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0" y="1340768"/>
            <a:ext cx="12192000" cy="5517232"/>
          </a:xfrm>
          <a:prstGeom prst="rect">
            <a:avLst/>
          </a:prstGeom>
          <a:solidFill>
            <a:srgbClr val="004366"/>
          </a:solidFill>
          <a:ln>
            <a:noFill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3304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61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304451" y="3475468"/>
            <a:ext cx="10077451" cy="719137"/>
          </a:xfrm>
          <a:prstGeom prst="rect">
            <a:avLst/>
          </a:prstGeom>
        </p:spPr>
        <p:txBody>
          <a:bodyPr wrap="none"/>
          <a:lstStyle>
            <a:lvl1pPr>
              <a:defRPr sz="2216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altLang="en-US" noProof="0"/>
              <a:t>Thank you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403" y="455851"/>
            <a:ext cx="3024000" cy="475367"/>
          </a:xfrm>
          <a:prstGeom prst="rect">
            <a:avLst/>
          </a:prstGeom>
        </p:spPr>
      </p:pic>
      <p:pic>
        <p:nvPicPr>
          <p:cNvPr id="6" name="Picture 5" descr="UKSA_RGB">
            <a:extLst>
              <a:ext uri="{FF2B5EF4-FFF2-40B4-BE49-F238E27FC236}">
                <a16:creationId xmlns:a16="http://schemas.microsoft.com/office/drawing/2014/main" id="{61BEA3F1-E24B-47C2-AE4C-229563F6B86A}"/>
              </a:ext>
            </a:extLst>
          </p:cNvPr>
          <p:cNvPicPr/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64352" y="418781"/>
            <a:ext cx="2208245" cy="51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331068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892974" y="892976"/>
            <a:ext cx="10406063" cy="507206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216365" indent="-216365" defTabSz="284366">
              <a:spcBef>
                <a:spcPts val="2045"/>
              </a:spcBef>
              <a:buSzPct val="75000"/>
              <a:defRPr sz="1731">
                <a:latin typeface="+mn-lt"/>
                <a:ea typeface="+mn-ea"/>
                <a:cs typeface="+mn-cs"/>
                <a:sym typeface="Helvetica Light"/>
              </a:defRPr>
            </a:lvl1pPr>
            <a:lvl2pPr marL="432731" indent="-216365" defTabSz="284366">
              <a:spcBef>
                <a:spcPts val="2045"/>
              </a:spcBef>
              <a:buSzPct val="75000"/>
              <a:buChar char="•"/>
              <a:defRPr sz="1731">
                <a:latin typeface="+mn-lt"/>
                <a:ea typeface="+mn-ea"/>
                <a:cs typeface="+mn-cs"/>
                <a:sym typeface="Helvetica Light"/>
              </a:defRPr>
            </a:lvl2pPr>
            <a:lvl3pPr indent="-216365" defTabSz="284366">
              <a:spcBef>
                <a:spcPts val="2045"/>
              </a:spcBef>
              <a:buSzPct val="75000"/>
              <a:defRPr sz="1731">
                <a:latin typeface="+mn-lt"/>
                <a:ea typeface="+mn-ea"/>
                <a:cs typeface="+mn-cs"/>
                <a:sym typeface="Helvetica Light"/>
              </a:defRPr>
            </a:lvl3pPr>
            <a:lvl4pPr marL="865463" indent="-216365" defTabSz="284366">
              <a:spcBef>
                <a:spcPts val="2045"/>
              </a:spcBef>
              <a:buSzPct val="75000"/>
              <a:buChar char="•"/>
              <a:defRPr sz="1731">
                <a:latin typeface="+mn-lt"/>
                <a:ea typeface="+mn-ea"/>
                <a:cs typeface="+mn-cs"/>
                <a:sym typeface="Helvetica Light"/>
              </a:defRPr>
            </a:lvl4pPr>
            <a:lvl5pPr marL="1081828" indent="-216365" defTabSz="284366">
              <a:spcBef>
                <a:spcPts val="2045"/>
              </a:spcBef>
              <a:buSzPct val="75000"/>
              <a:buChar char="•"/>
              <a:defRPr sz="1731">
                <a:latin typeface="+mn-lt"/>
                <a:ea typeface="+mn-ea"/>
                <a:cs typeface="+mn-cs"/>
                <a:sym typeface="Helvetica Light"/>
              </a:defRPr>
            </a:lvl5pPr>
          </a:lstStyle>
          <a:p>
            <a:pPr lvl="0">
              <a:defRPr sz="1800"/>
            </a:pPr>
            <a:r>
              <a:rPr sz="1731"/>
              <a:t>Body Level One</a:t>
            </a:r>
          </a:p>
          <a:p>
            <a:pPr lvl="1">
              <a:defRPr sz="1800"/>
            </a:pPr>
            <a:r>
              <a:rPr sz="1731"/>
              <a:t>Body Level Two</a:t>
            </a:r>
          </a:p>
          <a:p>
            <a:pPr lvl="2">
              <a:defRPr sz="1800"/>
            </a:pPr>
            <a:r>
              <a:rPr sz="1731"/>
              <a:t>Body Level Three</a:t>
            </a:r>
          </a:p>
          <a:p>
            <a:pPr lvl="3">
              <a:defRPr sz="1800"/>
            </a:pPr>
            <a:r>
              <a:rPr sz="1731"/>
              <a:t>Body Level Four</a:t>
            </a:r>
          </a:p>
          <a:p>
            <a:pPr lvl="4">
              <a:defRPr sz="1800"/>
            </a:pPr>
            <a:r>
              <a:rPr sz="1731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2863993923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0" y="1340768"/>
            <a:ext cx="12192000" cy="5517232"/>
          </a:xfrm>
          <a:prstGeom prst="rect">
            <a:avLst/>
          </a:prstGeom>
          <a:solidFill>
            <a:srgbClr val="004366"/>
          </a:solidFill>
          <a:ln>
            <a:noFill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33062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61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304449" y="3475468"/>
            <a:ext cx="10077451" cy="719137"/>
          </a:xfrm>
          <a:prstGeom prst="rect">
            <a:avLst/>
          </a:prstGeom>
        </p:spPr>
        <p:txBody>
          <a:bodyPr wrap="none"/>
          <a:lstStyle>
            <a:lvl1pPr>
              <a:defRPr sz="2216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altLang="en-US" noProof="0"/>
              <a:t>Thank you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403" y="455850"/>
            <a:ext cx="3024000" cy="475367"/>
          </a:xfrm>
          <a:prstGeom prst="rect">
            <a:avLst/>
          </a:prstGeom>
        </p:spPr>
      </p:pic>
      <p:pic>
        <p:nvPicPr>
          <p:cNvPr id="6" name="Picture 5" descr="UKSA_RGB">
            <a:extLst>
              <a:ext uri="{FF2B5EF4-FFF2-40B4-BE49-F238E27FC236}">
                <a16:creationId xmlns:a16="http://schemas.microsoft.com/office/drawing/2014/main" id="{61BEA3F1-E24B-47C2-AE4C-229563F6B86A}"/>
              </a:ext>
            </a:extLst>
          </p:cNvPr>
          <p:cNvPicPr/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64352" y="418779"/>
            <a:ext cx="2208245" cy="518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08704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892973" y="892972"/>
            <a:ext cx="10406063" cy="507206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216371" indent="-216371" defTabSz="284373">
              <a:spcBef>
                <a:spcPts val="2045"/>
              </a:spcBef>
              <a:buSzPct val="75000"/>
              <a:defRPr sz="1731">
                <a:latin typeface="+mn-lt"/>
                <a:ea typeface="+mn-ea"/>
                <a:cs typeface="+mn-cs"/>
                <a:sym typeface="Helvetica Light"/>
              </a:defRPr>
            </a:lvl1pPr>
            <a:lvl2pPr marL="432742" indent="-216371" defTabSz="284373">
              <a:spcBef>
                <a:spcPts val="2045"/>
              </a:spcBef>
              <a:buSzPct val="75000"/>
              <a:buChar char="•"/>
              <a:defRPr sz="1731">
                <a:latin typeface="+mn-lt"/>
                <a:ea typeface="+mn-ea"/>
                <a:cs typeface="+mn-cs"/>
                <a:sym typeface="Helvetica Light"/>
              </a:defRPr>
            </a:lvl2pPr>
            <a:lvl3pPr indent="-216371" defTabSz="284373">
              <a:spcBef>
                <a:spcPts val="2045"/>
              </a:spcBef>
              <a:buSzPct val="75000"/>
              <a:defRPr sz="1731">
                <a:latin typeface="+mn-lt"/>
                <a:ea typeface="+mn-ea"/>
                <a:cs typeface="+mn-cs"/>
                <a:sym typeface="Helvetica Light"/>
              </a:defRPr>
            </a:lvl3pPr>
            <a:lvl4pPr marL="865484" indent="-216371" defTabSz="284373">
              <a:spcBef>
                <a:spcPts val="2045"/>
              </a:spcBef>
              <a:buSzPct val="75000"/>
              <a:buChar char="•"/>
              <a:defRPr sz="1731">
                <a:latin typeface="+mn-lt"/>
                <a:ea typeface="+mn-ea"/>
                <a:cs typeface="+mn-cs"/>
                <a:sym typeface="Helvetica Light"/>
              </a:defRPr>
            </a:lvl4pPr>
            <a:lvl5pPr marL="1081855" indent="-216371" defTabSz="284373">
              <a:spcBef>
                <a:spcPts val="2045"/>
              </a:spcBef>
              <a:buSzPct val="75000"/>
              <a:buChar char="•"/>
              <a:defRPr sz="1731">
                <a:latin typeface="+mn-lt"/>
                <a:ea typeface="+mn-ea"/>
                <a:cs typeface="+mn-cs"/>
                <a:sym typeface="Helvetica Light"/>
              </a:defRPr>
            </a:lvl5pPr>
          </a:lstStyle>
          <a:p>
            <a:pPr lvl="0">
              <a:defRPr sz="1800"/>
            </a:pPr>
            <a:r>
              <a:rPr sz="1731"/>
              <a:t>Body Level One</a:t>
            </a:r>
          </a:p>
          <a:p>
            <a:pPr lvl="1">
              <a:defRPr sz="1800"/>
            </a:pPr>
            <a:r>
              <a:rPr sz="1731"/>
              <a:t>Body Level Two</a:t>
            </a:r>
          </a:p>
          <a:p>
            <a:pPr lvl="2">
              <a:defRPr sz="1800"/>
            </a:pPr>
            <a:r>
              <a:rPr sz="1731"/>
              <a:t>Body Level Three</a:t>
            </a:r>
          </a:p>
          <a:p>
            <a:pPr lvl="3">
              <a:defRPr sz="1800"/>
            </a:pPr>
            <a:r>
              <a:rPr sz="1731"/>
              <a:t>Body Level Four</a:t>
            </a:r>
          </a:p>
          <a:p>
            <a:pPr lvl="4">
              <a:defRPr sz="1800"/>
            </a:pPr>
            <a:r>
              <a:rPr sz="1731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36011495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3260" y="1461985"/>
            <a:ext cx="12192000" cy="5407037"/>
          </a:xfrm>
          <a:prstGeom prst="rect">
            <a:avLst/>
          </a:prstGeom>
          <a:solidFill>
            <a:srgbClr val="E6ECF0"/>
          </a:solidFill>
          <a:ln>
            <a:noFill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3304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61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72956" y="3495593"/>
            <a:ext cx="11087675" cy="1411399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altLang="en-US" sz="1385" b="0" kern="1200" noProof="0" dirty="0" smtClean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algn="l" rtl="0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GB" altLang="en-US" noProof="0"/>
              <a:t>Subtitle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672956" y="2853235"/>
            <a:ext cx="11087675" cy="5436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lnSpc>
                <a:spcPct val="85000"/>
              </a:lnSpc>
              <a:defRPr lang="en-GB" altLang="en-US" sz="2492" b="1" kern="1200" dirty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Divider page title</a:t>
            </a:r>
            <a:endParaRPr lang="en-GB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936431" y="6357614"/>
            <a:ext cx="1632181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92">
                <a:solidFill>
                  <a:srgbClr val="004366"/>
                </a:solidFill>
              </a:defRPr>
            </a:lvl1pPr>
          </a:lstStyle>
          <a:p>
            <a:pPr algn="r"/>
            <a:r>
              <a:rPr lang="en-US" dirty="0"/>
              <a:t>June 2017</a:t>
            </a:r>
            <a:endParaRPr lang="en-GB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75526" y="6356357"/>
            <a:ext cx="80648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defRPr lang="en-GB" altLang="en-US" sz="692" b="1" kern="1200" smtClean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dirty="0"/>
              <a:t>Code of Practice for Statistics Consultation</a:t>
            </a:r>
          </a:p>
        </p:txBody>
      </p:sp>
      <p:sp>
        <p:nvSpPr>
          <p:cNvPr id="11" name="Rectangle 3"/>
          <p:cNvSpPr txBox="1">
            <a:spLocks noChangeArrowheads="1"/>
          </p:cNvSpPr>
          <p:nvPr userDrawn="1"/>
        </p:nvSpPr>
        <p:spPr>
          <a:xfrm>
            <a:off x="482514" y="6408475"/>
            <a:ext cx="812959" cy="288032"/>
          </a:xfrm>
          <a:prstGeom prst="rect">
            <a:avLst/>
          </a:prstGeom>
        </p:spPr>
        <p:txBody>
          <a:bodyPr wrap="none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sz="2000" b="0" kern="120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  <a:lvl2pPr marL="358775" indent="-357188" algn="l" rtl="0" eaLnBrk="1" fontAlgn="base" hangingPunct="1">
              <a:spcBef>
                <a:spcPct val="20000"/>
              </a:spcBef>
              <a:spcAft>
                <a:spcPct val="0"/>
              </a:spcAft>
              <a:buAutoNum type="arabicPeriod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0713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1063" indent="-258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20775" indent="-2381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56431C-15B8-4A25-BE2C-77BC952E5556}" type="slidenum">
              <a:rPr lang="en-GB" altLang="en-US" sz="692" b="1" smtClean="0"/>
              <a:pPr/>
              <a:t>‹#›</a:t>
            </a:fld>
            <a:endParaRPr lang="en-GB" altLang="en-US" sz="692" b="1" dirty="0"/>
          </a:p>
        </p:txBody>
      </p:sp>
    </p:spTree>
    <p:extLst>
      <p:ext uri="{BB962C8B-B14F-4D97-AF65-F5344CB8AC3E}">
        <p14:creationId xmlns:p14="http://schemas.microsoft.com/office/powerpoint/2010/main" val="32994123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92670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box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ffice for Statistics Regulation">
            <a:extLst>
              <a:ext uri="{FF2B5EF4-FFF2-40B4-BE49-F238E27FC236}">
                <a16:creationId xmlns:a16="http://schemas.microsoft.com/office/drawing/2014/main" id="{1F028F90-A28C-4918-8C6A-52D855386E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403" y="444836"/>
            <a:ext cx="3024000" cy="475367"/>
          </a:xfrm>
          <a:prstGeom prst="rect">
            <a:avLst/>
          </a:prstGeom>
        </p:spPr>
      </p:pic>
      <p:pic>
        <p:nvPicPr>
          <p:cNvPr id="3" name="Picture 2" descr="UKSA_RGB">
            <a:extLst>
              <a:ext uri="{FF2B5EF4-FFF2-40B4-BE49-F238E27FC236}">
                <a16:creationId xmlns:a16="http://schemas.microsoft.com/office/drawing/2014/main" id="{595A4C63-106B-455F-B1AA-DB425357C8CC}"/>
              </a:ext>
            </a:extLst>
          </p:cNvPr>
          <p:cNvPicPr/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64352" y="418781"/>
            <a:ext cx="2208245" cy="51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E602629-0A49-49A7-A275-128BDAB4B36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13060" y="2006654"/>
            <a:ext cx="10350169" cy="1574662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lang="en-US" sz="1661" dirty="0" smtClean="0">
                <a:solidFill>
                  <a:srgbClr val="173C6A"/>
                </a:solidFill>
                <a:latin typeface="Arial" panose="020B0604020202020204" pitchFamily="34" charset="0"/>
              </a:defRPr>
            </a:lvl1pPr>
            <a:lvl2pPr>
              <a:defRPr lang="en-US" sz="1661" dirty="0" smtClean="0">
                <a:solidFill>
                  <a:srgbClr val="173C6A"/>
                </a:solidFill>
                <a:latin typeface="Arial" panose="020B0604020202020204" pitchFamily="34" charset="0"/>
              </a:defRPr>
            </a:lvl2pPr>
            <a:lvl3pPr>
              <a:defRPr lang="en-US" sz="1661" dirty="0" smtClean="0">
                <a:solidFill>
                  <a:srgbClr val="173C6A"/>
                </a:solidFill>
                <a:latin typeface="Arial" panose="020B0604020202020204" pitchFamily="34" charset="0"/>
              </a:defRPr>
            </a:lvl3pPr>
            <a:lvl4pPr>
              <a:defRPr lang="en-US" sz="1661" dirty="0" smtClean="0">
                <a:solidFill>
                  <a:srgbClr val="173C6A"/>
                </a:solidFill>
                <a:latin typeface="Arial" panose="020B0604020202020204" pitchFamily="34" charset="0"/>
              </a:defRPr>
            </a:lvl4pPr>
            <a:lvl5pPr>
              <a:defRPr lang="en-GB" sz="1661" dirty="0">
                <a:solidFill>
                  <a:srgbClr val="173C6A"/>
                </a:solidFill>
                <a:latin typeface="Arial" panose="020B0604020202020204" pitchFamily="34" charset="0"/>
              </a:defRPr>
            </a:lvl5pPr>
          </a:lstStyle>
          <a:p>
            <a:pPr marL="124192" lvl="0" indent="-124192">
              <a:buFont typeface="Arial" pitchFamily="34" charset="0"/>
              <a:buChar char="•"/>
            </a:pPr>
            <a:r>
              <a:rPr lang="en-US"/>
              <a:t>Click to edit Master text styles</a:t>
            </a:r>
          </a:p>
          <a:p>
            <a:pPr marL="316523" lvl="1"/>
            <a:r>
              <a:rPr lang="en-US"/>
              <a:t>Second level</a:t>
            </a:r>
          </a:p>
          <a:p>
            <a:pPr marL="633047" lvl="2"/>
            <a:r>
              <a:rPr lang="en-US"/>
              <a:t>Third level</a:t>
            </a:r>
          </a:p>
          <a:p>
            <a:pPr marL="949569" lvl="3"/>
            <a:r>
              <a:rPr lang="en-US"/>
              <a:t>Fourth level</a:t>
            </a:r>
          </a:p>
          <a:p>
            <a:pPr marL="1266092"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9409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xt box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ffice for Statistics Regulation">
            <a:extLst>
              <a:ext uri="{FF2B5EF4-FFF2-40B4-BE49-F238E27FC236}">
                <a16:creationId xmlns:a16="http://schemas.microsoft.com/office/drawing/2014/main" id="{1F028F90-A28C-4918-8C6A-52D855386E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403" y="444835"/>
            <a:ext cx="3024000" cy="475367"/>
          </a:xfrm>
          <a:prstGeom prst="rect">
            <a:avLst/>
          </a:prstGeom>
        </p:spPr>
      </p:pic>
      <p:pic>
        <p:nvPicPr>
          <p:cNvPr id="3" name="Picture 2" descr="UKSA_RGB">
            <a:extLst>
              <a:ext uri="{FF2B5EF4-FFF2-40B4-BE49-F238E27FC236}">
                <a16:creationId xmlns:a16="http://schemas.microsoft.com/office/drawing/2014/main" id="{595A4C63-106B-455F-B1AA-DB425357C8CC}"/>
              </a:ext>
            </a:extLst>
          </p:cNvPr>
          <p:cNvPicPr/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64352" y="418779"/>
            <a:ext cx="2208245" cy="518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E602629-0A49-49A7-A275-128BDAB4B36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13058" y="2006653"/>
            <a:ext cx="10350169" cy="1574662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lang="en-US" sz="1661" dirty="0" smtClean="0">
                <a:solidFill>
                  <a:srgbClr val="173C6A"/>
                </a:solidFill>
                <a:latin typeface="Arial" panose="020B0604020202020204" pitchFamily="34" charset="0"/>
              </a:defRPr>
            </a:lvl1pPr>
            <a:lvl2pPr>
              <a:defRPr lang="en-US" sz="1661" dirty="0" smtClean="0">
                <a:solidFill>
                  <a:srgbClr val="173C6A"/>
                </a:solidFill>
                <a:latin typeface="Arial" panose="020B0604020202020204" pitchFamily="34" charset="0"/>
              </a:defRPr>
            </a:lvl2pPr>
            <a:lvl3pPr>
              <a:defRPr lang="en-US" sz="1661" dirty="0" smtClean="0">
                <a:solidFill>
                  <a:srgbClr val="173C6A"/>
                </a:solidFill>
                <a:latin typeface="Arial" panose="020B0604020202020204" pitchFamily="34" charset="0"/>
              </a:defRPr>
            </a:lvl3pPr>
            <a:lvl4pPr>
              <a:defRPr lang="en-US" sz="1661" dirty="0" smtClean="0">
                <a:solidFill>
                  <a:srgbClr val="173C6A"/>
                </a:solidFill>
                <a:latin typeface="Arial" panose="020B0604020202020204" pitchFamily="34" charset="0"/>
              </a:defRPr>
            </a:lvl4pPr>
            <a:lvl5pPr>
              <a:defRPr lang="en-GB" sz="1661" dirty="0">
                <a:solidFill>
                  <a:srgbClr val="173C6A"/>
                </a:solidFill>
                <a:latin typeface="Arial" panose="020B0604020202020204" pitchFamily="34" charset="0"/>
              </a:defRPr>
            </a:lvl5pPr>
          </a:lstStyle>
          <a:p>
            <a:pPr marL="124195" lvl="0" indent="-124195">
              <a:buFont typeface="Arial" pitchFamily="34" charset="0"/>
              <a:buChar char="•"/>
            </a:pPr>
            <a:r>
              <a:rPr lang="en-US"/>
              <a:t>Click to edit Master text styles</a:t>
            </a:r>
          </a:p>
          <a:p>
            <a:pPr marL="316531" lvl="1"/>
            <a:r>
              <a:rPr lang="en-US"/>
              <a:t>Second level</a:t>
            </a:r>
          </a:p>
          <a:p>
            <a:pPr marL="633062" lvl="2"/>
            <a:r>
              <a:rPr lang="en-US"/>
              <a:t>Third level</a:t>
            </a:r>
          </a:p>
          <a:p>
            <a:pPr marL="949593" lvl="3"/>
            <a:r>
              <a:rPr lang="en-US"/>
              <a:t>Fourth level</a:t>
            </a:r>
          </a:p>
          <a:p>
            <a:pPr marL="1266124"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2962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4A4214-F080-4B03-A894-794FA1D4E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E8653-B0D5-499B-8F5F-DBAFD2C54576}" type="datetimeFigureOut">
              <a:rPr lang="en-GB" smtClean="0"/>
              <a:t>23/05/2024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A8F25F-BCA7-422F-985E-0F4E5EF9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FEF0D-2EEF-4004-A3D5-BB8D9621B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D6815-5A55-413E-84AC-4E91E988AE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73624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3A526-AD2D-480B-BCAB-F948E76199A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067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44BC43EB-098A-CD6A-4ADF-C5D9F05D0F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629588" y="0"/>
            <a:ext cx="3889557" cy="760200"/>
          </a:xfrm>
          <a:custGeom>
            <a:avLst/>
            <a:gdLst>
              <a:gd name="connsiteX0" fmla="*/ 0 w 3889557"/>
              <a:gd name="connsiteY0" fmla="*/ 0 h 760200"/>
              <a:gd name="connsiteX1" fmla="*/ 53463 w 3889557"/>
              <a:gd name="connsiteY1" fmla="*/ 0 h 760200"/>
              <a:gd name="connsiteX2" fmla="*/ 135730 w 3889557"/>
              <a:gd name="connsiteY2" fmla="*/ 74769 h 760200"/>
              <a:gd name="connsiteX3" fmla="*/ 1944778 w 3889557"/>
              <a:gd name="connsiteY3" fmla="*/ 724200 h 760200"/>
              <a:gd name="connsiteX4" fmla="*/ 3753826 w 3889557"/>
              <a:gd name="connsiteY4" fmla="*/ 74769 h 760200"/>
              <a:gd name="connsiteX5" fmla="*/ 3836093 w 3889557"/>
              <a:gd name="connsiteY5" fmla="*/ 0 h 760200"/>
              <a:gd name="connsiteX6" fmla="*/ 3889557 w 3889557"/>
              <a:gd name="connsiteY6" fmla="*/ 0 h 760200"/>
              <a:gd name="connsiteX7" fmla="*/ 3776725 w 3889557"/>
              <a:gd name="connsiteY7" fmla="*/ 102548 h 760200"/>
              <a:gd name="connsiteX8" fmla="*/ 1944778 w 3889557"/>
              <a:gd name="connsiteY8" fmla="*/ 760200 h 760200"/>
              <a:gd name="connsiteX9" fmla="*/ 112831 w 3889557"/>
              <a:gd name="connsiteY9" fmla="*/ 102548 h 760200"/>
              <a:gd name="connsiteX10" fmla="*/ 0 w 3889557"/>
              <a:gd name="connsiteY10" fmla="*/ 0 h 76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89557" h="760200">
                <a:moveTo>
                  <a:pt x="0" y="0"/>
                </a:moveTo>
                <a:lnTo>
                  <a:pt x="53463" y="0"/>
                </a:lnTo>
                <a:lnTo>
                  <a:pt x="135730" y="74769"/>
                </a:lnTo>
                <a:cubicBezTo>
                  <a:pt x="627341" y="480482"/>
                  <a:pt x="1257598" y="724200"/>
                  <a:pt x="1944778" y="724200"/>
                </a:cubicBezTo>
                <a:cubicBezTo>
                  <a:pt x="2631959" y="724200"/>
                  <a:pt x="3262215" y="480482"/>
                  <a:pt x="3753826" y="74769"/>
                </a:cubicBezTo>
                <a:lnTo>
                  <a:pt x="3836093" y="0"/>
                </a:lnTo>
                <a:lnTo>
                  <a:pt x="3889557" y="0"/>
                </a:lnTo>
                <a:lnTo>
                  <a:pt x="3776725" y="102548"/>
                </a:lnTo>
                <a:cubicBezTo>
                  <a:pt x="3278892" y="513397"/>
                  <a:pt x="2640657" y="760200"/>
                  <a:pt x="1944778" y="760200"/>
                </a:cubicBezTo>
                <a:cubicBezTo>
                  <a:pt x="1248899" y="760200"/>
                  <a:pt x="610665" y="513397"/>
                  <a:pt x="112831" y="102548"/>
                </a:cubicBezTo>
                <a:lnTo>
                  <a:pt x="0" y="0"/>
                </a:lnTo>
                <a:close/>
              </a:path>
            </a:pathLst>
          </a:custGeom>
          <a:solidFill>
            <a:srgbClr val="B0D99B">
              <a:alpha val="297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0" i="0" dirty="0">
              <a:latin typeface="Roboto" panose="02000000000000000000" pitchFamily="2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FA32EEB0-C3A5-18CD-8C14-306A28FE8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" y="0"/>
            <a:ext cx="5021505" cy="6076800"/>
          </a:xfrm>
          <a:custGeom>
            <a:avLst/>
            <a:gdLst>
              <a:gd name="connsiteX0" fmla="*/ 4365756 w 5021505"/>
              <a:gd name="connsiteY0" fmla="*/ 0 h 6075316"/>
              <a:gd name="connsiteX1" fmla="*/ 4408512 w 5021505"/>
              <a:gd name="connsiteY1" fmla="*/ 0 h 6075316"/>
              <a:gd name="connsiteX2" fmla="*/ 4448203 w 5021505"/>
              <a:gd name="connsiteY2" fmla="*/ 61912 h 6075316"/>
              <a:gd name="connsiteX3" fmla="*/ 5021505 w 5021505"/>
              <a:gd name="connsiteY3" fmla="*/ 2115316 h 6075316"/>
              <a:gd name="connsiteX4" fmla="*/ 1061505 w 5021505"/>
              <a:gd name="connsiteY4" fmla="*/ 6075316 h 6075316"/>
              <a:gd name="connsiteX5" fmla="*/ 71839 w 5021505"/>
              <a:gd name="connsiteY5" fmla="*/ 5950645 h 6075316"/>
              <a:gd name="connsiteX6" fmla="*/ 0 w 5021505"/>
              <a:gd name="connsiteY6" fmla="*/ 5930245 h 6075316"/>
              <a:gd name="connsiteX7" fmla="*/ 0 w 5021505"/>
              <a:gd name="connsiteY7" fmla="*/ 5892823 h 6075316"/>
              <a:gd name="connsiteX8" fmla="*/ 80836 w 5021505"/>
              <a:gd name="connsiteY8" fmla="*/ 5915778 h 6075316"/>
              <a:gd name="connsiteX9" fmla="*/ 1061505 w 5021505"/>
              <a:gd name="connsiteY9" fmla="*/ 6039316 h 6075316"/>
              <a:gd name="connsiteX10" fmla="*/ 4985505 w 5021505"/>
              <a:gd name="connsiteY10" fmla="*/ 2115316 h 6075316"/>
              <a:gd name="connsiteX11" fmla="*/ 4417414 w 5021505"/>
              <a:gd name="connsiteY11" fmla="*/ 80580 h 6075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21505" h="6075316">
                <a:moveTo>
                  <a:pt x="4365756" y="0"/>
                </a:moveTo>
                <a:lnTo>
                  <a:pt x="4408512" y="0"/>
                </a:lnTo>
                <a:lnTo>
                  <a:pt x="4448203" y="61912"/>
                </a:lnTo>
                <a:cubicBezTo>
                  <a:pt x="4812006" y="660652"/>
                  <a:pt x="5021505" y="1363518"/>
                  <a:pt x="5021505" y="2115316"/>
                </a:cubicBezTo>
                <a:cubicBezTo>
                  <a:pt x="5021505" y="4302364"/>
                  <a:pt x="3248553" y="6075316"/>
                  <a:pt x="1061505" y="6075316"/>
                </a:cubicBezTo>
                <a:cubicBezTo>
                  <a:pt x="719779" y="6075316"/>
                  <a:pt x="388162" y="6032031"/>
                  <a:pt x="71839" y="5950645"/>
                </a:cubicBezTo>
                <a:lnTo>
                  <a:pt x="0" y="5930245"/>
                </a:lnTo>
                <a:lnTo>
                  <a:pt x="0" y="5892823"/>
                </a:lnTo>
                <a:lnTo>
                  <a:pt x="80836" y="5915778"/>
                </a:lnTo>
                <a:cubicBezTo>
                  <a:pt x="394284" y="5996425"/>
                  <a:pt x="722885" y="6039316"/>
                  <a:pt x="1061505" y="6039316"/>
                </a:cubicBezTo>
                <a:cubicBezTo>
                  <a:pt x="3228670" y="6039316"/>
                  <a:pt x="4985505" y="4282481"/>
                  <a:pt x="4985505" y="2115316"/>
                </a:cubicBezTo>
                <a:cubicBezTo>
                  <a:pt x="4985505" y="1370353"/>
                  <a:pt x="4777910" y="673876"/>
                  <a:pt x="4417414" y="80580"/>
                </a:cubicBezTo>
                <a:close/>
              </a:path>
            </a:pathLst>
          </a:custGeom>
          <a:solidFill>
            <a:srgbClr val="B0D99B">
              <a:alpha val="297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0" i="0" dirty="0">
              <a:latin typeface="Roboto" panose="02000000000000000000" pitchFamily="2" charset="0"/>
            </a:endParaRPr>
          </a:p>
        </p:txBody>
      </p:sp>
      <p:pic>
        <p:nvPicPr>
          <p:cNvPr id="8" name="Picture 7" descr="Research Data Scotland logo">
            <a:extLst>
              <a:ext uri="{FF2B5EF4-FFF2-40B4-BE49-F238E27FC236}">
                <a16:creationId xmlns:a16="http://schemas.microsoft.com/office/drawing/2014/main" id="{8A34CD82-5BE8-DB38-90B0-2E08A8715B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81043" y="5612427"/>
            <a:ext cx="2206800" cy="917252"/>
          </a:xfrm>
          <a:prstGeom prst="rect">
            <a:avLst/>
          </a:prstGeom>
        </p:spPr>
      </p:pic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9CFA6959-A3F9-3FF9-1899-4A6BDF864FB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0000" y="6047562"/>
            <a:ext cx="6633116" cy="338554"/>
          </a:xfrm>
        </p:spPr>
        <p:txBody>
          <a:bodyPr wrap="square">
            <a:spAutoFit/>
          </a:bodyPr>
          <a:lstStyle>
            <a:lvl1pPr marL="0" indent="0">
              <a:buNone/>
              <a:defRPr sz="1600" b="0" i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pPr lvl="0"/>
            <a:r>
              <a:rPr lang="en-GB"/>
              <a:t>Name of presenter</a:t>
            </a:r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06A677E-D48A-9D16-CF8D-52C68F97E46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0000" y="720000"/>
            <a:ext cx="3585600" cy="338554"/>
          </a:xfrm>
        </p:spPr>
        <p:txBody>
          <a:bodyPr wrap="square">
            <a:spAutoFit/>
          </a:bodyPr>
          <a:lstStyle>
            <a:lvl1pPr marL="0" indent="0">
              <a:buNone/>
              <a:defRPr sz="1600" b="0" i="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pPr lvl="0"/>
            <a:r>
              <a:rPr lang="en-GB"/>
              <a:t>Date of presentation</a:t>
            </a:r>
            <a:endParaRPr lang="en-US"/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F2739A68-BC1F-544C-3663-CAC7D97E8FB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9" y="3924000"/>
            <a:ext cx="6633117" cy="1700513"/>
          </a:xfrm>
        </p:spPr>
        <p:txBody>
          <a:bodyPr wrap="square">
            <a:noAutofit/>
          </a:bodyPr>
          <a:lstStyle>
            <a:lvl1pPr marL="0" indent="0">
              <a:buNone/>
              <a:defRPr sz="2400" b="0" i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pPr lvl="0"/>
            <a:r>
              <a:rPr lang="en-GB"/>
              <a:t>Subtitle</a:t>
            </a:r>
            <a:endParaRPr lang="en-US"/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9E2F8CEA-3BF4-C087-F39E-5966B6AADE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9998" y="2952000"/>
            <a:ext cx="7167601" cy="923330"/>
          </a:xfrm>
        </p:spPr>
        <p:txBody>
          <a:bodyPr anchor="b"/>
          <a:lstStyle>
            <a:lvl1pPr algn="l">
              <a:defRPr sz="6000" b="0" i="0">
                <a:solidFill>
                  <a:schemeClr val="bg1"/>
                </a:solidFill>
                <a:latin typeface="Roboto Serif 20pt Medium" pitchFamily="2" charset="77"/>
                <a:cs typeface="Roboto Serif 20pt Medium" pitchFamily="2" charset="77"/>
              </a:defRPr>
            </a:lvl1pPr>
          </a:lstStyle>
          <a:p>
            <a:r>
              <a:rPr lang="en-GB"/>
              <a:t>Presentation title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6180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C2D2DBF-947D-1718-B19C-67ED6FFBB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32824" y="360000"/>
            <a:ext cx="1299176" cy="540000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AFE7200-A1ED-A4F6-474B-ED0D6107C9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2690" y="126651"/>
            <a:ext cx="0" cy="6627875"/>
          </a:xfrm>
          <a:prstGeom prst="line">
            <a:avLst/>
          </a:prstGeom>
          <a:ln w="6350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4E9CEF-85C8-DB5F-FAED-2779E78D9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8800" y="6356350"/>
            <a:ext cx="2743200" cy="365125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Roboto Mono" pitchFamily="49" charset="0"/>
                <a:ea typeface="Roboto Mono" pitchFamily="49" charset="0"/>
              </a:defRPr>
            </a:lvl1pPr>
          </a:lstStyle>
          <a:p>
            <a:fld id="{A910C168-4528-1E45-A378-9E0856B961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DB011-403D-C4DD-93AF-E8D1A290B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B1F5A-1270-24D1-5089-50C7441D37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0000" y="6356350"/>
            <a:ext cx="2743200" cy="365125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Roboto Mono" pitchFamily="49" charset="0"/>
                <a:ea typeface="Roboto Mono" pitchFamily="49" charset="0"/>
              </a:defRPr>
            </a:lvl1pPr>
          </a:lstStyle>
          <a:p>
            <a:fld id="{25D42BF3-790F-F142-97F0-49E9B47D92EB}" type="datetimeFigureOut">
              <a:rPr lang="en-US" smtClean="0"/>
              <a:pPr/>
              <a:t>5/23/2024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C855-86D9-AC39-62D0-21EA68133D9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0000" y="1440000"/>
            <a:ext cx="7920000" cy="4916350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b="0" i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b="0" i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b="0" i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b="0" i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GB"/>
              <a:t>Click to edit content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C17C4A9-66DF-70B8-B44F-ACBEB284FC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60000"/>
            <a:ext cx="10172823" cy="535531"/>
          </a:xfrm>
        </p:spPr>
        <p:txBody>
          <a:bodyPr/>
          <a:lstStyle/>
          <a:p>
            <a:r>
              <a:rPr lang="en-GB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166301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0DC2B18B-A5D1-DF11-4691-18E862145E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80443" y="0"/>
            <a:ext cx="3889557" cy="760200"/>
          </a:xfrm>
          <a:custGeom>
            <a:avLst/>
            <a:gdLst>
              <a:gd name="connsiteX0" fmla="*/ 0 w 3889557"/>
              <a:gd name="connsiteY0" fmla="*/ 0 h 760200"/>
              <a:gd name="connsiteX1" fmla="*/ 53463 w 3889557"/>
              <a:gd name="connsiteY1" fmla="*/ 0 h 760200"/>
              <a:gd name="connsiteX2" fmla="*/ 135730 w 3889557"/>
              <a:gd name="connsiteY2" fmla="*/ 74769 h 760200"/>
              <a:gd name="connsiteX3" fmla="*/ 1944778 w 3889557"/>
              <a:gd name="connsiteY3" fmla="*/ 724200 h 760200"/>
              <a:gd name="connsiteX4" fmla="*/ 3753826 w 3889557"/>
              <a:gd name="connsiteY4" fmla="*/ 74769 h 760200"/>
              <a:gd name="connsiteX5" fmla="*/ 3836093 w 3889557"/>
              <a:gd name="connsiteY5" fmla="*/ 0 h 760200"/>
              <a:gd name="connsiteX6" fmla="*/ 3889557 w 3889557"/>
              <a:gd name="connsiteY6" fmla="*/ 0 h 760200"/>
              <a:gd name="connsiteX7" fmla="*/ 3776725 w 3889557"/>
              <a:gd name="connsiteY7" fmla="*/ 102548 h 760200"/>
              <a:gd name="connsiteX8" fmla="*/ 1944778 w 3889557"/>
              <a:gd name="connsiteY8" fmla="*/ 760200 h 760200"/>
              <a:gd name="connsiteX9" fmla="*/ 112831 w 3889557"/>
              <a:gd name="connsiteY9" fmla="*/ 102548 h 760200"/>
              <a:gd name="connsiteX10" fmla="*/ 0 w 3889557"/>
              <a:gd name="connsiteY10" fmla="*/ 0 h 76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89557" h="760200">
                <a:moveTo>
                  <a:pt x="0" y="0"/>
                </a:moveTo>
                <a:lnTo>
                  <a:pt x="53463" y="0"/>
                </a:lnTo>
                <a:lnTo>
                  <a:pt x="135730" y="74769"/>
                </a:lnTo>
                <a:cubicBezTo>
                  <a:pt x="627341" y="480482"/>
                  <a:pt x="1257598" y="724200"/>
                  <a:pt x="1944778" y="724200"/>
                </a:cubicBezTo>
                <a:cubicBezTo>
                  <a:pt x="2631959" y="724200"/>
                  <a:pt x="3262215" y="480482"/>
                  <a:pt x="3753826" y="74769"/>
                </a:cubicBezTo>
                <a:lnTo>
                  <a:pt x="3836093" y="0"/>
                </a:lnTo>
                <a:lnTo>
                  <a:pt x="3889557" y="0"/>
                </a:lnTo>
                <a:lnTo>
                  <a:pt x="3776725" y="102548"/>
                </a:lnTo>
                <a:cubicBezTo>
                  <a:pt x="3278892" y="513397"/>
                  <a:pt x="2640657" y="760200"/>
                  <a:pt x="1944778" y="760200"/>
                </a:cubicBezTo>
                <a:cubicBezTo>
                  <a:pt x="1248899" y="760200"/>
                  <a:pt x="610665" y="513397"/>
                  <a:pt x="112831" y="102548"/>
                </a:cubicBezTo>
                <a:lnTo>
                  <a:pt x="0" y="0"/>
                </a:lnTo>
                <a:close/>
              </a:path>
            </a:pathLst>
          </a:custGeom>
          <a:solidFill>
            <a:srgbClr val="B0D99B">
              <a:alpha val="3013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0" i="0" dirty="0">
              <a:latin typeface="Roboto" panose="02000000000000000000" pitchFamily="2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6BD4B773-516C-DB54-309D-9F89093B2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7170000" y="781200"/>
            <a:ext cx="5022000" cy="6076800"/>
          </a:xfrm>
          <a:custGeom>
            <a:avLst/>
            <a:gdLst>
              <a:gd name="connsiteX0" fmla="*/ 4365756 w 5021505"/>
              <a:gd name="connsiteY0" fmla="*/ 0 h 6075316"/>
              <a:gd name="connsiteX1" fmla="*/ 4408512 w 5021505"/>
              <a:gd name="connsiteY1" fmla="*/ 0 h 6075316"/>
              <a:gd name="connsiteX2" fmla="*/ 4448203 w 5021505"/>
              <a:gd name="connsiteY2" fmla="*/ 61912 h 6075316"/>
              <a:gd name="connsiteX3" fmla="*/ 5021505 w 5021505"/>
              <a:gd name="connsiteY3" fmla="*/ 2115316 h 6075316"/>
              <a:gd name="connsiteX4" fmla="*/ 1061505 w 5021505"/>
              <a:gd name="connsiteY4" fmla="*/ 6075316 h 6075316"/>
              <a:gd name="connsiteX5" fmla="*/ 71839 w 5021505"/>
              <a:gd name="connsiteY5" fmla="*/ 5950645 h 6075316"/>
              <a:gd name="connsiteX6" fmla="*/ 0 w 5021505"/>
              <a:gd name="connsiteY6" fmla="*/ 5930245 h 6075316"/>
              <a:gd name="connsiteX7" fmla="*/ 0 w 5021505"/>
              <a:gd name="connsiteY7" fmla="*/ 5892823 h 6075316"/>
              <a:gd name="connsiteX8" fmla="*/ 80836 w 5021505"/>
              <a:gd name="connsiteY8" fmla="*/ 5915778 h 6075316"/>
              <a:gd name="connsiteX9" fmla="*/ 1061505 w 5021505"/>
              <a:gd name="connsiteY9" fmla="*/ 6039316 h 6075316"/>
              <a:gd name="connsiteX10" fmla="*/ 4985505 w 5021505"/>
              <a:gd name="connsiteY10" fmla="*/ 2115316 h 6075316"/>
              <a:gd name="connsiteX11" fmla="*/ 4417414 w 5021505"/>
              <a:gd name="connsiteY11" fmla="*/ 80580 h 6075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21505" h="6075316">
                <a:moveTo>
                  <a:pt x="4365756" y="0"/>
                </a:moveTo>
                <a:lnTo>
                  <a:pt x="4408512" y="0"/>
                </a:lnTo>
                <a:lnTo>
                  <a:pt x="4448203" y="61912"/>
                </a:lnTo>
                <a:cubicBezTo>
                  <a:pt x="4812006" y="660652"/>
                  <a:pt x="5021505" y="1363518"/>
                  <a:pt x="5021505" y="2115316"/>
                </a:cubicBezTo>
                <a:cubicBezTo>
                  <a:pt x="5021505" y="4302364"/>
                  <a:pt x="3248553" y="6075316"/>
                  <a:pt x="1061505" y="6075316"/>
                </a:cubicBezTo>
                <a:cubicBezTo>
                  <a:pt x="719779" y="6075316"/>
                  <a:pt x="388162" y="6032031"/>
                  <a:pt x="71839" y="5950645"/>
                </a:cubicBezTo>
                <a:lnTo>
                  <a:pt x="0" y="5930245"/>
                </a:lnTo>
                <a:lnTo>
                  <a:pt x="0" y="5892823"/>
                </a:lnTo>
                <a:lnTo>
                  <a:pt x="80836" y="5915778"/>
                </a:lnTo>
                <a:cubicBezTo>
                  <a:pt x="394284" y="5996425"/>
                  <a:pt x="722885" y="6039316"/>
                  <a:pt x="1061505" y="6039316"/>
                </a:cubicBezTo>
                <a:cubicBezTo>
                  <a:pt x="3228670" y="6039316"/>
                  <a:pt x="4985505" y="4282481"/>
                  <a:pt x="4985505" y="2115316"/>
                </a:cubicBezTo>
                <a:cubicBezTo>
                  <a:pt x="4985505" y="1370353"/>
                  <a:pt x="4777910" y="673876"/>
                  <a:pt x="4417414" y="80580"/>
                </a:cubicBezTo>
                <a:close/>
              </a:path>
            </a:pathLst>
          </a:custGeom>
          <a:solidFill>
            <a:srgbClr val="B0D99B">
              <a:alpha val="3013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0" i="0" dirty="0">
              <a:latin typeface="Roboto" panose="02000000000000000000" pitchFamily="2" charset="0"/>
            </a:endParaRPr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A26C914A-28D0-D3A9-E5A1-71C40420BE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79441" y="4688066"/>
            <a:ext cx="3976959" cy="1237205"/>
          </a:xfrm>
        </p:spPr>
        <p:txBody>
          <a:bodyPr wrap="square">
            <a:noAutofit/>
          </a:bodyPr>
          <a:lstStyle>
            <a:lvl1pPr marL="0" indent="0">
              <a:lnSpc>
                <a:spcPct val="120000"/>
              </a:lnSpc>
              <a:buNone/>
              <a:defRPr sz="2400" b="0" i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pPr lvl="0"/>
            <a:r>
              <a:rPr lang="en-GB"/>
              <a:t>www.researchdata.scot</a:t>
            </a:r>
            <a:br>
              <a:rPr lang="en-GB"/>
            </a:br>
            <a:r>
              <a:rPr lang="en-GB"/>
              <a:t>@RDS_Scotland</a:t>
            </a:r>
            <a:endParaRPr lang="en-US"/>
          </a:p>
        </p:txBody>
      </p:sp>
      <p:pic>
        <p:nvPicPr>
          <p:cNvPr id="7" name="Picture 6" descr="Research Data Scotland">
            <a:extLst>
              <a:ext uri="{FF2B5EF4-FFF2-40B4-BE49-F238E27FC236}">
                <a16:creationId xmlns:a16="http://schemas.microsoft.com/office/drawing/2014/main" id="{15FFCB5E-F47E-739F-8553-50C2448EFA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9999" y="2528955"/>
            <a:ext cx="4330800" cy="1800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1392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0" y="1340768"/>
            <a:ext cx="12192000" cy="5517232"/>
          </a:xfrm>
          <a:prstGeom prst="rect">
            <a:avLst/>
          </a:prstGeom>
          <a:solidFill>
            <a:srgbClr val="004366"/>
          </a:solidFill>
          <a:ln>
            <a:noFill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4408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215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 descr="Office for Statistics Regulatio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403" y="444833"/>
            <a:ext cx="3024000" cy="475367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490603" y="2853234"/>
            <a:ext cx="9693964" cy="863798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altLang="en-US" sz="6092" b="1" kern="120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/>
              <a:t>Title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488719" y="3817806"/>
            <a:ext cx="9695848" cy="1411399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altLang="en-US" sz="3323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US"/>
              <a:t>Subtitle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478991" y="6159764"/>
            <a:ext cx="4136957" cy="365585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defRPr lang="en-GB" altLang="en-US" sz="1846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US" sz="1846">
                <a:solidFill>
                  <a:schemeClr val="bg1"/>
                </a:solidFill>
              </a:rPr>
              <a:t>[Month YYYY]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1488016" y="5300668"/>
            <a:ext cx="9696549" cy="648617"/>
          </a:xfrm>
        </p:spPr>
        <p:txBody>
          <a:bodyPr lIns="0" tIns="0" rIns="0" bIns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 marL="0" indent="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None/>
              <a:defRPr lang="en-GB" altLang="en-US" sz="1846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</a:lstStyle>
          <a:p>
            <a:pPr lvl="0"/>
            <a:r>
              <a:rPr lang="en-GB"/>
              <a:t>Presenter name</a:t>
            </a:r>
          </a:p>
        </p:txBody>
      </p:sp>
      <p:pic>
        <p:nvPicPr>
          <p:cNvPr id="8" name="Picture 7" descr="UKSA_RGB">
            <a:extLst>
              <a:ext uri="{FF2B5EF4-FFF2-40B4-BE49-F238E27FC236}">
                <a16:creationId xmlns:a16="http://schemas.microsoft.com/office/drawing/2014/main" id="{13F222F5-3839-4993-AE54-145EFAF73F58}"/>
              </a:ext>
            </a:extLst>
          </p:cNvPr>
          <p:cNvPicPr/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64352" y="418779"/>
            <a:ext cx="2208245" cy="518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609470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3260" y="1461984"/>
            <a:ext cx="12192000" cy="5407037"/>
          </a:xfrm>
          <a:prstGeom prst="rect">
            <a:avLst/>
          </a:prstGeom>
          <a:solidFill>
            <a:srgbClr val="E6ECF0"/>
          </a:solidFill>
          <a:ln>
            <a:noFill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4408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215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72954" y="3495591"/>
            <a:ext cx="11087675" cy="1411399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altLang="en-US" sz="1846" b="0" kern="1200" noProof="0" dirty="0" smtClean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algn="l" rtl="0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GB" altLang="en-US" noProof="0"/>
              <a:t>Subtitle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672954" y="2853234"/>
            <a:ext cx="11087675" cy="5436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lnSpc>
                <a:spcPct val="85000"/>
              </a:lnSpc>
              <a:defRPr lang="en-GB" altLang="en-US" sz="3323" b="1" kern="1200" dirty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Divider page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68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"/>
          <p:cNvSpPr txBox="1">
            <a:spLocks noChangeArrowheads="1"/>
          </p:cNvSpPr>
          <p:nvPr userDrawn="1"/>
        </p:nvSpPr>
        <p:spPr>
          <a:xfrm>
            <a:off x="482514" y="6408475"/>
            <a:ext cx="812959" cy="288032"/>
          </a:xfrm>
          <a:prstGeom prst="rect">
            <a:avLst/>
          </a:prstGeom>
        </p:spPr>
        <p:txBody>
          <a:bodyPr wrap="none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sz="2000" b="0" kern="120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  <a:lvl2pPr marL="358775" indent="-357188" algn="l" rtl="0" eaLnBrk="1" fontAlgn="base" hangingPunct="1">
              <a:spcBef>
                <a:spcPct val="20000"/>
              </a:spcBef>
              <a:spcAft>
                <a:spcPct val="0"/>
              </a:spcAft>
              <a:buAutoNum type="arabicPeriod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0713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1063" indent="-258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20775" indent="-2381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56431C-15B8-4A25-BE2C-77BC952E5556}" type="slidenum">
              <a:rPr lang="en-GB" altLang="en-US" sz="692" b="1" smtClean="0"/>
              <a:pPr/>
              <a:t>‹#›</a:t>
            </a:fld>
            <a:endParaRPr lang="en-GB" altLang="en-US" sz="692" b="1" dirty="0"/>
          </a:p>
        </p:txBody>
      </p:sp>
      <p:cxnSp>
        <p:nvCxnSpPr>
          <p:cNvPr id="15" name="Straight Connector 14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631779" y="2678066"/>
            <a:ext cx="10360771" cy="325137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lang="en-GB" altLang="en-US" sz="1108" b="1" kern="1200" dirty="0" smtClean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US"/>
              <a:t>Subtitle</a:t>
            </a:r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631779" y="525001"/>
            <a:ext cx="10360771" cy="67175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lang="en-GB" sz="2492" b="1" kern="1200" dirty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2" name="Text Placeholder 2"/>
          <p:cNvSpPr>
            <a:spLocks noGrp="1"/>
          </p:cNvSpPr>
          <p:nvPr>
            <p:ph idx="1"/>
          </p:nvPr>
        </p:nvSpPr>
        <p:spPr>
          <a:xfrm>
            <a:off x="631779" y="1196759"/>
            <a:ext cx="10360771" cy="13023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108"/>
            </a:lvl1pPr>
            <a:lvl3pPr marL="0" indent="-180242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/>
            </a:lvl3pPr>
            <a:lvl4pPr marL="373847" indent="-17914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/>
            </a:lvl4pPr>
            <a:lvl5pPr marL="523385" indent="-164856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idx="12"/>
          </p:nvPr>
        </p:nvSpPr>
        <p:spPr>
          <a:xfrm>
            <a:off x="631777" y="3003202"/>
            <a:ext cx="10360771" cy="29460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108"/>
            </a:lvl1pPr>
            <a:lvl3pPr>
              <a:defRPr sz="1108"/>
            </a:lvl3pPr>
            <a:lvl4pPr>
              <a:defRPr sz="1108"/>
            </a:lvl4pPr>
            <a:lvl5pPr>
              <a:defRPr sz="1108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75526" y="6356357"/>
            <a:ext cx="80648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defRPr lang="en-GB" altLang="en-US" sz="692" b="1" kern="1200" smtClean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Code of Practice for Statistics Edition 2.0</a:t>
            </a:r>
            <a:endParaRPr lang="en-GB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9936431" y="6357614"/>
            <a:ext cx="1632181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92">
                <a:solidFill>
                  <a:srgbClr val="004366"/>
                </a:solidFill>
              </a:defRPr>
            </a:lvl1pPr>
          </a:lstStyle>
          <a:p>
            <a:pPr algn="r"/>
            <a:r>
              <a:rPr lang="en-US" dirty="0"/>
              <a:t>February 2018</a:t>
            </a:r>
            <a:endParaRPr lang="en-GB" dirty="0"/>
          </a:p>
        </p:txBody>
      </p:sp>
      <p:pic>
        <p:nvPicPr>
          <p:cNvPr id="12" name="Picture 11" descr="Office for Statistics Regulation">
            <a:extLst>
              <a:ext uri="{FF2B5EF4-FFF2-40B4-BE49-F238E27FC236}">
                <a16:creationId xmlns:a16="http://schemas.microsoft.com/office/drawing/2014/main" id="{7792D074-19E4-492E-A0AD-71A763DD36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403" y="444836"/>
            <a:ext cx="3024000" cy="475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9902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"/>
          <p:cNvSpPr txBox="1">
            <a:spLocks noChangeArrowheads="1"/>
          </p:cNvSpPr>
          <p:nvPr userDrawn="1"/>
        </p:nvSpPr>
        <p:spPr>
          <a:xfrm>
            <a:off x="482511" y="6408474"/>
            <a:ext cx="812959" cy="288032"/>
          </a:xfrm>
          <a:prstGeom prst="rect">
            <a:avLst/>
          </a:prstGeom>
        </p:spPr>
        <p:txBody>
          <a:bodyPr wrap="none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sz="2000" b="0" kern="120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  <a:lvl2pPr marL="358775" indent="-357188" algn="l" rtl="0" eaLnBrk="1" fontAlgn="base" hangingPunct="1">
              <a:spcBef>
                <a:spcPct val="20000"/>
              </a:spcBef>
              <a:spcAft>
                <a:spcPct val="0"/>
              </a:spcAft>
              <a:buAutoNum type="arabicPeriod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0713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1063" indent="-258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20775" indent="-2381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56431C-15B8-4A25-BE2C-77BC952E5556}" type="slidenum">
              <a:rPr lang="en-GB" altLang="en-US" sz="923" b="1" smtClean="0"/>
              <a:pPr/>
              <a:t>‹#›</a:t>
            </a:fld>
            <a:endParaRPr lang="en-GB" altLang="en-US" sz="923" b="1" dirty="0"/>
          </a:p>
        </p:txBody>
      </p:sp>
      <p:cxnSp>
        <p:nvCxnSpPr>
          <p:cNvPr id="15" name="Straight Connector 14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631778" y="2678063"/>
            <a:ext cx="10360769" cy="325137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lang="en-GB" altLang="en-US" sz="1477" b="1" kern="1200" dirty="0" smtClean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US"/>
              <a:t>Subtitle</a:t>
            </a:r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631778" y="524998"/>
            <a:ext cx="10360769" cy="67175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lang="en-GB" sz="3323" b="1" kern="1200" dirty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2" name="Text Placeholder 2"/>
          <p:cNvSpPr>
            <a:spLocks noGrp="1"/>
          </p:cNvSpPr>
          <p:nvPr>
            <p:ph idx="1"/>
          </p:nvPr>
        </p:nvSpPr>
        <p:spPr>
          <a:xfrm>
            <a:off x="631778" y="1196756"/>
            <a:ext cx="10360769" cy="13023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477"/>
            </a:lvl1pPr>
            <a:lvl3pPr marL="0" indent="-24032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/>
            </a:lvl3pPr>
            <a:lvl4pPr marL="498474" indent="-2388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/>
            </a:lvl4pPr>
            <a:lvl5pPr marL="697864" indent="-2198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idx="12"/>
          </p:nvPr>
        </p:nvSpPr>
        <p:spPr>
          <a:xfrm>
            <a:off x="631777" y="3003200"/>
            <a:ext cx="10360769" cy="29460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477"/>
            </a:lvl1pPr>
            <a:lvl3pPr>
              <a:defRPr sz="1477"/>
            </a:lvl3pPr>
            <a:lvl4pPr>
              <a:defRPr sz="1477"/>
            </a:lvl4pPr>
            <a:lvl5pPr>
              <a:defRPr sz="147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75523" y="6356355"/>
            <a:ext cx="80648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defRPr lang="en-GB" altLang="en-US" sz="923" b="1" kern="1200" smtClean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Code of Practice for Statistics Edition 2.0</a:t>
            </a:r>
            <a:endParaRPr lang="en-GB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9936430" y="6357613"/>
            <a:ext cx="1632181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23">
                <a:solidFill>
                  <a:srgbClr val="004366"/>
                </a:solidFill>
              </a:defRPr>
            </a:lvl1pPr>
          </a:lstStyle>
          <a:p>
            <a:pPr algn="r"/>
            <a:r>
              <a:rPr lang="en-US" dirty="0"/>
              <a:t>February 2018</a:t>
            </a:r>
            <a:endParaRPr lang="en-GB" dirty="0"/>
          </a:p>
        </p:txBody>
      </p:sp>
      <p:pic>
        <p:nvPicPr>
          <p:cNvPr id="12" name="Picture 11" descr="Office for Statistics Regulation">
            <a:extLst>
              <a:ext uri="{FF2B5EF4-FFF2-40B4-BE49-F238E27FC236}">
                <a16:creationId xmlns:a16="http://schemas.microsoft.com/office/drawing/2014/main" id="{7792D074-19E4-492E-A0AD-71A763DD36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403" y="444833"/>
            <a:ext cx="3024000" cy="475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9729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,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"/>
          <p:cNvSpPr txBox="1">
            <a:spLocks noChangeArrowheads="1"/>
          </p:cNvSpPr>
          <p:nvPr userDrawn="1"/>
        </p:nvSpPr>
        <p:spPr>
          <a:xfrm>
            <a:off x="482511" y="6408474"/>
            <a:ext cx="812959" cy="288032"/>
          </a:xfrm>
          <a:prstGeom prst="rect">
            <a:avLst/>
          </a:prstGeom>
        </p:spPr>
        <p:txBody>
          <a:bodyPr wrap="none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sz="2000" b="0" kern="120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  <a:lvl2pPr marL="358775" indent="-357188" algn="l" rtl="0" eaLnBrk="1" fontAlgn="base" hangingPunct="1">
              <a:spcBef>
                <a:spcPct val="20000"/>
              </a:spcBef>
              <a:spcAft>
                <a:spcPct val="0"/>
              </a:spcAft>
              <a:buAutoNum type="arabicPeriod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0713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1063" indent="-258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20775" indent="-2381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56431C-15B8-4A25-BE2C-77BC952E5556}" type="slidenum">
              <a:rPr lang="en-GB" altLang="en-US" sz="923" b="1" smtClean="0"/>
              <a:pPr/>
              <a:t>‹#›</a:t>
            </a:fld>
            <a:endParaRPr lang="en-GB" altLang="en-US" sz="923" b="1" dirty="0"/>
          </a:p>
        </p:txBody>
      </p:sp>
      <p:cxnSp>
        <p:nvCxnSpPr>
          <p:cNvPr id="15" name="Straight Connector 14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6" name="Picture 15" descr="Office for Statistics Regulatio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403" y="444833"/>
            <a:ext cx="3024000" cy="475367"/>
          </a:xfrm>
          <a:prstGeom prst="rect">
            <a:avLst/>
          </a:prstGeom>
        </p:spPr>
      </p:pic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713055" y="3322490"/>
            <a:ext cx="10350168" cy="325137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lang="en-GB" altLang="en-US" sz="1477" b="1" kern="1200" dirty="0" smtClean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US"/>
              <a:t>Subtitle</a:t>
            </a:r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713055" y="1334902"/>
            <a:ext cx="10350168" cy="67175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lang="en-GB" sz="3323" b="1" kern="1200" dirty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5" name="Text Placeholder 2"/>
          <p:cNvSpPr>
            <a:spLocks noGrp="1"/>
          </p:cNvSpPr>
          <p:nvPr>
            <p:ph idx="16"/>
          </p:nvPr>
        </p:nvSpPr>
        <p:spPr>
          <a:xfrm>
            <a:off x="713053" y="3647630"/>
            <a:ext cx="10350171" cy="222964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477"/>
            </a:lvl1pPr>
            <a:lvl3pPr>
              <a:defRPr sz="1477"/>
            </a:lvl3pPr>
            <a:lvl4pPr>
              <a:defRPr sz="1477"/>
            </a:lvl4pPr>
            <a:lvl5pPr>
              <a:defRPr sz="147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713057" y="2006654"/>
            <a:ext cx="10350169" cy="1134314"/>
          </a:xfrm>
          <a:prstGeom prst="rect">
            <a:avLst/>
          </a:prstGeom>
        </p:spPr>
        <p:txBody>
          <a:bodyPr lIns="0" tIns="0" rIns="0" bIns="0"/>
          <a:lstStyle>
            <a:lvl1pPr>
              <a:defRPr sz="1477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75523" y="6356355"/>
            <a:ext cx="80648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defRPr lang="en-GB" altLang="en-US" sz="923" b="1" kern="1200" smtClean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Code of Practice for Statistics Edition 2.0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9936430" y="6357613"/>
            <a:ext cx="1632181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23">
                <a:solidFill>
                  <a:srgbClr val="004366"/>
                </a:solidFill>
              </a:defRPr>
            </a:lvl1pPr>
          </a:lstStyle>
          <a:p>
            <a:pPr algn="r"/>
            <a:r>
              <a:rPr lang="en-US" dirty="0"/>
              <a:t>February 2018</a:t>
            </a:r>
            <a:endParaRPr lang="en-GB" dirty="0"/>
          </a:p>
        </p:txBody>
      </p:sp>
      <p:pic>
        <p:nvPicPr>
          <p:cNvPr id="12" name="Picture 11" descr="UKSA_RGB">
            <a:extLst>
              <a:ext uri="{FF2B5EF4-FFF2-40B4-BE49-F238E27FC236}">
                <a16:creationId xmlns:a16="http://schemas.microsoft.com/office/drawing/2014/main" id="{4121185A-AE52-4E8C-A87B-7991B91AE486}"/>
              </a:ext>
            </a:extLst>
          </p:cNvPr>
          <p:cNvPicPr/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64352" y="418779"/>
            <a:ext cx="2208245" cy="518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218055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ogo,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 txBox="1">
            <a:spLocks noChangeArrowheads="1"/>
          </p:cNvSpPr>
          <p:nvPr userDrawn="1"/>
        </p:nvSpPr>
        <p:spPr>
          <a:xfrm>
            <a:off x="482511" y="6504324"/>
            <a:ext cx="812959" cy="288032"/>
          </a:xfrm>
          <a:prstGeom prst="rect">
            <a:avLst/>
          </a:prstGeom>
        </p:spPr>
        <p:txBody>
          <a:bodyPr wrap="none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sz="2000" b="0" kern="120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  <a:lvl2pPr marL="358775" indent="-357188" algn="l" rtl="0" eaLnBrk="1" fontAlgn="base" hangingPunct="1">
              <a:spcBef>
                <a:spcPct val="20000"/>
              </a:spcBef>
              <a:spcAft>
                <a:spcPct val="0"/>
              </a:spcAft>
              <a:buAutoNum type="arabicPeriod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0713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1063" indent="-258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20775" indent="-2381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altLang="en-US" sz="923" b="1" dirty="0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713053" y="587097"/>
            <a:ext cx="10350168" cy="67175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lang="en-GB" sz="3323" b="1" kern="1200" dirty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713057" y="1599204"/>
            <a:ext cx="10350169" cy="2069284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lang="en-US" sz="2215" dirty="0" smtClean="0">
                <a:solidFill>
                  <a:srgbClr val="173C6A"/>
                </a:solidFill>
                <a:latin typeface="Arial" panose="020B0604020202020204" pitchFamily="34" charset="0"/>
              </a:defRPr>
            </a:lvl1pPr>
            <a:lvl2pPr>
              <a:defRPr lang="en-US" sz="2215" dirty="0" smtClean="0">
                <a:solidFill>
                  <a:srgbClr val="173C6A"/>
                </a:solidFill>
                <a:latin typeface="Arial" panose="020B0604020202020204" pitchFamily="34" charset="0"/>
              </a:defRPr>
            </a:lvl2pPr>
            <a:lvl3pPr>
              <a:defRPr lang="en-US" sz="2215" dirty="0" smtClean="0">
                <a:solidFill>
                  <a:srgbClr val="173C6A"/>
                </a:solidFill>
                <a:latin typeface="Arial" panose="020B0604020202020204" pitchFamily="34" charset="0"/>
              </a:defRPr>
            </a:lvl3pPr>
            <a:lvl4pPr>
              <a:defRPr lang="en-US" sz="2215" dirty="0" smtClean="0">
                <a:solidFill>
                  <a:srgbClr val="173C6A"/>
                </a:solidFill>
                <a:latin typeface="Arial" panose="020B0604020202020204" pitchFamily="34" charset="0"/>
              </a:defRPr>
            </a:lvl4pPr>
            <a:lvl5pPr>
              <a:defRPr lang="en-GB" sz="2215" dirty="0">
                <a:solidFill>
                  <a:srgbClr val="173C6A"/>
                </a:solidFill>
                <a:latin typeface="Arial" panose="020B0604020202020204" pitchFamily="34" charset="0"/>
              </a:defRPr>
            </a:lvl5pPr>
          </a:lstStyle>
          <a:p>
            <a:pPr marL="165593" lvl="0" indent="-165593">
              <a:buFont typeface="Arial" pitchFamily="34" charset="0"/>
              <a:buChar char="•"/>
            </a:pPr>
            <a:r>
              <a:rPr lang="en-US"/>
              <a:t>Click to edit Master text styles</a:t>
            </a:r>
          </a:p>
          <a:p>
            <a:pPr marL="422041" lvl="1"/>
            <a:r>
              <a:rPr lang="en-US"/>
              <a:t>Second level</a:t>
            </a:r>
          </a:p>
          <a:p>
            <a:pPr marL="844083" lvl="2"/>
            <a:r>
              <a:rPr lang="en-US"/>
              <a:t>Third level</a:t>
            </a:r>
          </a:p>
          <a:p>
            <a:pPr marL="1266124" lvl="3"/>
            <a:r>
              <a:rPr lang="en-US"/>
              <a:t>Fourth level</a:t>
            </a:r>
          </a:p>
          <a:p>
            <a:pPr marL="1688165" lvl="4"/>
            <a:r>
              <a:rPr lang="en-US"/>
              <a:t>Fifth level</a:t>
            </a:r>
            <a:endParaRPr lang="en-GB"/>
          </a:p>
        </p:txBody>
      </p:sp>
      <p:pic>
        <p:nvPicPr>
          <p:cNvPr id="5" name="Picture 4" descr="Office for Statistics Regulation">
            <a:extLst>
              <a:ext uri="{FF2B5EF4-FFF2-40B4-BE49-F238E27FC236}">
                <a16:creationId xmlns:a16="http://schemas.microsoft.com/office/drawing/2014/main" id="{292E8102-E5BD-489C-907E-D87370266A7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9349" y="175619"/>
            <a:ext cx="3024000" cy="475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3686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ogo,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"/>
          <p:cNvSpPr txBox="1">
            <a:spLocks noChangeArrowheads="1"/>
          </p:cNvSpPr>
          <p:nvPr userDrawn="1"/>
        </p:nvSpPr>
        <p:spPr>
          <a:xfrm>
            <a:off x="482511" y="6492554"/>
            <a:ext cx="812959" cy="288032"/>
          </a:xfrm>
          <a:prstGeom prst="rect">
            <a:avLst/>
          </a:prstGeom>
        </p:spPr>
        <p:txBody>
          <a:bodyPr wrap="none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sz="2000" b="0" kern="120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  <a:lvl2pPr marL="358775" indent="-357188" algn="l" rtl="0" eaLnBrk="1" fontAlgn="base" hangingPunct="1">
              <a:spcBef>
                <a:spcPct val="20000"/>
              </a:spcBef>
              <a:spcAft>
                <a:spcPct val="0"/>
              </a:spcAft>
              <a:buAutoNum type="arabicPeriod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0713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1063" indent="-258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20775" indent="-2381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altLang="en-US" sz="923" b="1" dirty="0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719403" y="404669"/>
            <a:ext cx="10350168" cy="67175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lang="en-GB" sz="3323" b="1" kern="1200" dirty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0" y="6093296"/>
            <a:ext cx="12192000" cy="2880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4408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15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3395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ogo,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"/>
          <p:cNvSpPr txBox="1">
            <a:spLocks noChangeArrowheads="1"/>
          </p:cNvSpPr>
          <p:nvPr userDrawn="1"/>
        </p:nvSpPr>
        <p:spPr>
          <a:xfrm>
            <a:off x="482511" y="6408474"/>
            <a:ext cx="812959" cy="288032"/>
          </a:xfrm>
          <a:prstGeom prst="rect">
            <a:avLst/>
          </a:prstGeom>
        </p:spPr>
        <p:txBody>
          <a:bodyPr wrap="none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sz="2000" b="0" kern="120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  <a:lvl2pPr marL="358775" indent="-357188" algn="l" rtl="0" eaLnBrk="1" fontAlgn="base" hangingPunct="1">
              <a:spcBef>
                <a:spcPct val="20000"/>
              </a:spcBef>
              <a:spcAft>
                <a:spcPct val="0"/>
              </a:spcAft>
              <a:buAutoNum type="arabicPeriod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0713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1063" indent="-258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20775" indent="-2381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56431C-15B8-4A25-BE2C-77BC952E5556}" type="slidenum">
              <a:rPr lang="en-GB" altLang="en-US" sz="923" b="1" smtClean="0"/>
              <a:pPr/>
              <a:t>‹#›</a:t>
            </a:fld>
            <a:endParaRPr lang="en-GB" altLang="en-US" sz="923" b="1" dirty="0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719403" y="404669"/>
            <a:ext cx="10350168" cy="67175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lang="en-GB" sz="3323" b="1" kern="1200" dirty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0" y="6093296"/>
            <a:ext cx="12192000" cy="2880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4408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15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B7A407A3-4C22-41F5-94FB-2B865EDD06A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54991" y="1386649"/>
            <a:ext cx="10913619" cy="456263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477"/>
            </a:lvl1pPr>
          </a:lstStyle>
          <a:p>
            <a:pPr lvl="0"/>
            <a:r>
              <a:rPr lang="en-US"/>
              <a:t>Text frame</a:t>
            </a:r>
          </a:p>
        </p:txBody>
      </p:sp>
    </p:spTree>
    <p:extLst>
      <p:ext uri="{BB962C8B-B14F-4D97-AF65-F5344CB8AC3E}">
        <p14:creationId xmlns:p14="http://schemas.microsoft.com/office/powerpoint/2010/main" val="19563723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"/>
          <p:cNvSpPr txBox="1">
            <a:spLocks noChangeArrowheads="1"/>
          </p:cNvSpPr>
          <p:nvPr userDrawn="1"/>
        </p:nvSpPr>
        <p:spPr>
          <a:xfrm>
            <a:off x="482511" y="6408474"/>
            <a:ext cx="812959" cy="288032"/>
          </a:xfrm>
          <a:prstGeom prst="rect">
            <a:avLst/>
          </a:prstGeom>
        </p:spPr>
        <p:txBody>
          <a:bodyPr wrap="none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sz="2000" b="0" kern="120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  <a:lvl2pPr marL="358775" indent="-357188" algn="l" rtl="0" eaLnBrk="1" fontAlgn="base" hangingPunct="1">
              <a:spcBef>
                <a:spcPct val="20000"/>
              </a:spcBef>
              <a:spcAft>
                <a:spcPct val="0"/>
              </a:spcAft>
              <a:buAutoNum type="arabicPeriod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0713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1063" indent="-258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20775" indent="-2381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56431C-15B8-4A25-BE2C-77BC952E5556}" type="slidenum">
              <a:rPr lang="en-GB" altLang="en-US" sz="923" b="1" smtClean="0"/>
              <a:pPr/>
              <a:t>‹#›</a:t>
            </a:fld>
            <a:endParaRPr lang="en-GB" altLang="en-US" sz="923" b="1" dirty="0"/>
          </a:p>
        </p:txBody>
      </p:sp>
      <p:cxnSp>
        <p:nvCxnSpPr>
          <p:cNvPr id="15" name="Straight Connector 14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54993" y="525005"/>
            <a:ext cx="10360769" cy="671748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lang="en-GB" sz="3323" b="1" kern="1200" dirty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US" sz="3323" b="1"/>
              <a:t>Title – Arial 36pt Bold</a:t>
            </a:r>
            <a:endParaRPr lang="en-GB"/>
          </a:p>
        </p:txBody>
      </p:sp>
      <p:sp>
        <p:nvSpPr>
          <p:cNvPr id="10" name="Text Placeholder 2"/>
          <p:cNvSpPr>
            <a:spLocks noGrp="1"/>
          </p:cNvSpPr>
          <p:nvPr>
            <p:ph idx="1" hasCustomPrompt="1"/>
          </p:nvPr>
        </p:nvSpPr>
        <p:spPr>
          <a:xfrm>
            <a:off x="654993" y="1386649"/>
            <a:ext cx="4864948" cy="456263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477"/>
            </a:lvl1pPr>
          </a:lstStyle>
          <a:p>
            <a:pPr lvl="0"/>
            <a:r>
              <a:rPr lang="en-US"/>
              <a:t>Text frame</a:t>
            </a:r>
          </a:p>
        </p:txBody>
      </p:sp>
    </p:spTree>
    <p:extLst>
      <p:ext uri="{BB962C8B-B14F-4D97-AF65-F5344CB8AC3E}">
        <p14:creationId xmlns:p14="http://schemas.microsoft.com/office/powerpoint/2010/main" val="19771217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0" y="1340768"/>
            <a:ext cx="12192000" cy="5517232"/>
          </a:xfrm>
          <a:prstGeom prst="rect">
            <a:avLst/>
          </a:prstGeom>
          <a:solidFill>
            <a:srgbClr val="004366"/>
          </a:solidFill>
          <a:ln>
            <a:noFill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4408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215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304449" y="3475466"/>
            <a:ext cx="10077451" cy="719137"/>
          </a:xfrm>
          <a:prstGeom prst="rect">
            <a:avLst/>
          </a:prstGeom>
        </p:spPr>
        <p:txBody>
          <a:bodyPr wrap="none"/>
          <a:lstStyle>
            <a:lvl1pPr>
              <a:defRPr sz="2954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altLang="en-US" noProof="0"/>
              <a:t>Thank you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403" y="455848"/>
            <a:ext cx="3024000" cy="475367"/>
          </a:xfrm>
          <a:prstGeom prst="rect">
            <a:avLst/>
          </a:prstGeom>
        </p:spPr>
      </p:pic>
      <p:pic>
        <p:nvPicPr>
          <p:cNvPr id="6" name="Picture 5" descr="UKSA_RGB">
            <a:extLst>
              <a:ext uri="{FF2B5EF4-FFF2-40B4-BE49-F238E27FC236}">
                <a16:creationId xmlns:a16="http://schemas.microsoft.com/office/drawing/2014/main" id="{61BEA3F1-E24B-47C2-AE4C-229563F6B86A}"/>
              </a:ext>
            </a:extLst>
          </p:cNvPr>
          <p:cNvPicPr/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64352" y="418779"/>
            <a:ext cx="2208245" cy="518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499825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892971" y="892972"/>
            <a:ext cx="10406063" cy="507206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288495" indent="-288495" defTabSz="379164">
              <a:spcBef>
                <a:spcPts val="2726"/>
              </a:spcBef>
              <a:buSzPct val="75000"/>
              <a:defRPr sz="2308">
                <a:latin typeface="+mn-lt"/>
                <a:ea typeface="+mn-ea"/>
                <a:cs typeface="+mn-cs"/>
                <a:sym typeface="Helvetica Light"/>
              </a:defRPr>
            </a:lvl1pPr>
            <a:lvl2pPr marL="576989" indent="-288495" defTabSz="379164">
              <a:spcBef>
                <a:spcPts val="2726"/>
              </a:spcBef>
              <a:buSzPct val="75000"/>
              <a:buChar char="•"/>
              <a:defRPr sz="2308">
                <a:latin typeface="+mn-lt"/>
                <a:ea typeface="+mn-ea"/>
                <a:cs typeface="+mn-cs"/>
                <a:sym typeface="Helvetica Light"/>
              </a:defRPr>
            </a:lvl2pPr>
            <a:lvl3pPr indent="-288495" defTabSz="379164">
              <a:spcBef>
                <a:spcPts val="2726"/>
              </a:spcBef>
              <a:buSzPct val="75000"/>
              <a:defRPr sz="2308">
                <a:latin typeface="+mn-lt"/>
                <a:ea typeface="+mn-ea"/>
                <a:cs typeface="+mn-cs"/>
                <a:sym typeface="Helvetica Light"/>
              </a:defRPr>
            </a:lvl3pPr>
            <a:lvl4pPr marL="1153978" indent="-288495" defTabSz="379164">
              <a:spcBef>
                <a:spcPts val="2726"/>
              </a:spcBef>
              <a:buSzPct val="75000"/>
              <a:buChar char="•"/>
              <a:defRPr sz="2308">
                <a:latin typeface="+mn-lt"/>
                <a:ea typeface="+mn-ea"/>
                <a:cs typeface="+mn-cs"/>
                <a:sym typeface="Helvetica Light"/>
              </a:defRPr>
            </a:lvl4pPr>
            <a:lvl5pPr marL="1442473" indent="-288495" defTabSz="379164">
              <a:spcBef>
                <a:spcPts val="2726"/>
              </a:spcBef>
              <a:buSzPct val="75000"/>
              <a:buChar char="•"/>
              <a:defRPr sz="2308">
                <a:latin typeface="+mn-lt"/>
                <a:ea typeface="+mn-ea"/>
                <a:cs typeface="+mn-cs"/>
                <a:sym typeface="Helvetica Light"/>
              </a:defRPr>
            </a:lvl5pPr>
          </a:lstStyle>
          <a:p>
            <a:pPr lvl="0">
              <a:defRPr sz="1800"/>
            </a:pPr>
            <a:r>
              <a:rPr sz="2308"/>
              <a:t>Body Level One</a:t>
            </a:r>
          </a:p>
          <a:p>
            <a:pPr lvl="1">
              <a:defRPr sz="1800"/>
            </a:pPr>
            <a:r>
              <a:rPr sz="2308"/>
              <a:t>Body Level Two</a:t>
            </a:r>
          </a:p>
          <a:p>
            <a:pPr lvl="2">
              <a:defRPr sz="1800"/>
            </a:pPr>
            <a:r>
              <a:rPr sz="2308"/>
              <a:t>Body Level Three</a:t>
            </a:r>
          </a:p>
          <a:p>
            <a:pPr lvl="3">
              <a:defRPr sz="1800"/>
            </a:pPr>
            <a:r>
              <a:rPr sz="2308"/>
              <a:t>Body Level Four</a:t>
            </a:r>
          </a:p>
          <a:p>
            <a:pPr lvl="4">
              <a:defRPr sz="1800"/>
            </a:pPr>
            <a:r>
              <a:rPr sz="2308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221100286"/>
      </p:ext>
    </p:extLst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838612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box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ffice for Statistics Regulation">
            <a:extLst>
              <a:ext uri="{FF2B5EF4-FFF2-40B4-BE49-F238E27FC236}">
                <a16:creationId xmlns:a16="http://schemas.microsoft.com/office/drawing/2014/main" id="{1F028F90-A28C-4918-8C6A-52D855386E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403" y="444833"/>
            <a:ext cx="3024000" cy="475367"/>
          </a:xfrm>
          <a:prstGeom prst="rect">
            <a:avLst/>
          </a:prstGeom>
        </p:spPr>
      </p:pic>
      <p:pic>
        <p:nvPicPr>
          <p:cNvPr id="3" name="Picture 2" descr="UKSA_RGB">
            <a:extLst>
              <a:ext uri="{FF2B5EF4-FFF2-40B4-BE49-F238E27FC236}">
                <a16:creationId xmlns:a16="http://schemas.microsoft.com/office/drawing/2014/main" id="{595A4C63-106B-455F-B1AA-DB425357C8CC}"/>
              </a:ext>
            </a:extLst>
          </p:cNvPr>
          <p:cNvPicPr/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64352" y="418779"/>
            <a:ext cx="2208245" cy="518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E602629-0A49-49A7-A275-128BDAB4B36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13057" y="2006653"/>
            <a:ext cx="10350169" cy="2069284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lang="en-US" sz="2215" dirty="0" smtClean="0">
                <a:solidFill>
                  <a:srgbClr val="173C6A"/>
                </a:solidFill>
                <a:latin typeface="Arial" panose="020B0604020202020204" pitchFamily="34" charset="0"/>
              </a:defRPr>
            </a:lvl1pPr>
            <a:lvl2pPr>
              <a:defRPr lang="en-US" sz="2215" dirty="0" smtClean="0">
                <a:solidFill>
                  <a:srgbClr val="173C6A"/>
                </a:solidFill>
                <a:latin typeface="Arial" panose="020B0604020202020204" pitchFamily="34" charset="0"/>
              </a:defRPr>
            </a:lvl2pPr>
            <a:lvl3pPr>
              <a:defRPr lang="en-US" sz="2215" dirty="0" smtClean="0">
                <a:solidFill>
                  <a:srgbClr val="173C6A"/>
                </a:solidFill>
                <a:latin typeface="Arial" panose="020B0604020202020204" pitchFamily="34" charset="0"/>
              </a:defRPr>
            </a:lvl3pPr>
            <a:lvl4pPr>
              <a:defRPr lang="en-US" sz="2215" dirty="0" smtClean="0">
                <a:solidFill>
                  <a:srgbClr val="173C6A"/>
                </a:solidFill>
                <a:latin typeface="Arial" panose="020B0604020202020204" pitchFamily="34" charset="0"/>
              </a:defRPr>
            </a:lvl4pPr>
            <a:lvl5pPr>
              <a:defRPr lang="en-GB" sz="2215" dirty="0">
                <a:solidFill>
                  <a:srgbClr val="173C6A"/>
                </a:solidFill>
                <a:latin typeface="Arial" panose="020B0604020202020204" pitchFamily="34" charset="0"/>
              </a:defRPr>
            </a:lvl5pPr>
          </a:lstStyle>
          <a:p>
            <a:pPr marL="165593" lvl="0" indent="-165593">
              <a:buFont typeface="Arial" pitchFamily="34" charset="0"/>
              <a:buChar char="•"/>
            </a:pPr>
            <a:r>
              <a:rPr lang="en-US"/>
              <a:t>Click to edit Master text styles</a:t>
            </a:r>
          </a:p>
          <a:p>
            <a:pPr marL="422041" lvl="1"/>
            <a:r>
              <a:rPr lang="en-US"/>
              <a:t>Second level</a:t>
            </a:r>
          </a:p>
          <a:p>
            <a:pPr marL="844083" lvl="2"/>
            <a:r>
              <a:rPr lang="en-US"/>
              <a:t>Third level</a:t>
            </a:r>
          </a:p>
          <a:p>
            <a:pPr marL="1266124" lvl="3"/>
            <a:r>
              <a:rPr lang="en-US"/>
              <a:t>Fourth level</a:t>
            </a:r>
          </a:p>
          <a:p>
            <a:pPr marL="1688165"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908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0" y="1340768"/>
            <a:ext cx="12192000" cy="5517232"/>
          </a:xfrm>
          <a:prstGeom prst="rect">
            <a:avLst/>
          </a:prstGeom>
          <a:solidFill>
            <a:srgbClr val="004366"/>
          </a:solidFill>
          <a:ln>
            <a:noFill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33062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61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 descr="Office for Statistics Regulatio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403" y="444835"/>
            <a:ext cx="3024000" cy="475367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490603" y="2853234"/>
            <a:ext cx="9693964" cy="863798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altLang="en-US" sz="4569" b="1" kern="120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/>
              <a:t>Title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488719" y="3817808"/>
            <a:ext cx="9695848" cy="1411399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altLang="en-US" sz="2492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US"/>
              <a:t>Subtitle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478992" y="6159766"/>
            <a:ext cx="4136957" cy="365585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defRPr lang="en-GB" altLang="en-US" sz="1385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US" sz="1385">
                <a:solidFill>
                  <a:schemeClr val="bg1"/>
                </a:solidFill>
              </a:rPr>
              <a:t>[Month YYYY]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1488016" y="5300670"/>
            <a:ext cx="9696549" cy="648617"/>
          </a:xfrm>
        </p:spPr>
        <p:txBody>
          <a:bodyPr lIns="0" tIns="0" rIns="0" bIns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3pPr marL="0" indent="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None/>
              <a:defRPr lang="en-GB" altLang="en-US" sz="1385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</a:lstStyle>
          <a:p>
            <a:pPr lvl="0"/>
            <a:r>
              <a:rPr lang="en-GB"/>
              <a:t>Presenter name</a:t>
            </a:r>
          </a:p>
        </p:txBody>
      </p:sp>
    </p:spTree>
    <p:extLst>
      <p:ext uri="{BB962C8B-B14F-4D97-AF65-F5344CB8AC3E}">
        <p14:creationId xmlns:p14="http://schemas.microsoft.com/office/powerpoint/2010/main" val="144536253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4A4214-F080-4B03-A894-794FA1D4E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E8653-B0D5-499B-8F5F-DBAFD2C54576}" type="datetimeFigureOut">
              <a:rPr lang="en-GB" smtClean="0"/>
              <a:t>23/05/2024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A8F25F-BCA7-422F-985E-0F4E5EF9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FEF0D-2EEF-4004-A3D5-BB8D9621B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D6815-5A55-413E-84AC-4E91E988AE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3511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3260" y="1461985"/>
            <a:ext cx="12192000" cy="5407037"/>
          </a:xfrm>
          <a:prstGeom prst="rect">
            <a:avLst/>
          </a:prstGeom>
          <a:solidFill>
            <a:srgbClr val="E6ECF0"/>
          </a:solidFill>
          <a:ln>
            <a:noFill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33062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61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72954" y="3495593"/>
            <a:ext cx="11087675" cy="1411399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altLang="en-US" sz="1385" b="0" kern="1200" noProof="0" dirty="0" smtClean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algn="l" rtl="0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GB" altLang="en-US" noProof="0"/>
              <a:t>Subtitle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672954" y="2853234"/>
            <a:ext cx="11087675" cy="5436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lnSpc>
                <a:spcPct val="85000"/>
              </a:lnSpc>
              <a:defRPr lang="en-GB" altLang="en-US" sz="2492" b="1" kern="1200" dirty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Divider page title</a:t>
            </a:r>
            <a:endParaRPr lang="en-GB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936431" y="6357615"/>
            <a:ext cx="1632181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92">
                <a:solidFill>
                  <a:srgbClr val="004366"/>
                </a:solidFill>
              </a:defRPr>
            </a:lvl1pPr>
          </a:lstStyle>
          <a:p>
            <a:pPr algn="r"/>
            <a:r>
              <a:rPr lang="en-US" dirty="0"/>
              <a:t>June 2017</a:t>
            </a:r>
            <a:endParaRPr lang="en-GB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75525" y="6356357"/>
            <a:ext cx="80648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defRPr lang="en-GB" altLang="en-US" sz="692" b="1" kern="1200" smtClean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dirty="0"/>
              <a:t>Code of Practice for Statistics Consultation</a:t>
            </a:r>
          </a:p>
        </p:txBody>
      </p:sp>
      <p:sp>
        <p:nvSpPr>
          <p:cNvPr id="11" name="Rectangle 3"/>
          <p:cNvSpPr txBox="1">
            <a:spLocks noChangeArrowheads="1"/>
          </p:cNvSpPr>
          <p:nvPr userDrawn="1"/>
        </p:nvSpPr>
        <p:spPr>
          <a:xfrm>
            <a:off x="482513" y="6408474"/>
            <a:ext cx="812959" cy="288032"/>
          </a:xfrm>
          <a:prstGeom prst="rect">
            <a:avLst/>
          </a:prstGeom>
        </p:spPr>
        <p:txBody>
          <a:bodyPr wrap="none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sz="2000" b="0" kern="120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  <a:lvl2pPr marL="358775" indent="-357188" algn="l" rtl="0" eaLnBrk="1" fontAlgn="base" hangingPunct="1">
              <a:spcBef>
                <a:spcPct val="20000"/>
              </a:spcBef>
              <a:spcAft>
                <a:spcPct val="0"/>
              </a:spcAft>
              <a:buAutoNum type="arabicPeriod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0713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1063" indent="-258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20775" indent="-2381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56431C-15B8-4A25-BE2C-77BC952E5556}" type="slidenum">
              <a:rPr lang="en-GB" altLang="en-US" sz="692" b="1" smtClean="0"/>
              <a:pPr/>
              <a:t>‹#›</a:t>
            </a:fld>
            <a:endParaRPr lang="en-GB" altLang="en-US" sz="692" b="1" dirty="0"/>
          </a:p>
        </p:txBody>
      </p:sp>
    </p:spTree>
    <p:extLst>
      <p:ext uri="{BB962C8B-B14F-4D97-AF65-F5344CB8AC3E}">
        <p14:creationId xmlns:p14="http://schemas.microsoft.com/office/powerpoint/2010/main" val="666525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"/>
          <p:cNvSpPr txBox="1">
            <a:spLocks noChangeArrowheads="1"/>
          </p:cNvSpPr>
          <p:nvPr userDrawn="1"/>
        </p:nvSpPr>
        <p:spPr>
          <a:xfrm>
            <a:off x="482513" y="6408474"/>
            <a:ext cx="812959" cy="288032"/>
          </a:xfrm>
          <a:prstGeom prst="rect">
            <a:avLst/>
          </a:prstGeom>
        </p:spPr>
        <p:txBody>
          <a:bodyPr wrap="none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sz="2000" b="0" kern="120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  <a:lvl2pPr marL="358775" indent="-357188" algn="l" rtl="0" eaLnBrk="1" fontAlgn="base" hangingPunct="1">
              <a:spcBef>
                <a:spcPct val="20000"/>
              </a:spcBef>
              <a:spcAft>
                <a:spcPct val="0"/>
              </a:spcAft>
              <a:buAutoNum type="arabicPeriod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0713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1063" indent="-258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20775" indent="-2381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56431C-15B8-4A25-BE2C-77BC952E5556}" type="slidenum">
              <a:rPr lang="en-GB" altLang="en-US" sz="692" b="1" smtClean="0"/>
              <a:pPr/>
              <a:t>‹#›</a:t>
            </a:fld>
            <a:endParaRPr lang="en-GB" altLang="en-US" sz="692" b="1" dirty="0"/>
          </a:p>
        </p:txBody>
      </p:sp>
      <p:cxnSp>
        <p:nvCxnSpPr>
          <p:cNvPr id="15" name="Straight Connector 14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631780" y="2678065"/>
            <a:ext cx="10360769" cy="325137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lang="en-GB" altLang="en-US" sz="1108" b="1" kern="1200" dirty="0" smtClean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US"/>
              <a:t>Subtitle</a:t>
            </a:r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631780" y="524998"/>
            <a:ext cx="10360769" cy="67175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lang="en-GB" sz="2492" b="1" kern="1200" dirty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2" name="Text Placeholder 2"/>
          <p:cNvSpPr>
            <a:spLocks noGrp="1"/>
          </p:cNvSpPr>
          <p:nvPr>
            <p:ph idx="1"/>
          </p:nvPr>
        </p:nvSpPr>
        <p:spPr>
          <a:xfrm>
            <a:off x="631780" y="1196756"/>
            <a:ext cx="10360769" cy="13023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108"/>
            </a:lvl1pPr>
            <a:lvl3pPr marL="0" indent="-180247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/>
            </a:lvl3pPr>
            <a:lvl4pPr marL="373856" indent="-17914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/>
            </a:lvl4pPr>
            <a:lvl5pPr marL="523398" indent="-16486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idx="12"/>
          </p:nvPr>
        </p:nvSpPr>
        <p:spPr>
          <a:xfrm>
            <a:off x="631778" y="3003202"/>
            <a:ext cx="10360769" cy="29460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108"/>
            </a:lvl1pPr>
            <a:lvl3pPr>
              <a:defRPr sz="1108"/>
            </a:lvl3pPr>
            <a:lvl4pPr>
              <a:defRPr sz="1108"/>
            </a:lvl4pPr>
            <a:lvl5pPr>
              <a:defRPr sz="1108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75525" y="6356357"/>
            <a:ext cx="80648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defRPr lang="en-GB" altLang="en-US" sz="692" b="1" kern="1200" smtClean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Code of Practice for Statistics Edition 2.0</a:t>
            </a:r>
            <a:endParaRPr lang="en-GB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9936431" y="6357615"/>
            <a:ext cx="1632181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92">
                <a:solidFill>
                  <a:srgbClr val="004366"/>
                </a:solidFill>
              </a:defRPr>
            </a:lvl1pPr>
          </a:lstStyle>
          <a:p>
            <a:pPr algn="r"/>
            <a:r>
              <a:rPr lang="en-US" dirty="0"/>
              <a:t>February 2018</a:t>
            </a:r>
            <a:endParaRPr lang="en-GB" dirty="0"/>
          </a:p>
        </p:txBody>
      </p:sp>
      <p:pic>
        <p:nvPicPr>
          <p:cNvPr id="12" name="Picture 11" descr="Office for Statistics Regulation">
            <a:extLst>
              <a:ext uri="{FF2B5EF4-FFF2-40B4-BE49-F238E27FC236}">
                <a16:creationId xmlns:a16="http://schemas.microsoft.com/office/drawing/2014/main" id="{7792D074-19E4-492E-A0AD-71A763DD36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403" y="444835"/>
            <a:ext cx="3024000" cy="475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906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,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"/>
          <p:cNvSpPr txBox="1">
            <a:spLocks noChangeArrowheads="1"/>
          </p:cNvSpPr>
          <p:nvPr userDrawn="1"/>
        </p:nvSpPr>
        <p:spPr>
          <a:xfrm>
            <a:off x="482513" y="6408474"/>
            <a:ext cx="812959" cy="288032"/>
          </a:xfrm>
          <a:prstGeom prst="rect">
            <a:avLst/>
          </a:prstGeom>
        </p:spPr>
        <p:txBody>
          <a:bodyPr wrap="none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sz="2000" b="0" kern="120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  <a:lvl2pPr marL="358775" indent="-357188" algn="l" rtl="0" eaLnBrk="1" fontAlgn="base" hangingPunct="1">
              <a:spcBef>
                <a:spcPct val="20000"/>
              </a:spcBef>
              <a:spcAft>
                <a:spcPct val="0"/>
              </a:spcAft>
              <a:buAutoNum type="arabicPeriod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0713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1063" indent="-258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20775" indent="-2381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56431C-15B8-4A25-BE2C-77BC952E5556}" type="slidenum">
              <a:rPr lang="en-GB" altLang="en-US" sz="692" b="1" smtClean="0"/>
              <a:pPr/>
              <a:t>‹#›</a:t>
            </a:fld>
            <a:endParaRPr lang="en-GB" altLang="en-US" sz="692" b="1" dirty="0"/>
          </a:p>
        </p:txBody>
      </p:sp>
      <p:cxnSp>
        <p:nvCxnSpPr>
          <p:cNvPr id="15" name="Straight Connector 14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6" name="Picture 15" descr="Office for Statistics Regulatio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403" y="444835"/>
            <a:ext cx="3024000" cy="475367"/>
          </a:xfrm>
          <a:prstGeom prst="rect">
            <a:avLst/>
          </a:prstGeom>
        </p:spPr>
      </p:pic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713055" y="3322490"/>
            <a:ext cx="10350168" cy="325137"/>
          </a:xfrm>
          <a:prstGeom prst="rect">
            <a:avLst/>
          </a:prstGeom>
        </p:spPr>
        <p:txBody>
          <a:bodyPr lIns="0" tIns="0" rIns="0" bIns="0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lang="en-GB" altLang="en-US" sz="1108" b="1" kern="1200" dirty="0" smtClean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US"/>
              <a:t>Subtitle</a:t>
            </a:r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713055" y="1334904"/>
            <a:ext cx="10350168" cy="67175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lang="en-GB" sz="2492" b="1" kern="1200" dirty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5" name="Text Placeholder 2"/>
          <p:cNvSpPr>
            <a:spLocks noGrp="1"/>
          </p:cNvSpPr>
          <p:nvPr>
            <p:ph idx="16"/>
          </p:nvPr>
        </p:nvSpPr>
        <p:spPr>
          <a:xfrm>
            <a:off x="713053" y="3647632"/>
            <a:ext cx="10350171" cy="222964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108"/>
            </a:lvl1pPr>
            <a:lvl3pPr>
              <a:defRPr sz="1108"/>
            </a:lvl3pPr>
            <a:lvl4pPr>
              <a:defRPr sz="1108"/>
            </a:lvl4pPr>
            <a:lvl5pPr>
              <a:defRPr sz="1108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713058" y="2006654"/>
            <a:ext cx="10350169" cy="1134314"/>
          </a:xfrm>
          <a:prstGeom prst="rect">
            <a:avLst/>
          </a:prstGeom>
        </p:spPr>
        <p:txBody>
          <a:bodyPr lIns="0" tIns="0" rIns="0" bIns="0"/>
          <a:lstStyle>
            <a:lvl1pPr>
              <a:defRPr sz="1108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75525" y="6356357"/>
            <a:ext cx="80648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defRPr lang="en-GB" altLang="en-US" sz="692" b="1" kern="1200" smtClean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Code of Practice for Statistics Edition 2.0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9936431" y="6357615"/>
            <a:ext cx="1632181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92">
                <a:solidFill>
                  <a:srgbClr val="004366"/>
                </a:solidFill>
              </a:defRPr>
            </a:lvl1pPr>
          </a:lstStyle>
          <a:p>
            <a:pPr algn="r"/>
            <a:r>
              <a:rPr lang="en-US" dirty="0"/>
              <a:t>February 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0497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ogo,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 txBox="1">
            <a:spLocks noChangeArrowheads="1"/>
          </p:cNvSpPr>
          <p:nvPr userDrawn="1"/>
        </p:nvSpPr>
        <p:spPr>
          <a:xfrm>
            <a:off x="482514" y="6504324"/>
            <a:ext cx="812959" cy="288032"/>
          </a:xfrm>
          <a:prstGeom prst="rect">
            <a:avLst/>
          </a:prstGeom>
        </p:spPr>
        <p:txBody>
          <a:bodyPr wrap="none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sz="2000" b="0" kern="120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  <a:lvl2pPr marL="358775" indent="-357188" algn="l" rtl="0" eaLnBrk="1" fontAlgn="base" hangingPunct="1">
              <a:spcBef>
                <a:spcPct val="20000"/>
              </a:spcBef>
              <a:spcAft>
                <a:spcPct val="0"/>
              </a:spcAft>
              <a:buAutoNum type="arabicPeriod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0713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1063" indent="-258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20775" indent="-2381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altLang="en-US" sz="692" b="1" dirty="0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713053" y="587097"/>
            <a:ext cx="10350169" cy="67175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lang="en-GB" sz="2492" b="1" kern="1200" dirty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713060" y="1599204"/>
            <a:ext cx="10350169" cy="1574662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lang="en-US" sz="1661" dirty="0" smtClean="0">
                <a:solidFill>
                  <a:srgbClr val="173C6A"/>
                </a:solidFill>
                <a:latin typeface="Arial" panose="020B0604020202020204" pitchFamily="34" charset="0"/>
              </a:defRPr>
            </a:lvl1pPr>
            <a:lvl2pPr>
              <a:defRPr lang="en-US" sz="1661" dirty="0" smtClean="0">
                <a:solidFill>
                  <a:srgbClr val="173C6A"/>
                </a:solidFill>
                <a:latin typeface="Arial" panose="020B0604020202020204" pitchFamily="34" charset="0"/>
              </a:defRPr>
            </a:lvl2pPr>
            <a:lvl3pPr>
              <a:defRPr lang="en-US" sz="1661" dirty="0" smtClean="0">
                <a:solidFill>
                  <a:srgbClr val="173C6A"/>
                </a:solidFill>
                <a:latin typeface="Arial" panose="020B0604020202020204" pitchFamily="34" charset="0"/>
              </a:defRPr>
            </a:lvl3pPr>
            <a:lvl4pPr>
              <a:defRPr lang="en-US" sz="1661" dirty="0" smtClean="0">
                <a:solidFill>
                  <a:srgbClr val="173C6A"/>
                </a:solidFill>
                <a:latin typeface="Arial" panose="020B0604020202020204" pitchFamily="34" charset="0"/>
              </a:defRPr>
            </a:lvl4pPr>
            <a:lvl5pPr>
              <a:defRPr lang="en-GB" sz="1661" dirty="0">
                <a:solidFill>
                  <a:srgbClr val="173C6A"/>
                </a:solidFill>
                <a:latin typeface="Arial" panose="020B0604020202020204" pitchFamily="34" charset="0"/>
              </a:defRPr>
            </a:lvl5pPr>
          </a:lstStyle>
          <a:p>
            <a:pPr marL="124192" lvl="0" indent="-124192">
              <a:buFont typeface="Arial" pitchFamily="34" charset="0"/>
              <a:buChar char="•"/>
            </a:pPr>
            <a:r>
              <a:rPr lang="en-US"/>
              <a:t>Click to edit Master text styles</a:t>
            </a:r>
          </a:p>
          <a:p>
            <a:pPr marL="316523" lvl="1"/>
            <a:r>
              <a:rPr lang="en-US"/>
              <a:t>Second level</a:t>
            </a:r>
          </a:p>
          <a:p>
            <a:pPr marL="633047" lvl="2"/>
            <a:r>
              <a:rPr lang="en-US"/>
              <a:t>Third level</a:t>
            </a:r>
          </a:p>
          <a:p>
            <a:pPr marL="949569" lvl="3"/>
            <a:r>
              <a:rPr lang="en-US"/>
              <a:t>Fourth level</a:t>
            </a:r>
          </a:p>
          <a:p>
            <a:pPr marL="1266092" lvl="4"/>
            <a:r>
              <a:rPr lang="en-US"/>
              <a:t>Fifth level</a:t>
            </a:r>
            <a:endParaRPr lang="en-GB"/>
          </a:p>
        </p:txBody>
      </p:sp>
      <p:pic>
        <p:nvPicPr>
          <p:cNvPr id="5" name="Picture 4" descr="Office for Statistics Regulation">
            <a:extLst>
              <a:ext uri="{FF2B5EF4-FFF2-40B4-BE49-F238E27FC236}">
                <a16:creationId xmlns:a16="http://schemas.microsoft.com/office/drawing/2014/main" id="{292E8102-E5BD-489C-907E-D87370266A7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9349" y="175621"/>
            <a:ext cx="3024000" cy="475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626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ogo,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 bwMode="auto">
          <a:xfrm>
            <a:off x="0" y="6309320"/>
            <a:ext cx="1156860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"/>
          <p:cNvSpPr txBox="1">
            <a:spLocks noChangeArrowheads="1"/>
          </p:cNvSpPr>
          <p:nvPr userDrawn="1"/>
        </p:nvSpPr>
        <p:spPr>
          <a:xfrm>
            <a:off x="482514" y="6492555"/>
            <a:ext cx="812959" cy="288032"/>
          </a:xfrm>
          <a:prstGeom prst="rect">
            <a:avLst/>
          </a:prstGeom>
        </p:spPr>
        <p:txBody>
          <a:bodyPr wrap="none"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defRPr sz="2000" b="0" kern="120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  <a:lvl2pPr marL="358775" indent="-357188" algn="l" rtl="0" eaLnBrk="1" fontAlgn="base" hangingPunct="1">
              <a:spcBef>
                <a:spcPct val="20000"/>
              </a:spcBef>
              <a:spcAft>
                <a:spcPct val="0"/>
              </a:spcAft>
              <a:buAutoNum type="arabicPeriod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0713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73C6A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1063" indent="-258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793DB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20775" indent="-2381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5DAF3"/>
              </a:buClr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altLang="en-US" sz="692" b="1" dirty="0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719405" y="404670"/>
            <a:ext cx="10350169" cy="67175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lang="en-GB" sz="2492" b="1" kern="1200" dirty="0">
                <a:solidFill>
                  <a:srgbClr val="004366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0" y="6093296"/>
            <a:ext cx="12192000" cy="2880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3304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61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775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5" name="Picture 4" descr="A close up of a logo&#10;&#10;Description generated with high confidence">
            <a:extLst>
              <a:ext uri="{FF2B5EF4-FFF2-40B4-BE49-F238E27FC236}">
                <a16:creationId xmlns:a16="http://schemas.microsoft.com/office/drawing/2014/main" id="{94EEB9E8-5600-4422-908F-D851003B2C1A}"/>
              </a:ext>
            </a:extLst>
          </p:cNvPr>
          <p:cNvPicPr>
            <a:picLocks/>
          </p:cNvPicPr>
          <p:nvPr userDrawn="1"/>
        </p:nvPicPr>
        <p:blipFill rotWithShape="1">
          <a:blip r:embed="rId2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84" y="6417572"/>
            <a:ext cx="12188517" cy="445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357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738" r:id="rId25"/>
    <p:sldLayoutId id="2147483739" r:id="rId26"/>
    <p:sldLayoutId id="2147483740" r:id="rId27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GB" sz="2492" b="1" kern="1200" dirty="0">
          <a:solidFill>
            <a:srgbClr val="004366"/>
          </a:solidFill>
          <a:latin typeface="+mn-lt"/>
          <a:ea typeface="+mn-ea"/>
          <a:cs typeface="+mn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1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1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1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1"/>
          </a:solidFill>
          <a:latin typeface="Arial" panose="020B0604020202020204" pitchFamily="34" charset="0"/>
        </a:defRPr>
      </a:lvl5pPr>
      <a:lvl6pPr marL="316531" algn="l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1"/>
          </a:solidFill>
          <a:latin typeface="Arial" panose="020B0604020202020204" pitchFamily="34" charset="0"/>
        </a:defRPr>
      </a:lvl6pPr>
      <a:lvl7pPr marL="633062" algn="l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1"/>
          </a:solidFill>
          <a:latin typeface="Arial" panose="020B0604020202020204" pitchFamily="34" charset="0"/>
        </a:defRPr>
      </a:lvl7pPr>
      <a:lvl8pPr marL="949593" algn="l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1"/>
          </a:solidFill>
          <a:latin typeface="Arial" panose="020B0604020202020204" pitchFamily="34" charset="0"/>
        </a:defRPr>
      </a:lvl8pPr>
      <a:lvl9pPr marL="1266124" algn="l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defRPr sz="1247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180247" algn="l" rtl="0" eaLnBrk="1" fontAlgn="base" hangingPunct="1">
        <a:spcBef>
          <a:spcPct val="20000"/>
        </a:spcBef>
        <a:spcAft>
          <a:spcPct val="0"/>
        </a:spcAft>
        <a:buFontTx/>
        <a:buNone/>
        <a:defRPr lang="en-US" sz="1108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73856" indent="-179148" algn="l" rtl="0" eaLnBrk="1" fontAlgn="base" hangingPunct="1">
        <a:spcBef>
          <a:spcPct val="20000"/>
        </a:spcBef>
        <a:spcAft>
          <a:spcPct val="0"/>
        </a:spcAft>
        <a:buClr>
          <a:srgbClr val="173C6A"/>
        </a:buClr>
        <a:buSzPct val="110000"/>
        <a:buFont typeface="Arial" panose="020B0604020202020204" pitchFamily="34" charset="0"/>
        <a:buChar char="•"/>
        <a:defRPr lang="en-US" sz="1108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23398" indent="-164860" algn="l" rtl="0" eaLnBrk="1" fontAlgn="base" hangingPunct="1">
        <a:spcBef>
          <a:spcPct val="20000"/>
        </a:spcBef>
        <a:spcAft>
          <a:spcPct val="0"/>
        </a:spcAft>
        <a:buClr>
          <a:srgbClr val="5793DB"/>
        </a:buClr>
        <a:buSzPct val="110000"/>
        <a:buFont typeface="Arial" panose="020B0604020202020204" pitchFamily="34" charset="0"/>
        <a:buChar char="•"/>
        <a:defRPr lang="en-US" sz="1108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23398" indent="-164860" algn="l" rtl="0" eaLnBrk="1" fontAlgn="base" hangingPunct="1">
        <a:spcBef>
          <a:spcPct val="20000"/>
        </a:spcBef>
        <a:spcAft>
          <a:spcPct val="0"/>
        </a:spcAft>
        <a:buClr>
          <a:srgbClr val="C5DAF3"/>
        </a:buClr>
        <a:buSzPct val="110000"/>
        <a:buFont typeface="Arial" panose="020B0604020202020204" pitchFamily="34" charset="0"/>
        <a:buChar char="•"/>
        <a:defRPr lang="en-US" sz="1108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1740920" indent="-158266" algn="l" defTabSz="633062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47" kern="1200">
          <a:solidFill>
            <a:schemeClr val="tx1"/>
          </a:solidFill>
          <a:latin typeface="+mn-lt"/>
          <a:ea typeface="+mn-ea"/>
          <a:cs typeface="+mn-cs"/>
        </a:defRPr>
      </a:lvl6pPr>
      <a:lvl7pPr marL="2057452" indent="-158266" algn="l" defTabSz="633062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47" kern="1200">
          <a:solidFill>
            <a:schemeClr val="tx1"/>
          </a:solidFill>
          <a:latin typeface="+mn-lt"/>
          <a:ea typeface="+mn-ea"/>
          <a:cs typeface="+mn-cs"/>
        </a:defRPr>
      </a:lvl7pPr>
      <a:lvl8pPr marL="2373983" indent="-158266" algn="l" defTabSz="633062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47" kern="1200">
          <a:solidFill>
            <a:schemeClr val="tx1"/>
          </a:solidFill>
          <a:latin typeface="+mn-lt"/>
          <a:ea typeface="+mn-ea"/>
          <a:cs typeface="+mn-cs"/>
        </a:defRPr>
      </a:lvl8pPr>
      <a:lvl9pPr marL="2690513" indent="-158266" algn="l" defTabSz="633062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3062" rtl="0" eaLnBrk="1" latinLnBrk="0" hangingPunct="1">
        <a:defRPr sz="1247" kern="1200">
          <a:solidFill>
            <a:schemeClr val="tx1"/>
          </a:solidFill>
          <a:latin typeface="+mn-lt"/>
          <a:ea typeface="+mn-ea"/>
          <a:cs typeface="+mn-cs"/>
        </a:defRPr>
      </a:lvl1pPr>
      <a:lvl2pPr marL="316531" algn="l" defTabSz="633062" rtl="0" eaLnBrk="1" latinLnBrk="0" hangingPunct="1">
        <a:defRPr sz="1247" kern="1200">
          <a:solidFill>
            <a:schemeClr val="tx1"/>
          </a:solidFill>
          <a:latin typeface="+mn-lt"/>
          <a:ea typeface="+mn-ea"/>
          <a:cs typeface="+mn-cs"/>
        </a:defRPr>
      </a:lvl2pPr>
      <a:lvl3pPr marL="633062" algn="l" defTabSz="633062" rtl="0" eaLnBrk="1" latinLnBrk="0" hangingPunct="1">
        <a:defRPr sz="1247" kern="1200">
          <a:solidFill>
            <a:schemeClr val="tx1"/>
          </a:solidFill>
          <a:latin typeface="+mn-lt"/>
          <a:ea typeface="+mn-ea"/>
          <a:cs typeface="+mn-cs"/>
        </a:defRPr>
      </a:lvl3pPr>
      <a:lvl4pPr marL="949593" algn="l" defTabSz="633062" rtl="0" eaLnBrk="1" latinLnBrk="0" hangingPunct="1">
        <a:defRPr sz="1247" kern="1200">
          <a:solidFill>
            <a:schemeClr val="tx1"/>
          </a:solidFill>
          <a:latin typeface="+mn-lt"/>
          <a:ea typeface="+mn-ea"/>
          <a:cs typeface="+mn-cs"/>
        </a:defRPr>
      </a:lvl4pPr>
      <a:lvl5pPr marL="1266124" algn="l" defTabSz="633062" rtl="0" eaLnBrk="1" latinLnBrk="0" hangingPunct="1">
        <a:defRPr sz="1247" kern="1200">
          <a:solidFill>
            <a:schemeClr val="tx1"/>
          </a:solidFill>
          <a:latin typeface="+mn-lt"/>
          <a:ea typeface="+mn-ea"/>
          <a:cs typeface="+mn-cs"/>
        </a:defRPr>
      </a:lvl5pPr>
      <a:lvl6pPr marL="1582655" algn="l" defTabSz="633062" rtl="0" eaLnBrk="1" latinLnBrk="0" hangingPunct="1">
        <a:defRPr sz="1247" kern="1200">
          <a:solidFill>
            <a:schemeClr val="tx1"/>
          </a:solidFill>
          <a:latin typeface="+mn-lt"/>
          <a:ea typeface="+mn-ea"/>
          <a:cs typeface="+mn-cs"/>
        </a:defRPr>
      </a:lvl6pPr>
      <a:lvl7pPr marL="1899186" algn="l" defTabSz="633062" rtl="0" eaLnBrk="1" latinLnBrk="0" hangingPunct="1">
        <a:defRPr sz="1247" kern="1200">
          <a:solidFill>
            <a:schemeClr val="tx1"/>
          </a:solidFill>
          <a:latin typeface="+mn-lt"/>
          <a:ea typeface="+mn-ea"/>
          <a:cs typeface="+mn-cs"/>
        </a:defRPr>
      </a:lvl7pPr>
      <a:lvl8pPr marL="2215717" algn="l" defTabSz="633062" rtl="0" eaLnBrk="1" latinLnBrk="0" hangingPunct="1">
        <a:defRPr sz="1247" kern="1200">
          <a:solidFill>
            <a:schemeClr val="tx1"/>
          </a:solidFill>
          <a:latin typeface="+mn-lt"/>
          <a:ea typeface="+mn-ea"/>
          <a:cs typeface="+mn-cs"/>
        </a:defRPr>
      </a:lvl8pPr>
      <a:lvl9pPr marL="2532248" algn="l" defTabSz="633062" rtl="0" eaLnBrk="1" latinLnBrk="0" hangingPunct="1">
        <a:defRPr sz="12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5" name="Picture 4" descr="A close up of a logo&#10;&#10;Description generated with high confidence">
            <a:extLst>
              <a:ext uri="{FF2B5EF4-FFF2-40B4-BE49-F238E27FC236}">
                <a16:creationId xmlns:a16="http://schemas.microsoft.com/office/drawing/2014/main" id="{94EEB9E8-5600-4422-908F-D851003B2C1A}"/>
              </a:ext>
            </a:extLst>
          </p:cNvPr>
          <p:cNvPicPr>
            <a:picLocks/>
          </p:cNvPicPr>
          <p:nvPr userDrawn="1"/>
        </p:nvPicPr>
        <p:blipFill rotWithShape="1">
          <a:blip r:embed="rId1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84" y="6417572"/>
            <a:ext cx="12188517" cy="445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167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GB" sz="3323" b="1" kern="1200" dirty="0">
          <a:solidFill>
            <a:srgbClr val="004366"/>
          </a:solidFill>
          <a:latin typeface="+mn-lt"/>
          <a:ea typeface="+mn-ea"/>
          <a:cs typeface="+mn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585" b="1">
          <a:solidFill>
            <a:schemeClr val="tx1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585" b="1">
          <a:solidFill>
            <a:schemeClr val="tx1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585" b="1">
          <a:solidFill>
            <a:schemeClr val="tx1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585" b="1">
          <a:solidFill>
            <a:schemeClr val="tx1"/>
          </a:solidFill>
          <a:latin typeface="Arial" panose="020B0604020202020204" pitchFamily="34" charset="0"/>
        </a:defRPr>
      </a:lvl5pPr>
      <a:lvl6pPr marL="422041" algn="l" rtl="0" eaLnBrk="1" fontAlgn="base" hangingPunct="1">
        <a:spcBef>
          <a:spcPct val="0"/>
        </a:spcBef>
        <a:spcAft>
          <a:spcPct val="0"/>
        </a:spcAft>
        <a:defRPr sz="2585" b="1">
          <a:solidFill>
            <a:schemeClr val="tx1"/>
          </a:solidFill>
          <a:latin typeface="Arial" panose="020B0604020202020204" pitchFamily="34" charset="0"/>
        </a:defRPr>
      </a:lvl6pPr>
      <a:lvl7pPr marL="844083" algn="l" rtl="0" eaLnBrk="1" fontAlgn="base" hangingPunct="1">
        <a:spcBef>
          <a:spcPct val="0"/>
        </a:spcBef>
        <a:spcAft>
          <a:spcPct val="0"/>
        </a:spcAft>
        <a:defRPr sz="2585" b="1">
          <a:solidFill>
            <a:schemeClr val="tx1"/>
          </a:solidFill>
          <a:latin typeface="Arial" panose="020B0604020202020204" pitchFamily="34" charset="0"/>
        </a:defRPr>
      </a:lvl7pPr>
      <a:lvl8pPr marL="1266124" algn="l" rtl="0" eaLnBrk="1" fontAlgn="base" hangingPunct="1">
        <a:spcBef>
          <a:spcPct val="0"/>
        </a:spcBef>
        <a:spcAft>
          <a:spcPct val="0"/>
        </a:spcAft>
        <a:defRPr sz="2585" b="1">
          <a:solidFill>
            <a:schemeClr val="tx1"/>
          </a:solidFill>
          <a:latin typeface="Arial" panose="020B0604020202020204" pitchFamily="34" charset="0"/>
        </a:defRPr>
      </a:lvl8pPr>
      <a:lvl9pPr marL="1688165" algn="l" rtl="0" eaLnBrk="1" fontAlgn="base" hangingPunct="1">
        <a:spcBef>
          <a:spcPct val="0"/>
        </a:spcBef>
        <a:spcAft>
          <a:spcPct val="0"/>
        </a:spcAft>
        <a:defRPr sz="2585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defRPr sz="1662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40329" algn="l" rtl="0" eaLnBrk="1" fontAlgn="base" hangingPunct="1">
        <a:spcBef>
          <a:spcPct val="20000"/>
        </a:spcBef>
        <a:spcAft>
          <a:spcPct val="0"/>
        </a:spcAft>
        <a:buFontTx/>
        <a:buNone/>
        <a:defRPr lang="en-US" sz="1477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498474" indent="-238864" algn="l" rtl="0" eaLnBrk="1" fontAlgn="base" hangingPunct="1">
        <a:spcBef>
          <a:spcPct val="20000"/>
        </a:spcBef>
        <a:spcAft>
          <a:spcPct val="0"/>
        </a:spcAft>
        <a:buClr>
          <a:srgbClr val="173C6A"/>
        </a:buClr>
        <a:buSzPct val="110000"/>
        <a:buFont typeface="Arial" panose="020B0604020202020204" pitchFamily="34" charset="0"/>
        <a:buChar char="•"/>
        <a:defRPr lang="en-US" sz="1477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697864" indent="-219813" algn="l" rtl="0" eaLnBrk="1" fontAlgn="base" hangingPunct="1">
        <a:spcBef>
          <a:spcPct val="20000"/>
        </a:spcBef>
        <a:spcAft>
          <a:spcPct val="0"/>
        </a:spcAft>
        <a:buClr>
          <a:srgbClr val="5793DB"/>
        </a:buClr>
        <a:buSzPct val="110000"/>
        <a:buFont typeface="Arial" panose="020B0604020202020204" pitchFamily="34" charset="0"/>
        <a:buChar char="•"/>
        <a:defRPr lang="en-US" sz="1477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697864" indent="-219813" algn="l" rtl="0" eaLnBrk="1" fontAlgn="base" hangingPunct="1">
        <a:spcBef>
          <a:spcPct val="20000"/>
        </a:spcBef>
        <a:spcAft>
          <a:spcPct val="0"/>
        </a:spcAft>
        <a:buClr>
          <a:srgbClr val="C5DAF3"/>
        </a:buClr>
        <a:buSzPct val="110000"/>
        <a:buFont typeface="Arial" panose="020B0604020202020204" pitchFamily="34" charset="0"/>
        <a:buChar char="•"/>
        <a:defRPr lang="en-US" sz="1477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regulation@statistics.gov.uk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46CC83F-86D5-49F9-B368-C3148B6965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493" y="2958959"/>
            <a:ext cx="10988703" cy="1267210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sz="3600" dirty="0">
                <a:latin typeface="Arial"/>
                <a:ea typeface="Calibri"/>
                <a:cs typeface="Arial"/>
              </a:rPr>
              <a:t>OSR: Current regulatory issues in prices</a:t>
            </a:r>
            <a:endParaRPr lang="en-GB" sz="3600" dirty="0">
              <a:cs typeface="Arial"/>
            </a:endParaRPr>
          </a:p>
          <a:p>
            <a:br>
              <a:rPr lang="en-GB" altLang="en-US" sz="4000" dirty="0"/>
            </a:br>
            <a:endParaRPr lang="en-GB" altLang="en-US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F92FC-6B32-4FFC-9437-4C63AB479917}"/>
              </a:ext>
            </a:extLst>
          </p:cNvPr>
          <p:cNvSpPr txBox="1"/>
          <p:nvPr/>
        </p:nvSpPr>
        <p:spPr bwMode="auto">
          <a:xfrm>
            <a:off x="3646594" y="5016206"/>
            <a:ext cx="6267635" cy="650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457200" fontAlgn="base">
              <a:lnSpc>
                <a:spcPct val="110000"/>
              </a:lnSpc>
              <a:defRPr/>
            </a:pPr>
            <a:r>
              <a:rPr lang="en-GB" sz="2000" dirty="0">
                <a:solidFill>
                  <a:srgbClr val="FFFFFF"/>
                </a:solidFill>
                <a:latin typeface="Arial"/>
                <a:cs typeface="Arial"/>
              </a:rPr>
              <a:t>Office for Statistics Regulation</a:t>
            </a:r>
          </a:p>
          <a:p>
            <a:pPr defTabSz="457200" fontAlgn="base">
              <a:lnSpc>
                <a:spcPct val="110000"/>
              </a:lnSpc>
              <a:defRPr/>
            </a:pPr>
            <a:r>
              <a:rPr lang="en-GB" sz="2000" dirty="0">
                <a:solidFill>
                  <a:srgbClr val="FFFFFF"/>
                </a:solidFill>
                <a:latin typeface="Arial"/>
                <a:cs typeface="Arial"/>
              </a:rPr>
              <a:t>May 2024</a:t>
            </a:r>
          </a:p>
        </p:txBody>
      </p:sp>
    </p:spTree>
    <p:extLst>
      <p:ext uri="{BB962C8B-B14F-4D97-AF65-F5344CB8AC3E}">
        <p14:creationId xmlns:p14="http://schemas.microsoft.com/office/powerpoint/2010/main" val="1178447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8618DDB-CB4E-476B-9060-939F9ECAB789}"/>
              </a:ext>
            </a:extLst>
          </p:cNvPr>
          <p:cNvSpPr/>
          <p:nvPr/>
        </p:nvSpPr>
        <p:spPr bwMode="auto">
          <a:xfrm>
            <a:off x="3746392" y="2980250"/>
            <a:ext cx="34289" cy="34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841E70-1B95-4814-8940-55B9C4310351}"/>
              </a:ext>
            </a:extLst>
          </p:cNvPr>
          <p:cNvSpPr/>
          <p:nvPr/>
        </p:nvSpPr>
        <p:spPr>
          <a:xfrm>
            <a:off x="1704703" y="974114"/>
            <a:ext cx="9320348" cy="523220"/>
          </a:xfrm>
          <a:prstGeom prst="rect">
            <a:avLst/>
          </a:prstGeom>
          <a:solidFill>
            <a:srgbClr val="003D59"/>
          </a:solidFill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FFFFFF"/>
                </a:solidFill>
                <a:latin typeface="Arial"/>
                <a:cs typeface="Arial"/>
              </a:rPr>
              <a:t>Regulatory issues: scanner data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ACE56CE-A6B2-D853-AB55-5AB0367B5B84}"/>
              </a:ext>
            </a:extLst>
          </p:cNvPr>
          <p:cNvCxnSpPr/>
          <p:nvPr/>
        </p:nvCxnSpPr>
        <p:spPr bwMode="auto">
          <a:xfrm>
            <a:off x="5638800" y="2971800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7E6321E-62C9-1B59-64AC-01F92F8E3C56}"/>
              </a:ext>
            </a:extLst>
          </p:cNvPr>
          <p:cNvCxnSpPr/>
          <p:nvPr/>
        </p:nvCxnSpPr>
        <p:spPr bwMode="auto">
          <a:xfrm>
            <a:off x="5781675" y="3114675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3CA5183-D668-44DF-7DA1-0C5BA6F314AE}"/>
              </a:ext>
            </a:extLst>
          </p:cNvPr>
          <p:cNvSpPr txBox="1"/>
          <p:nvPr/>
        </p:nvSpPr>
        <p:spPr bwMode="auto">
          <a:xfrm>
            <a:off x="1568108" y="1781438"/>
            <a:ext cx="9218317" cy="3804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ONS has incorporated new datasets to its CPI/CPIH series in recent years</a:t>
            </a:r>
          </a:p>
          <a:p>
            <a:pPr marL="1200150" lvl="2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Used cars</a:t>
            </a:r>
          </a:p>
          <a:p>
            <a:pPr marL="1200150" lvl="2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Rail tickets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These are significant, but are dwarfed by the plans in 2025 to introduce scanner data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While this will allow much more granular and real-time picture, there are questions:</a:t>
            </a:r>
          </a:p>
          <a:p>
            <a:pPr marL="1200150" lvl="2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Does it move away from the easy-to-explain “fixed basket” concept of inflation measurement?</a:t>
            </a:r>
          </a:p>
          <a:p>
            <a:pPr marL="1200150" lvl="2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How easy is the GEKS-T window methodology to explain to the public?</a:t>
            </a:r>
          </a:p>
          <a:p>
            <a:pPr marL="1200150" lvl="2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The index will use a 25 month window. Are there any consequences that flow from this design?</a:t>
            </a:r>
          </a:p>
        </p:txBody>
      </p:sp>
    </p:spTree>
    <p:extLst>
      <p:ext uri="{BB962C8B-B14F-4D97-AF65-F5344CB8AC3E}">
        <p14:creationId xmlns:p14="http://schemas.microsoft.com/office/powerpoint/2010/main" val="1774181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8618DDB-CB4E-476B-9060-939F9ECAB789}"/>
              </a:ext>
            </a:extLst>
          </p:cNvPr>
          <p:cNvSpPr/>
          <p:nvPr/>
        </p:nvSpPr>
        <p:spPr bwMode="auto">
          <a:xfrm>
            <a:off x="3746392" y="2980250"/>
            <a:ext cx="34289" cy="34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841E70-1B95-4814-8940-55B9C4310351}"/>
              </a:ext>
            </a:extLst>
          </p:cNvPr>
          <p:cNvSpPr/>
          <p:nvPr/>
        </p:nvSpPr>
        <p:spPr>
          <a:xfrm>
            <a:off x="1704703" y="974114"/>
            <a:ext cx="9320348" cy="461665"/>
          </a:xfrm>
          <a:prstGeom prst="rect">
            <a:avLst/>
          </a:prstGeom>
          <a:solidFill>
            <a:srgbClr val="003D59"/>
          </a:solidFill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l"/>
            <a:r>
              <a:rPr lang="en-GB" sz="1200" b="1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Private rental price annual percentage change using the new methodology showed similar trends but is generally higher</a:t>
            </a:r>
          </a:p>
          <a:p>
            <a:pPr algn="l"/>
            <a:r>
              <a:rPr lang="en-GB" sz="1200" b="1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Private rental price annual change for the UK, January 2016 to October 2023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ACE56CE-A6B2-D853-AB55-5AB0367B5B84}"/>
              </a:ext>
            </a:extLst>
          </p:cNvPr>
          <p:cNvCxnSpPr/>
          <p:nvPr/>
        </p:nvCxnSpPr>
        <p:spPr bwMode="auto">
          <a:xfrm>
            <a:off x="5638800" y="2971800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7E6321E-62C9-1B59-64AC-01F92F8E3C56}"/>
              </a:ext>
            </a:extLst>
          </p:cNvPr>
          <p:cNvCxnSpPr/>
          <p:nvPr/>
        </p:nvCxnSpPr>
        <p:spPr bwMode="auto">
          <a:xfrm>
            <a:off x="5781675" y="3114675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E9FD5445-BD35-F4A3-01AB-E2FA89F25E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2407" y="1456766"/>
            <a:ext cx="8318536" cy="485886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B8A87F2-9FFB-2827-F9D3-E57EDF43C0F9}"/>
              </a:ext>
            </a:extLst>
          </p:cNvPr>
          <p:cNvSpPr/>
          <p:nvPr/>
        </p:nvSpPr>
        <p:spPr>
          <a:xfrm>
            <a:off x="3419203" y="178791"/>
            <a:ext cx="7605848" cy="523220"/>
          </a:xfrm>
          <a:prstGeom prst="rect">
            <a:avLst/>
          </a:prstGeom>
          <a:solidFill>
            <a:srgbClr val="003D59"/>
          </a:solidFill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FFFFFF"/>
                </a:solidFill>
                <a:latin typeface="Arial"/>
                <a:cs typeface="Arial"/>
              </a:rPr>
              <a:t>Impact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E5265D-241D-59BE-2167-D3F7B5280582}"/>
              </a:ext>
            </a:extLst>
          </p:cNvPr>
          <p:cNvSpPr txBox="1"/>
          <p:nvPr/>
        </p:nvSpPr>
        <p:spPr bwMode="auto">
          <a:xfrm>
            <a:off x="1218843" y="6079293"/>
            <a:ext cx="1200656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GB" sz="1400" b="1" i="0" dirty="0">
                <a:solidFill>
                  <a:srgbClr val="323132"/>
                </a:solidFill>
                <a:effectLst/>
                <a:latin typeface="open sans" panose="020B0606030504020204" pitchFamily="34" charset="0"/>
              </a:rPr>
              <a:t>Source: ONS impact analysis on transformation of UK consumer price statistics: private rents and second-hand cars</a:t>
            </a:r>
          </a:p>
        </p:txBody>
      </p:sp>
    </p:spTree>
    <p:extLst>
      <p:ext uri="{BB962C8B-B14F-4D97-AF65-F5344CB8AC3E}">
        <p14:creationId xmlns:p14="http://schemas.microsoft.com/office/powerpoint/2010/main" val="1810400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8618DDB-CB4E-476B-9060-939F9ECAB789}"/>
              </a:ext>
            </a:extLst>
          </p:cNvPr>
          <p:cNvSpPr/>
          <p:nvPr/>
        </p:nvSpPr>
        <p:spPr bwMode="auto">
          <a:xfrm>
            <a:off x="3746392" y="2980250"/>
            <a:ext cx="34289" cy="34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841E70-1B95-4814-8940-55B9C4310351}"/>
              </a:ext>
            </a:extLst>
          </p:cNvPr>
          <p:cNvSpPr/>
          <p:nvPr/>
        </p:nvSpPr>
        <p:spPr>
          <a:xfrm>
            <a:off x="1704703" y="974114"/>
            <a:ext cx="9320348" cy="646331"/>
          </a:xfrm>
          <a:prstGeom prst="rect">
            <a:avLst/>
          </a:prstGeom>
          <a:solidFill>
            <a:srgbClr val="003D59"/>
          </a:solidFill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l"/>
            <a:r>
              <a:rPr lang="en-GB" sz="1200" b="1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The average impact to the annual rate of change of CPIH was 0.2 percentage points</a:t>
            </a:r>
          </a:p>
          <a:p>
            <a:pPr algn="l"/>
            <a:r>
              <a:rPr lang="en-GB" sz="1200" b="1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Indicative impact of transformed private rents and second-hand cars indices on CPIH 12-month rate, UK, January 2017 to October 2023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ACE56CE-A6B2-D853-AB55-5AB0367B5B84}"/>
              </a:ext>
            </a:extLst>
          </p:cNvPr>
          <p:cNvCxnSpPr/>
          <p:nvPr/>
        </p:nvCxnSpPr>
        <p:spPr bwMode="auto">
          <a:xfrm>
            <a:off x="5638800" y="2971800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7E6321E-62C9-1B59-64AC-01F92F8E3C56}"/>
              </a:ext>
            </a:extLst>
          </p:cNvPr>
          <p:cNvCxnSpPr/>
          <p:nvPr/>
        </p:nvCxnSpPr>
        <p:spPr bwMode="auto">
          <a:xfrm>
            <a:off x="5781675" y="3114675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8AE735C9-A471-DC78-CD1D-8DF238AAA9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4703" y="1768389"/>
            <a:ext cx="8011952" cy="463523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EF037B7-2352-FFF2-BEB8-8F20283B365E}"/>
              </a:ext>
            </a:extLst>
          </p:cNvPr>
          <p:cNvSpPr txBox="1"/>
          <p:nvPr/>
        </p:nvSpPr>
        <p:spPr bwMode="auto">
          <a:xfrm>
            <a:off x="1441867" y="6013395"/>
            <a:ext cx="1200656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GB" sz="1400" b="1" i="0" dirty="0">
                <a:solidFill>
                  <a:srgbClr val="323132"/>
                </a:solidFill>
                <a:effectLst/>
                <a:latin typeface="open sans" panose="020B0606030504020204" pitchFamily="34" charset="0"/>
              </a:rPr>
              <a:t>Source: ONS impact analysis on transformation of UK consumer price statistics: private rents and second-hand cars</a:t>
            </a:r>
          </a:p>
        </p:txBody>
      </p:sp>
    </p:spTree>
    <p:extLst>
      <p:ext uri="{BB962C8B-B14F-4D97-AF65-F5344CB8AC3E}">
        <p14:creationId xmlns:p14="http://schemas.microsoft.com/office/powerpoint/2010/main" val="1722417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8618DDB-CB4E-476B-9060-939F9ECAB789}"/>
              </a:ext>
            </a:extLst>
          </p:cNvPr>
          <p:cNvSpPr/>
          <p:nvPr/>
        </p:nvSpPr>
        <p:spPr bwMode="auto">
          <a:xfrm>
            <a:off x="3746392" y="2980250"/>
            <a:ext cx="34289" cy="34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841E70-1B95-4814-8940-55B9C4310351}"/>
              </a:ext>
            </a:extLst>
          </p:cNvPr>
          <p:cNvSpPr/>
          <p:nvPr/>
        </p:nvSpPr>
        <p:spPr>
          <a:xfrm>
            <a:off x="1704703" y="974114"/>
            <a:ext cx="9320348" cy="683264"/>
          </a:xfrm>
          <a:prstGeom prst="rect">
            <a:avLst/>
          </a:prstGeom>
          <a:solidFill>
            <a:srgbClr val="003D59"/>
          </a:solidFill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GB" sz="1200" b="1" dirty="0">
                <a:solidFill>
                  <a:srgbClr val="FFFFFF"/>
                </a:solidFill>
                <a:latin typeface="Arial"/>
                <a:cs typeface="Arial"/>
              </a:rPr>
              <a:t>Private rents improvements had a larger impact on CPIH than second-hand cars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GB" sz="1200" b="1" dirty="0">
                <a:solidFill>
                  <a:srgbClr val="FFFFFF"/>
                </a:solidFill>
                <a:latin typeface="Arial"/>
                <a:cs typeface="Arial"/>
              </a:rPr>
              <a:t>Contributions from transformed private rents and second-hand cars to the indicative impact in the CPIH 12-month rate, UK, January 2017 to October 2023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ACE56CE-A6B2-D853-AB55-5AB0367B5B84}"/>
              </a:ext>
            </a:extLst>
          </p:cNvPr>
          <p:cNvCxnSpPr/>
          <p:nvPr/>
        </p:nvCxnSpPr>
        <p:spPr bwMode="auto">
          <a:xfrm>
            <a:off x="5638800" y="2971800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7E6321E-62C9-1B59-64AC-01F92F8E3C56}"/>
              </a:ext>
            </a:extLst>
          </p:cNvPr>
          <p:cNvCxnSpPr/>
          <p:nvPr/>
        </p:nvCxnSpPr>
        <p:spPr bwMode="auto">
          <a:xfrm>
            <a:off x="5781675" y="3114675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87EE5BC9-13B3-F104-B950-6DD9F80114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4703" y="1610268"/>
            <a:ext cx="7862778" cy="478129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BC0F5E6-E7B7-6F8E-7767-F4753B40CDD7}"/>
              </a:ext>
            </a:extLst>
          </p:cNvPr>
          <p:cNvSpPr txBox="1"/>
          <p:nvPr/>
        </p:nvSpPr>
        <p:spPr bwMode="auto">
          <a:xfrm>
            <a:off x="1218843" y="6079293"/>
            <a:ext cx="1200656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GB" sz="1400" b="1" i="0" dirty="0">
                <a:solidFill>
                  <a:srgbClr val="323132"/>
                </a:solidFill>
                <a:effectLst/>
                <a:latin typeface="open sans" panose="020B0606030504020204" pitchFamily="34" charset="0"/>
              </a:rPr>
              <a:t>Source: ONS impact analysis on transformation of UK consumer price statistics: private rents and second-hand cars</a:t>
            </a:r>
          </a:p>
        </p:txBody>
      </p:sp>
    </p:spTree>
    <p:extLst>
      <p:ext uri="{BB962C8B-B14F-4D97-AF65-F5344CB8AC3E}">
        <p14:creationId xmlns:p14="http://schemas.microsoft.com/office/powerpoint/2010/main" val="4072306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8618DDB-CB4E-476B-9060-939F9ECAB789}"/>
              </a:ext>
            </a:extLst>
          </p:cNvPr>
          <p:cNvSpPr/>
          <p:nvPr/>
        </p:nvSpPr>
        <p:spPr bwMode="auto">
          <a:xfrm>
            <a:off x="3746392" y="2980250"/>
            <a:ext cx="34289" cy="34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841E70-1B95-4814-8940-55B9C4310351}"/>
              </a:ext>
            </a:extLst>
          </p:cNvPr>
          <p:cNvSpPr/>
          <p:nvPr/>
        </p:nvSpPr>
        <p:spPr>
          <a:xfrm>
            <a:off x="1704703" y="974114"/>
            <a:ext cx="9320348" cy="523220"/>
          </a:xfrm>
          <a:prstGeom prst="rect">
            <a:avLst/>
          </a:prstGeom>
          <a:solidFill>
            <a:srgbClr val="003D59"/>
          </a:solidFill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FFFFFF"/>
                </a:solidFill>
                <a:latin typeface="Arial"/>
                <a:cs typeface="Arial"/>
              </a:rPr>
              <a:t>Regulatory issues: HCIs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ACE56CE-A6B2-D853-AB55-5AB0367B5B84}"/>
              </a:ext>
            </a:extLst>
          </p:cNvPr>
          <p:cNvCxnSpPr/>
          <p:nvPr/>
        </p:nvCxnSpPr>
        <p:spPr bwMode="auto">
          <a:xfrm>
            <a:off x="5638800" y="2971800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7E6321E-62C9-1B59-64AC-01F92F8E3C56}"/>
              </a:ext>
            </a:extLst>
          </p:cNvPr>
          <p:cNvCxnSpPr/>
          <p:nvPr/>
        </p:nvCxnSpPr>
        <p:spPr bwMode="auto">
          <a:xfrm>
            <a:off x="5781675" y="3114675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3CA5183-D668-44DF-7DA1-0C5BA6F314AE}"/>
              </a:ext>
            </a:extLst>
          </p:cNvPr>
          <p:cNvSpPr txBox="1"/>
          <p:nvPr/>
        </p:nvSpPr>
        <p:spPr bwMode="auto">
          <a:xfrm>
            <a:off x="1704703" y="1990946"/>
            <a:ext cx="9320348" cy="225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85750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HCIs are an important development, clearly filling a gap in the understanding of prices impacts on households</a:t>
            </a:r>
          </a:p>
          <a:p>
            <a:pPr marL="285750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There are regulatory questions: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Are the HCIs meeting user needs and what is user feedback?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Are they timely, frequent and granular enough?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When will they be mature enough for ONS to seek Accredited Official Statistics status?</a:t>
            </a:r>
          </a:p>
        </p:txBody>
      </p:sp>
    </p:spTree>
    <p:extLst>
      <p:ext uri="{BB962C8B-B14F-4D97-AF65-F5344CB8AC3E}">
        <p14:creationId xmlns:p14="http://schemas.microsoft.com/office/powerpoint/2010/main" val="3396569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8618DDB-CB4E-476B-9060-939F9ECAB789}"/>
              </a:ext>
            </a:extLst>
          </p:cNvPr>
          <p:cNvSpPr/>
          <p:nvPr/>
        </p:nvSpPr>
        <p:spPr bwMode="auto">
          <a:xfrm>
            <a:off x="3746392" y="2980250"/>
            <a:ext cx="34289" cy="34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841E70-1B95-4814-8940-55B9C4310351}"/>
              </a:ext>
            </a:extLst>
          </p:cNvPr>
          <p:cNvSpPr/>
          <p:nvPr/>
        </p:nvSpPr>
        <p:spPr>
          <a:xfrm>
            <a:off x="1704703" y="974114"/>
            <a:ext cx="9320348" cy="523220"/>
          </a:xfrm>
          <a:prstGeom prst="rect">
            <a:avLst/>
          </a:prstGeom>
          <a:solidFill>
            <a:srgbClr val="003D59"/>
          </a:solidFill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FFFFFF"/>
                </a:solidFill>
                <a:latin typeface="Arial"/>
                <a:cs typeface="Arial"/>
              </a:rPr>
              <a:t>Broader issues to discuss with Better Statistics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ACE56CE-A6B2-D853-AB55-5AB0367B5B84}"/>
              </a:ext>
            </a:extLst>
          </p:cNvPr>
          <p:cNvCxnSpPr/>
          <p:nvPr/>
        </p:nvCxnSpPr>
        <p:spPr bwMode="auto">
          <a:xfrm>
            <a:off x="5638800" y="2971800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7E6321E-62C9-1B59-64AC-01F92F8E3C56}"/>
              </a:ext>
            </a:extLst>
          </p:cNvPr>
          <p:cNvCxnSpPr/>
          <p:nvPr/>
        </p:nvCxnSpPr>
        <p:spPr bwMode="auto">
          <a:xfrm>
            <a:off x="5781675" y="3114675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3CA5183-D668-44DF-7DA1-0C5BA6F314AE}"/>
              </a:ext>
            </a:extLst>
          </p:cNvPr>
          <p:cNvSpPr txBox="1"/>
          <p:nvPr/>
        </p:nvSpPr>
        <p:spPr bwMode="auto">
          <a:xfrm>
            <a:off x="1767295" y="2224388"/>
            <a:ext cx="9198973" cy="219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1" fontAlgn="base">
              <a:spcBef>
                <a:spcPct val="20000"/>
              </a:spcBef>
              <a:spcAft>
                <a:spcPct val="0"/>
              </a:spcAft>
            </a:pPr>
            <a:r>
              <a:rPr lang="en-GB" sz="1800" dirty="0">
                <a:solidFill>
                  <a:srgbClr val="004366"/>
                </a:solidFill>
                <a:latin typeface="Arial"/>
                <a:cs typeface="Arial"/>
              </a:rPr>
              <a:t>There are three broader issues that merit discussion: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004366"/>
                </a:solidFill>
                <a:latin typeface="Arial"/>
                <a:cs typeface="Arial"/>
              </a:rPr>
              <a:t>ONS is doing a lot of change around price indices. Is there a general transformation risk (think of attempts to transform LFS…)?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Is there an outstanding question about measurement of the contemporary economy (deflators, digital services, quality etc)?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004366"/>
                </a:solidFill>
                <a:latin typeface="Arial"/>
                <a:cs typeface="Arial"/>
              </a:rPr>
              <a:t>There is a multiplicity </a:t>
            </a: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of indices – does this serve the public good (eg CPI and CPIH) or does this risk confusion?</a:t>
            </a:r>
            <a:endParaRPr lang="en-GB" sz="1800" dirty="0">
              <a:solidFill>
                <a:srgbClr val="004366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858364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46CC83F-86D5-49F9-B368-C3148B6965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493" y="2958959"/>
            <a:ext cx="10988703" cy="1267210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sz="3600" dirty="0">
                <a:latin typeface="Arial"/>
                <a:ea typeface="Calibri"/>
                <a:cs typeface="Arial"/>
              </a:rPr>
              <a:t>OSR: Current regulatory issues in prices</a:t>
            </a:r>
            <a:endParaRPr lang="en-GB" sz="3600" dirty="0">
              <a:cs typeface="Arial"/>
            </a:endParaRPr>
          </a:p>
          <a:p>
            <a:br>
              <a:rPr lang="en-GB" altLang="en-US" sz="4000" dirty="0"/>
            </a:br>
            <a:endParaRPr lang="en-GB" altLang="en-US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F92FC-6B32-4FFC-9437-4C63AB479917}"/>
              </a:ext>
            </a:extLst>
          </p:cNvPr>
          <p:cNvSpPr txBox="1"/>
          <p:nvPr/>
        </p:nvSpPr>
        <p:spPr bwMode="auto">
          <a:xfrm>
            <a:off x="3646594" y="5016206"/>
            <a:ext cx="6267635" cy="650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457200" fontAlgn="base">
              <a:lnSpc>
                <a:spcPct val="110000"/>
              </a:lnSpc>
              <a:defRPr/>
            </a:pPr>
            <a:r>
              <a:rPr lang="en-GB" sz="2000" dirty="0">
                <a:solidFill>
                  <a:srgbClr val="FFFFFF"/>
                </a:solidFill>
                <a:latin typeface="Arial"/>
                <a:cs typeface="Arial"/>
              </a:rPr>
              <a:t>Office for Statistics Regulation</a:t>
            </a:r>
          </a:p>
          <a:p>
            <a:pPr defTabSz="457200" fontAlgn="base">
              <a:lnSpc>
                <a:spcPct val="110000"/>
              </a:lnSpc>
              <a:defRPr/>
            </a:pPr>
            <a:r>
              <a:rPr lang="en-GB" sz="2000" dirty="0">
                <a:solidFill>
                  <a:srgbClr val="FFFFFF"/>
                </a:solidFill>
                <a:latin typeface="Arial"/>
                <a:cs typeface="Arial"/>
              </a:rPr>
              <a:t>May 2024</a:t>
            </a:r>
          </a:p>
        </p:txBody>
      </p:sp>
    </p:spTree>
    <p:extLst>
      <p:ext uri="{BB962C8B-B14F-4D97-AF65-F5344CB8AC3E}">
        <p14:creationId xmlns:p14="http://schemas.microsoft.com/office/powerpoint/2010/main" val="27241401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8618DDB-CB4E-476B-9060-939F9ECAB789}"/>
              </a:ext>
            </a:extLst>
          </p:cNvPr>
          <p:cNvSpPr/>
          <p:nvPr/>
        </p:nvSpPr>
        <p:spPr bwMode="auto">
          <a:xfrm>
            <a:off x="3746392" y="2980250"/>
            <a:ext cx="34289" cy="34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841E70-1B95-4814-8940-55B9C4310351}"/>
              </a:ext>
            </a:extLst>
          </p:cNvPr>
          <p:cNvSpPr/>
          <p:nvPr/>
        </p:nvSpPr>
        <p:spPr>
          <a:xfrm>
            <a:off x="1704703" y="974114"/>
            <a:ext cx="9320348" cy="498598"/>
          </a:xfrm>
          <a:prstGeom prst="rect">
            <a:avLst/>
          </a:prstGeom>
          <a:solidFill>
            <a:srgbClr val="003D59"/>
          </a:solidFill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GB" sz="1200" b="1" dirty="0">
                <a:solidFill>
                  <a:srgbClr val="FFFFFF"/>
                </a:solidFill>
                <a:latin typeface="Arial"/>
                <a:cs typeface="Arial"/>
              </a:rPr>
              <a:t>The average rent annual inflation for England, Wales, Scotland and Northern Ireland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GB" sz="1200" b="1" dirty="0">
                <a:solidFill>
                  <a:srgbClr val="FFFFFF"/>
                </a:solidFill>
                <a:latin typeface="Arial"/>
                <a:cs typeface="Arial"/>
              </a:rPr>
              <a:t>Private rent annual inflation, UK countries, January 2016 to April 2024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ACE56CE-A6B2-D853-AB55-5AB0367B5B84}"/>
              </a:ext>
            </a:extLst>
          </p:cNvPr>
          <p:cNvCxnSpPr/>
          <p:nvPr/>
        </p:nvCxnSpPr>
        <p:spPr bwMode="auto">
          <a:xfrm>
            <a:off x="5638800" y="2971800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7E6321E-62C9-1B59-64AC-01F92F8E3C56}"/>
              </a:ext>
            </a:extLst>
          </p:cNvPr>
          <p:cNvCxnSpPr/>
          <p:nvPr/>
        </p:nvCxnSpPr>
        <p:spPr bwMode="auto">
          <a:xfrm>
            <a:off x="5781675" y="3114675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EE394296-98D0-7477-5E76-2CB0967EFD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4703" y="1472712"/>
            <a:ext cx="7706926" cy="45868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C6CB13A-08CF-8E68-4C3C-011465B509B0}"/>
              </a:ext>
            </a:extLst>
          </p:cNvPr>
          <p:cNvSpPr txBox="1"/>
          <p:nvPr/>
        </p:nvSpPr>
        <p:spPr bwMode="auto">
          <a:xfrm>
            <a:off x="2035901" y="5905643"/>
            <a:ext cx="932034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GB" sz="1400" b="1" i="0" dirty="0">
                <a:solidFill>
                  <a:srgbClr val="323132"/>
                </a:solidFill>
                <a:effectLst/>
                <a:latin typeface="open sans" panose="020B0606030504020204" pitchFamily="34" charset="0"/>
              </a:rPr>
              <a:t>Source: Price Index of Private Rents (PIPR), Office for National Statistics</a:t>
            </a:r>
          </a:p>
        </p:txBody>
      </p:sp>
    </p:spTree>
    <p:extLst>
      <p:ext uri="{BB962C8B-B14F-4D97-AF65-F5344CB8AC3E}">
        <p14:creationId xmlns:p14="http://schemas.microsoft.com/office/powerpoint/2010/main" val="68759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40DCE2E-AB10-4748-BFF6-A24612481AD5}"/>
              </a:ext>
            </a:extLst>
          </p:cNvPr>
          <p:cNvSpPr txBox="1"/>
          <p:nvPr/>
        </p:nvSpPr>
        <p:spPr bwMode="auto">
          <a:xfrm>
            <a:off x="2162618" y="1716520"/>
            <a:ext cx="8556752" cy="307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57175" indent="-257175" defTabSz="685800">
              <a:buFont typeface="Arial"/>
              <a:buChar char="•"/>
            </a:pPr>
            <a:r>
              <a:rPr lang="en-GB" sz="2000" dirty="0">
                <a:solidFill>
                  <a:srgbClr val="004366"/>
                </a:solidFill>
              </a:rPr>
              <a:t>The</a:t>
            </a:r>
            <a:r>
              <a:rPr lang="en-GB" sz="2000" dirty="0">
                <a:solidFill>
                  <a:srgbClr val="004366"/>
                </a:solidFill>
                <a:latin typeface="Arial"/>
                <a:cs typeface="Arial"/>
              </a:rPr>
              <a:t> regulatory arm of the UK statistics system</a:t>
            </a:r>
          </a:p>
          <a:p>
            <a:pPr marL="257175" indent="-257175" defTabSz="685800">
              <a:buFont typeface="Arial"/>
              <a:buChar char="•"/>
            </a:pPr>
            <a:endParaRPr lang="en-GB" sz="2000" dirty="0">
              <a:solidFill>
                <a:srgbClr val="004366"/>
              </a:solidFill>
              <a:latin typeface="Arial"/>
              <a:cs typeface="Arial"/>
            </a:endParaRPr>
          </a:p>
          <a:p>
            <a:pPr marL="257175" indent="-257175" defTabSz="685800">
              <a:buFont typeface="Arial"/>
              <a:buChar char="•"/>
            </a:pPr>
            <a:r>
              <a:rPr lang="en-GB" sz="2000" dirty="0">
                <a:solidFill>
                  <a:srgbClr val="004366"/>
                </a:solidFill>
                <a:latin typeface="Arial"/>
                <a:cs typeface="Arial"/>
              </a:rPr>
              <a:t>Focused on the </a:t>
            </a:r>
            <a:r>
              <a:rPr lang="en-GB" sz="2000" b="1" dirty="0">
                <a:solidFill>
                  <a:srgbClr val="004366"/>
                </a:solidFill>
                <a:latin typeface="Arial"/>
                <a:cs typeface="Arial"/>
              </a:rPr>
              <a:t>public good of statistics and data</a:t>
            </a:r>
            <a:endParaRPr lang="en-US" sz="2000" b="1" dirty="0">
              <a:solidFill>
                <a:srgbClr val="004366"/>
              </a:solidFill>
              <a:latin typeface="Arial"/>
              <a:cs typeface="Arial"/>
            </a:endParaRPr>
          </a:p>
          <a:p>
            <a:pPr marL="213995" indent="-213995" defTabSz="685800">
              <a:buFont typeface="Arial"/>
              <a:buChar char="•"/>
            </a:pPr>
            <a:endParaRPr lang="en-GB" sz="2000" dirty="0">
              <a:solidFill>
                <a:srgbClr val="004366"/>
              </a:solidFill>
              <a:latin typeface="Arial"/>
              <a:cs typeface="Arial"/>
            </a:endParaRPr>
          </a:p>
          <a:p>
            <a:pPr marL="257175" indent="-257175" defTabSz="685800">
              <a:buFont typeface="Arial"/>
              <a:buChar char="•"/>
            </a:pPr>
            <a:r>
              <a:rPr lang="en-GB" sz="2000" dirty="0">
                <a:solidFill>
                  <a:srgbClr val="004366"/>
                </a:solidFill>
                <a:latin typeface="Arial"/>
                <a:cs typeface="Arial"/>
              </a:rPr>
              <a:t>Separate from the Office for National Statistics (ONS) and Government Departments</a:t>
            </a:r>
          </a:p>
          <a:p>
            <a:pPr marL="714375" lvl="1" indent="-257175" defTabSz="685800">
              <a:buFont typeface="Courier New"/>
              <a:buChar char="o"/>
            </a:pPr>
            <a:r>
              <a:rPr lang="en-GB" sz="2000" dirty="0">
                <a:solidFill>
                  <a:srgbClr val="004366"/>
                </a:solidFill>
                <a:latin typeface="Arial"/>
                <a:cs typeface="Arial"/>
              </a:rPr>
              <a:t>Not a statistics producer</a:t>
            </a:r>
          </a:p>
          <a:p>
            <a:pPr marL="714375" lvl="1" indent="-257175" defTabSz="685800">
              <a:buFont typeface="Courier New"/>
              <a:buChar char="o"/>
            </a:pPr>
            <a:r>
              <a:rPr lang="en-GB" sz="2000" dirty="0">
                <a:solidFill>
                  <a:srgbClr val="004366"/>
                </a:solidFill>
                <a:latin typeface="Arial"/>
                <a:cs typeface="Arial"/>
              </a:rPr>
              <a:t>Reporting to a non-Ministerial Board</a:t>
            </a:r>
          </a:p>
          <a:p>
            <a:pPr marL="714375" lvl="1" indent="-257175" defTabSz="685800">
              <a:buFont typeface="Courier New"/>
              <a:buChar char="o"/>
            </a:pPr>
            <a:r>
              <a:rPr lang="en-GB" sz="2000" dirty="0">
                <a:solidFill>
                  <a:srgbClr val="004366"/>
                </a:solidFill>
                <a:latin typeface="Arial"/>
                <a:cs typeface="Arial"/>
              </a:rPr>
              <a:t>Budget, governance and reporting is separate from the ONS</a:t>
            </a:r>
          </a:p>
          <a:p>
            <a:pPr defTabSz="685800"/>
            <a:endParaRPr lang="en-GB" sz="2000" dirty="0">
              <a:solidFill>
                <a:srgbClr val="004366"/>
              </a:solidFill>
              <a:latin typeface="Arial"/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1FC443-0361-6B63-01FE-189BCE2F3D98}"/>
              </a:ext>
            </a:extLst>
          </p:cNvPr>
          <p:cNvSpPr/>
          <p:nvPr/>
        </p:nvSpPr>
        <p:spPr>
          <a:xfrm>
            <a:off x="2160105" y="946525"/>
            <a:ext cx="8080513" cy="523220"/>
          </a:xfrm>
          <a:prstGeom prst="rect">
            <a:avLst/>
          </a:prstGeom>
          <a:solidFill>
            <a:srgbClr val="003D59"/>
          </a:solidFill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FFFFFF"/>
                </a:solidFill>
                <a:latin typeface="Arial" panose="020B0604020202020204" pitchFamily="34" charset="0"/>
              </a:rPr>
              <a:t>The Office for Statistics Regulation (OSR)</a:t>
            </a:r>
            <a:endParaRPr lang="en-US" sz="28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45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7BF180CD-A861-D04F-7031-3FB63BD92B6B}"/>
              </a:ext>
            </a:extLst>
          </p:cNvPr>
          <p:cNvSpPr txBox="1">
            <a:spLocks/>
          </p:cNvSpPr>
          <p:nvPr/>
        </p:nvSpPr>
        <p:spPr>
          <a:xfrm>
            <a:off x="2060353" y="2115253"/>
            <a:ext cx="7848872" cy="294362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667" dirty="0">
                <a:solidFill>
                  <a:srgbClr val="004559"/>
                </a:solidFill>
                <a:latin typeface="+mj-lt"/>
                <a:ea typeface="+mj-ea"/>
                <a:cs typeface="+mj-cs"/>
              </a:rPr>
              <a:t>Our vision is that statistics serve the </a:t>
            </a:r>
            <a:r>
              <a:rPr lang="en-US" sz="4667" b="1" dirty="0">
                <a:solidFill>
                  <a:srgbClr val="004559"/>
                </a:solidFill>
                <a:latin typeface="+mj-lt"/>
                <a:ea typeface="+mj-ea"/>
                <a:cs typeface="+mj-cs"/>
              </a:rPr>
              <a:t>public good </a:t>
            </a:r>
          </a:p>
          <a:p>
            <a:pPr marL="0" indent="0" algn="ctr">
              <a:buNone/>
            </a:pPr>
            <a:endParaRPr lang="en-US" sz="4667" dirty="0">
              <a:solidFill>
                <a:srgbClr val="004559"/>
              </a:solidFill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533" dirty="0">
                <a:solidFill>
                  <a:srgbClr val="004559"/>
                </a:solidFill>
                <a:latin typeface="+mj-lt"/>
                <a:ea typeface="+mj-ea"/>
                <a:cs typeface="+mj-cs"/>
              </a:rPr>
              <a:t>In a world of abundant data, we want people to have confidence in statistics produced by the public sector</a:t>
            </a:r>
            <a:endParaRPr lang="en-GB" sz="2533" dirty="0">
              <a:solidFill>
                <a:srgbClr val="004559"/>
              </a:solidFill>
              <a:latin typeface="+mj-lt"/>
              <a:ea typeface="+mj-ea"/>
              <a:cs typeface="+mj-cs"/>
            </a:endParaRPr>
          </a:p>
          <a:p>
            <a:pPr lvl="1" algn="ctr"/>
            <a:endParaRPr lang="en-GB" sz="3200" dirty="0">
              <a:solidFill>
                <a:srgbClr val="004559"/>
              </a:solidFill>
            </a:endParaRPr>
          </a:p>
          <a:p>
            <a:pPr lvl="3" algn="ctr"/>
            <a:endParaRPr lang="en-GB" sz="2133" dirty="0">
              <a:solidFill>
                <a:srgbClr val="003B4C"/>
              </a:solidFill>
            </a:endParaRPr>
          </a:p>
          <a:p>
            <a:pPr lvl="1" algn="ctr"/>
            <a:endParaRPr lang="en-GB" sz="3200" dirty="0">
              <a:solidFill>
                <a:srgbClr val="003B4C"/>
              </a:solidFill>
            </a:endParaRPr>
          </a:p>
          <a:p>
            <a:pPr marL="457189" lvl="1" indent="0" algn="ctr">
              <a:buNone/>
            </a:pPr>
            <a:endParaRPr lang="en-GB" sz="3200" dirty="0">
              <a:solidFill>
                <a:srgbClr val="003B4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437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49">
            <a:extLst>
              <a:ext uri="{FF2B5EF4-FFF2-40B4-BE49-F238E27FC236}">
                <a16:creationId xmlns:a16="http://schemas.microsoft.com/office/drawing/2014/main" id="{6E2461AE-F93B-BD5B-9657-FFB20D229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6404" y="5016857"/>
            <a:ext cx="2129146" cy="1105299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3D59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rgbClr val="003D5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develop a better understanding of the public good of statistics</a:t>
            </a:r>
            <a:endParaRPr lang="en-US" altLang="en-US" sz="1600" dirty="0">
              <a:solidFill>
                <a:srgbClr val="003D59"/>
              </a:solidFill>
            </a:endParaRPr>
          </a:p>
        </p:txBody>
      </p:sp>
      <p:sp>
        <p:nvSpPr>
          <p:cNvPr id="5" name="AutoShape 50">
            <a:extLst>
              <a:ext uri="{FF2B5EF4-FFF2-40B4-BE49-F238E27FC236}">
                <a16:creationId xmlns:a16="http://schemas.microsoft.com/office/drawing/2014/main" id="{E5CA3C75-14A8-205D-8027-8F560E078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4486" y="5344297"/>
            <a:ext cx="1846291" cy="847991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3D59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rgbClr val="003D5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protect the role of statistics in public debate</a:t>
            </a:r>
            <a:endParaRPr lang="en-US" altLang="en-US" sz="1600" dirty="0">
              <a:solidFill>
                <a:srgbClr val="003D59"/>
              </a:solidFill>
            </a:endParaRPr>
          </a:p>
        </p:txBody>
      </p:sp>
      <p:sp>
        <p:nvSpPr>
          <p:cNvPr id="3" name="AutoShape 51">
            <a:extLst>
              <a:ext uri="{FF2B5EF4-FFF2-40B4-BE49-F238E27FC236}">
                <a16:creationId xmlns:a16="http://schemas.microsoft.com/office/drawing/2014/main" id="{A54190EB-F6B7-ABCF-336B-1FB380581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7940" y="159086"/>
            <a:ext cx="2604824" cy="1322611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3D59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rgbClr val="003D5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uphold the trustworthiness, quality and value of statistics and data used as evidence</a:t>
            </a:r>
            <a:endParaRPr lang="en-US" altLang="en-US" sz="1600" dirty="0">
              <a:solidFill>
                <a:srgbClr val="003D5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562E8DE2-040A-339A-985B-B4B9D32F4CD7}"/>
              </a:ext>
            </a:extLst>
          </p:cNvPr>
          <p:cNvGraphicFramePr/>
          <p:nvPr/>
        </p:nvGraphicFramePr>
        <p:xfrm>
          <a:off x="2594949" y="370702"/>
          <a:ext cx="9032788" cy="64872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9A119C32-DB85-3277-0EE4-5D69E5AB5CE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212709" y="232930"/>
            <a:ext cx="1719312" cy="1650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9BAE893-1A90-7C0F-0DC7-944703952063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b="38202"/>
          <a:stretch/>
        </p:blipFill>
        <p:spPr>
          <a:xfrm>
            <a:off x="10141261" y="4689418"/>
            <a:ext cx="1862207" cy="65487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90DE1D55-A48F-5D16-F5D5-7472406EB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25" y="3757373"/>
            <a:ext cx="2139995" cy="1319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9169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40DCE2E-AB10-4748-BFF6-A24612481AD5}"/>
              </a:ext>
            </a:extLst>
          </p:cNvPr>
          <p:cNvSpPr txBox="1"/>
          <p:nvPr/>
        </p:nvSpPr>
        <p:spPr bwMode="auto">
          <a:xfrm>
            <a:off x="1339567" y="1483552"/>
            <a:ext cx="9292440" cy="523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57175" indent="-257175" defTabSz="685800">
              <a:buFont typeface="Arial"/>
              <a:buChar char="•"/>
            </a:pPr>
            <a:r>
              <a:rPr lang="en-GB" sz="2000" dirty="0">
                <a:solidFill>
                  <a:srgbClr val="004366"/>
                </a:solidFill>
              </a:rPr>
              <a:t>Since UK left the Eurostat system, we have increased our focus on the quality of economic statistics</a:t>
            </a:r>
          </a:p>
          <a:p>
            <a:pPr marL="257175" indent="-257175" defTabSz="685800">
              <a:buFont typeface="Arial"/>
              <a:buChar char="•"/>
            </a:pPr>
            <a:endParaRPr lang="en-GB" sz="2000" dirty="0">
              <a:solidFill>
                <a:srgbClr val="004366"/>
              </a:solidFill>
            </a:endParaRPr>
          </a:p>
          <a:p>
            <a:pPr marL="257175" indent="-257175" defTabSz="685800">
              <a:buFont typeface="Arial"/>
              <a:buChar char="•"/>
            </a:pPr>
            <a:r>
              <a:rPr lang="en-GB" sz="2000" dirty="0">
                <a:solidFill>
                  <a:srgbClr val="004366"/>
                </a:solidFill>
              </a:rPr>
              <a:t>Quality review of:</a:t>
            </a:r>
          </a:p>
          <a:p>
            <a:pPr marL="714375" lvl="1" indent="-257175" defTabSz="685800">
              <a:buFont typeface="Arial"/>
              <a:buChar char="•"/>
            </a:pPr>
            <a:r>
              <a:rPr lang="en-GB" sz="2000" dirty="0">
                <a:solidFill>
                  <a:srgbClr val="004366"/>
                </a:solidFill>
              </a:rPr>
              <a:t>Producer price indices</a:t>
            </a:r>
          </a:p>
          <a:p>
            <a:pPr marL="714375" lvl="1" indent="-257175" defTabSz="685800">
              <a:buFont typeface="Arial"/>
              <a:buChar char="•"/>
            </a:pPr>
            <a:r>
              <a:rPr lang="en-GB" sz="2000" dirty="0">
                <a:solidFill>
                  <a:srgbClr val="004366"/>
                </a:solidFill>
              </a:rPr>
              <a:t>Gross operating surplus and profitability</a:t>
            </a:r>
          </a:p>
          <a:p>
            <a:pPr marL="714375" lvl="1" indent="-257175" defTabSz="685800">
              <a:buFont typeface="Arial"/>
              <a:buChar char="•"/>
            </a:pPr>
            <a:r>
              <a:rPr lang="en-GB" sz="2000" dirty="0">
                <a:solidFill>
                  <a:srgbClr val="004366"/>
                </a:solidFill>
              </a:rPr>
              <a:t>GDP revisions</a:t>
            </a:r>
          </a:p>
          <a:p>
            <a:pPr marL="257175" indent="-257175" defTabSz="685800">
              <a:buFont typeface="Arial"/>
              <a:buChar char="•"/>
            </a:pPr>
            <a:r>
              <a:rPr lang="en-GB" sz="2000" dirty="0">
                <a:solidFill>
                  <a:srgbClr val="004366"/>
                </a:solidFill>
              </a:rPr>
              <a:t>De-accreditation of LFS-based labour market statistics</a:t>
            </a:r>
          </a:p>
          <a:p>
            <a:pPr marL="257175" indent="-257175" defTabSz="685800">
              <a:buFont typeface="Arial"/>
              <a:buChar char="•"/>
            </a:pPr>
            <a:endParaRPr lang="en-GB" sz="2000" dirty="0">
              <a:solidFill>
                <a:srgbClr val="004366"/>
              </a:solidFill>
            </a:endParaRPr>
          </a:p>
          <a:p>
            <a:pPr marL="257175" indent="-257175" defTabSz="685800">
              <a:buFont typeface="Arial"/>
              <a:buChar char="•"/>
            </a:pPr>
            <a:r>
              <a:rPr lang="en-GB" sz="2000" dirty="0">
                <a:solidFill>
                  <a:srgbClr val="004366"/>
                </a:solidFill>
              </a:rPr>
              <a:t>Forthcoming:</a:t>
            </a:r>
          </a:p>
          <a:p>
            <a:pPr marL="714375" lvl="1" indent="-257175" defTabSz="685800">
              <a:buFont typeface="Arial"/>
              <a:buChar char="•"/>
            </a:pPr>
            <a:r>
              <a:rPr lang="en-GB" sz="2000" dirty="0">
                <a:solidFill>
                  <a:srgbClr val="004366"/>
                </a:solidFill>
              </a:rPr>
              <a:t>Business Enterprise Research and Development </a:t>
            </a:r>
          </a:p>
          <a:p>
            <a:pPr marL="714375" lvl="1" indent="-257175" defTabSz="685800">
              <a:buFont typeface="Arial"/>
              <a:buChar char="•"/>
            </a:pPr>
            <a:r>
              <a:rPr lang="en-GB" sz="2000" dirty="0">
                <a:solidFill>
                  <a:srgbClr val="004366"/>
                </a:solidFill>
              </a:rPr>
              <a:t>Business investment</a:t>
            </a:r>
          </a:p>
          <a:p>
            <a:pPr marL="714375" lvl="1" indent="-257175" defTabSz="685800">
              <a:buFont typeface="Arial"/>
              <a:buChar char="•"/>
            </a:pPr>
            <a:r>
              <a:rPr lang="en-GB" sz="2000" dirty="0">
                <a:solidFill>
                  <a:srgbClr val="004366"/>
                </a:solidFill>
              </a:rPr>
              <a:t>Classifications</a:t>
            </a:r>
          </a:p>
          <a:p>
            <a:pPr marL="714375" lvl="1" indent="-257175" defTabSz="685800">
              <a:buFont typeface="Arial"/>
              <a:buChar char="•"/>
            </a:pPr>
            <a:r>
              <a:rPr lang="en-GB" sz="2000" dirty="0">
                <a:solidFill>
                  <a:srgbClr val="004366"/>
                </a:solidFill>
              </a:rPr>
              <a:t>Overview of ONS economic statistics</a:t>
            </a:r>
          </a:p>
          <a:p>
            <a:pPr marL="714375" lvl="1" indent="-257175" defTabSz="685800">
              <a:buFont typeface="Arial"/>
              <a:buChar char="•"/>
            </a:pPr>
            <a:r>
              <a:rPr lang="en-GB" sz="2000" dirty="0">
                <a:solidFill>
                  <a:srgbClr val="004366"/>
                </a:solidFill>
              </a:rPr>
              <a:t>And… Regulatory issues in prices (see remaining slides)</a:t>
            </a:r>
          </a:p>
          <a:p>
            <a:pPr marL="257175" indent="-257175" defTabSz="685800">
              <a:buFont typeface="Arial"/>
              <a:buChar char="•"/>
            </a:pPr>
            <a:endParaRPr lang="en-GB" sz="2000" dirty="0">
              <a:solidFill>
                <a:srgbClr val="004366"/>
              </a:solidFill>
              <a:latin typeface="Arial"/>
              <a:cs typeface="Arial"/>
            </a:endParaRPr>
          </a:p>
          <a:p>
            <a:pPr defTabSz="685800"/>
            <a:endParaRPr lang="en-GB" sz="2000" dirty="0">
              <a:solidFill>
                <a:srgbClr val="004366"/>
              </a:solidFill>
              <a:latin typeface="Arial"/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1FC443-0361-6B63-01FE-189BCE2F3D98}"/>
              </a:ext>
            </a:extLst>
          </p:cNvPr>
          <p:cNvSpPr/>
          <p:nvPr/>
        </p:nvSpPr>
        <p:spPr>
          <a:xfrm>
            <a:off x="1339567" y="841689"/>
            <a:ext cx="9382792" cy="523220"/>
          </a:xfrm>
          <a:prstGeom prst="rect">
            <a:avLst/>
          </a:prstGeom>
          <a:solidFill>
            <a:srgbClr val="003D59"/>
          </a:solidFill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FFFFFF"/>
                </a:solidFill>
                <a:latin typeface="Arial" panose="020B0604020202020204" pitchFamily="34" charset="0"/>
              </a:rPr>
              <a:t>Economic statistics: OSR work</a:t>
            </a:r>
            <a:endParaRPr lang="en-US" sz="28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759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8618DDB-CB4E-476B-9060-939F9ECAB789}"/>
              </a:ext>
            </a:extLst>
          </p:cNvPr>
          <p:cNvSpPr/>
          <p:nvPr/>
        </p:nvSpPr>
        <p:spPr bwMode="auto">
          <a:xfrm>
            <a:off x="3746392" y="2980250"/>
            <a:ext cx="34289" cy="34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841E70-1B95-4814-8940-55B9C4310351}"/>
              </a:ext>
            </a:extLst>
          </p:cNvPr>
          <p:cNvSpPr/>
          <p:nvPr/>
        </p:nvSpPr>
        <p:spPr>
          <a:xfrm>
            <a:off x="1704703" y="974114"/>
            <a:ext cx="9320348" cy="523220"/>
          </a:xfrm>
          <a:prstGeom prst="rect">
            <a:avLst/>
          </a:prstGeom>
          <a:solidFill>
            <a:srgbClr val="003D59"/>
          </a:solidFill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FFFFFF"/>
                </a:solidFill>
                <a:latin typeface="Arial"/>
                <a:cs typeface="Arial"/>
              </a:rPr>
              <a:t>Prices statistics: Purpose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D8F32F-5DA6-2E91-1863-D53F6F641946}"/>
              </a:ext>
            </a:extLst>
          </p:cNvPr>
          <p:cNvSpPr txBox="1"/>
          <p:nvPr/>
        </p:nvSpPr>
        <p:spPr bwMode="auto">
          <a:xfrm>
            <a:off x="1704703" y="1619651"/>
            <a:ext cx="9104811" cy="310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GB" sz="2400" dirty="0">
                <a:solidFill>
                  <a:srgbClr val="004366"/>
                </a:solidFill>
                <a:latin typeface="Arial"/>
                <a:cs typeface="Arial"/>
              </a:rPr>
              <a:t>With any area of statistics, we start by understanding the purpose of the statistics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GB" sz="2400" b="1" dirty="0">
              <a:solidFill>
                <a:srgbClr val="004366"/>
              </a:solidFill>
              <a:latin typeface="Arial"/>
              <a:cs typeface="Arial"/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GB" sz="2400" dirty="0">
                <a:solidFill>
                  <a:srgbClr val="004366"/>
                </a:solidFill>
                <a:latin typeface="Arial"/>
                <a:cs typeface="Arial"/>
              </a:rPr>
              <a:t>For prices, we focus on the “three family” approach (endorsed by Tony Cox in his letter to OSR of 12 November 2019):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4366"/>
                </a:solidFill>
                <a:latin typeface="Arial"/>
                <a:cs typeface="Arial"/>
              </a:rPr>
              <a:t>Price indices for understanding </a:t>
            </a:r>
            <a:r>
              <a:rPr lang="en-GB" sz="2000" b="1" dirty="0">
                <a:solidFill>
                  <a:srgbClr val="004366"/>
                </a:solidFill>
                <a:latin typeface="Arial"/>
                <a:cs typeface="Arial"/>
              </a:rPr>
              <a:t>macroeconomic dynamics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4366"/>
                </a:solidFill>
                <a:latin typeface="Arial"/>
                <a:cs typeface="Arial"/>
              </a:rPr>
              <a:t>Price indices for understanding </a:t>
            </a:r>
            <a:r>
              <a:rPr lang="en-GB" sz="2000" b="1" dirty="0">
                <a:solidFill>
                  <a:srgbClr val="004366"/>
                </a:solidFill>
                <a:latin typeface="Arial"/>
                <a:cs typeface="Arial"/>
              </a:rPr>
              <a:t>household cost experiences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4366"/>
                </a:solidFill>
                <a:latin typeface="Arial"/>
                <a:cs typeface="Arial"/>
              </a:rPr>
              <a:t>A price index for </a:t>
            </a:r>
            <a:r>
              <a:rPr lang="en-GB" sz="2000" b="1" dirty="0">
                <a:solidFill>
                  <a:srgbClr val="004366"/>
                </a:solidFill>
                <a:latin typeface="Arial"/>
                <a:cs typeface="Arial"/>
              </a:rPr>
              <a:t>inflation-linked bonds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ACE56CE-A6B2-D853-AB55-5AB0367B5B84}"/>
              </a:ext>
            </a:extLst>
          </p:cNvPr>
          <p:cNvCxnSpPr/>
          <p:nvPr/>
        </p:nvCxnSpPr>
        <p:spPr bwMode="auto">
          <a:xfrm>
            <a:off x="5638800" y="2971800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7E6321E-62C9-1B59-64AC-01F92F8E3C56}"/>
              </a:ext>
            </a:extLst>
          </p:cNvPr>
          <p:cNvCxnSpPr/>
          <p:nvPr/>
        </p:nvCxnSpPr>
        <p:spPr bwMode="auto">
          <a:xfrm>
            <a:off x="5781675" y="3114675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274459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8618DDB-CB4E-476B-9060-939F9ECAB789}"/>
              </a:ext>
            </a:extLst>
          </p:cNvPr>
          <p:cNvSpPr/>
          <p:nvPr/>
        </p:nvSpPr>
        <p:spPr bwMode="auto">
          <a:xfrm>
            <a:off x="3746392" y="2980250"/>
            <a:ext cx="34289" cy="34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841E70-1B95-4814-8940-55B9C4310351}"/>
              </a:ext>
            </a:extLst>
          </p:cNvPr>
          <p:cNvSpPr/>
          <p:nvPr/>
        </p:nvSpPr>
        <p:spPr>
          <a:xfrm>
            <a:off x="1704703" y="974114"/>
            <a:ext cx="9320348" cy="523220"/>
          </a:xfrm>
          <a:prstGeom prst="rect">
            <a:avLst/>
          </a:prstGeom>
          <a:solidFill>
            <a:srgbClr val="003D59"/>
          </a:solidFill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FFFFFF"/>
                </a:solidFill>
                <a:latin typeface="Arial"/>
                <a:cs typeface="Arial"/>
              </a:rPr>
              <a:t>Current landscape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ACE56CE-A6B2-D853-AB55-5AB0367B5B84}"/>
              </a:ext>
            </a:extLst>
          </p:cNvPr>
          <p:cNvCxnSpPr/>
          <p:nvPr/>
        </p:nvCxnSpPr>
        <p:spPr bwMode="auto">
          <a:xfrm>
            <a:off x="5638800" y="2971800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7E6321E-62C9-1B59-64AC-01F92F8E3C56}"/>
              </a:ext>
            </a:extLst>
          </p:cNvPr>
          <p:cNvCxnSpPr/>
          <p:nvPr/>
        </p:nvCxnSpPr>
        <p:spPr bwMode="auto">
          <a:xfrm>
            <a:off x="5781675" y="3114675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2" name="Table 5">
            <a:extLst>
              <a:ext uri="{FF2B5EF4-FFF2-40B4-BE49-F238E27FC236}">
                <a16:creationId xmlns:a16="http://schemas.microsoft.com/office/drawing/2014/main" id="{C0A6BDCE-0612-FC90-F09E-14D8DEEC8F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888211"/>
              </p:ext>
            </p:extLst>
          </p:nvPr>
        </p:nvGraphicFramePr>
        <p:xfrm>
          <a:off x="2684417" y="2087503"/>
          <a:ext cx="7091226" cy="3641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1428">
                  <a:extLst>
                    <a:ext uri="{9D8B030D-6E8A-4147-A177-3AD203B41FA5}">
                      <a16:colId xmlns:a16="http://schemas.microsoft.com/office/drawing/2014/main" val="1799089463"/>
                    </a:ext>
                  </a:extLst>
                </a:gridCol>
                <a:gridCol w="3519798">
                  <a:extLst>
                    <a:ext uri="{9D8B030D-6E8A-4147-A177-3AD203B41FA5}">
                      <a16:colId xmlns:a16="http://schemas.microsoft.com/office/drawing/2014/main" val="17915723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Purpose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Current indices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110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004366"/>
                          </a:solidFill>
                          <a:latin typeface="+mn-lt"/>
                          <a:cs typeface="Arial"/>
                        </a:rPr>
                        <a:t>Price indices for understanding macroeconomic dynamics</a:t>
                      </a:r>
                    </a:p>
                    <a:p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CPI</a:t>
                      </a:r>
                    </a:p>
                    <a:p>
                      <a:r>
                        <a:rPr lang="en-GB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CPIH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301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rgbClr val="004366"/>
                          </a:solidFill>
                          <a:latin typeface="+mn-lt"/>
                          <a:ea typeface="+mn-ea"/>
                          <a:cs typeface="Arial"/>
                        </a:rPr>
                        <a:t>Price indices for understanding household cost experiences</a:t>
                      </a:r>
                    </a:p>
                    <a:p>
                      <a:endParaRPr lang="en-GB" sz="1800" b="1" kern="1200" dirty="0">
                        <a:solidFill>
                          <a:srgbClr val="004366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HCIs</a:t>
                      </a:r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583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rgbClr val="004366"/>
                          </a:solidFill>
                          <a:latin typeface="+mn-lt"/>
                          <a:ea typeface="+mn-ea"/>
                          <a:cs typeface="Arial"/>
                        </a:rPr>
                        <a:t>A price index for inflation-linked bonds</a:t>
                      </a:r>
                    </a:p>
                    <a:p>
                      <a:endParaRPr lang="en-GB" sz="1800" b="1" kern="1200" dirty="0">
                        <a:solidFill>
                          <a:srgbClr val="004366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RPI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2296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884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8618DDB-CB4E-476B-9060-939F9ECAB789}"/>
              </a:ext>
            </a:extLst>
          </p:cNvPr>
          <p:cNvSpPr/>
          <p:nvPr/>
        </p:nvSpPr>
        <p:spPr bwMode="auto">
          <a:xfrm>
            <a:off x="3746392" y="2980250"/>
            <a:ext cx="34289" cy="34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841E70-1B95-4814-8940-55B9C4310351}"/>
              </a:ext>
            </a:extLst>
          </p:cNvPr>
          <p:cNvSpPr/>
          <p:nvPr/>
        </p:nvSpPr>
        <p:spPr>
          <a:xfrm>
            <a:off x="1704703" y="974114"/>
            <a:ext cx="9320348" cy="523220"/>
          </a:xfrm>
          <a:prstGeom prst="rect">
            <a:avLst/>
          </a:prstGeom>
          <a:solidFill>
            <a:srgbClr val="003D59"/>
          </a:solidFill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FFFFFF"/>
                </a:solidFill>
                <a:latin typeface="Arial"/>
                <a:cs typeface="Arial"/>
              </a:rPr>
              <a:t>Regulatory issues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ACE56CE-A6B2-D853-AB55-5AB0367B5B84}"/>
              </a:ext>
            </a:extLst>
          </p:cNvPr>
          <p:cNvCxnSpPr/>
          <p:nvPr/>
        </p:nvCxnSpPr>
        <p:spPr bwMode="auto">
          <a:xfrm>
            <a:off x="5638800" y="2971800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7E6321E-62C9-1B59-64AC-01F92F8E3C56}"/>
              </a:ext>
            </a:extLst>
          </p:cNvPr>
          <p:cNvCxnSpPr/>
          <p:nvPr/>
        </p:nvCxnSpPr>
        <p:spPr bwMode="auto">
          <a:xfrm>
            <a:off x="5781675" y="3114675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2" name="Table 5">
            <a:extLst>
              <a:ext uri="{FF2B5EF4-FFF2-40B4-BE49-F238E27FC236}">
                <a16:creationId xmlns:a16="http://schemas.microsoft.com/office/drawing/2014/main" id="{C0A6BDCE-0612-FC90-F09E-14D8DEEC8F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302141"/>
              </p:ext>
            </p:extLst>
          </p:nvPr>
        </p:nvGraphicFramePr>
        <p:xfrm>
          <a:off x="2351314" y="1630303"/>
          <a:ext cx="7189198" cy="1264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9400">
                  <a:extLst>
                    <a:ext uri="{9D8B030D-6E8A-4147-A177-3AD203B41FA5}">
                      <a16:colId xmlns:a16="http://schemas.microsoft.com/office/drawing/2014/main" val="1799089463"/>
                    </a:ext>
                  </a:extLst>
                </a:gridCol>
                <a:gridCol w="3519798">
                  <a:extLst>
                    <a:ext uri="{9D8B030D-6E8A-4147-A177-3AD203B41FA5}">
                      <a16:colId xmlns:a16="http://schemas.microsoft.com/office/drawing/2014/main" val="17915723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Purpose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Current indices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110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rgbClr val="004366"/>
                          </a:solidFill>
                          <a:latin typeface="+mn-lt"/>
                          <a:cs typeface="Arial"/>
                        </a:rPr>
                        <a:t>Price indices for understanding macroeconomic dynamics</a:t>
                      </a:r>
                    </a:p>
                    <a:p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CPI</a:t>
                      </a:r>
                    </a:p>
                    <a:p>
                      <a:r>
                        <a:rPr lang="en-GB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CPIH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301589"/>
                  </a:ext>
                </a:extLst>
              </a:tr>
            </a:tbl>
          </a:graphicData>
        </a:graphic>
      </p:graphicFrame>
      <p:sp>
        <p:nvSpPr>
          <p:cNvPr id="4" name="Arrow: Down 3">
            <a:extLst>
              <a:ext uri="{FF2B5EF4-FFF2-40B4-BE49-F238E27FC236}">
                <a16:creationId xmlns:a16="http://schemas.microsoft.com/office/drawing/2014/main" id="{4841A8F6-FF8F-FED1-5738-159DF7A802A1}"/>
              </a:ext>
            </a:extLst>
          </p:cNvPr>
          <p:cNvSpPr/>
          <p:nvPr/>
        </p:nvSpPr>
        <p:spPr bwMode="auto">
          <a:xfrm rot="10800000" flipV="1">
            <a:off x="5495925" y="2933163"/>
            <a:ext cx="449988" cy="991674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3CA5183-D668-44DF-7DA1-0C5BA6F314AE}"/>
              </a:ext>
            </a:extLst>
          </p:cNvPr>
          <p:cNvSpPr txBox="1"/>
          <p:nvPr/>
        </p:nvSpPr>
        <p:spPr bwMode="auto">
          <a:xfrm>
            <a:off x="3047456" y="4067712"/>
            <a:ext cx="6097088" cy="1255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004366"/>
                </a:solidFill>
                <a:latin typeface="Arial"/>
                <a:cs typeface="Arial"/>
              </a:rPr>
              <a:t>Estimation of private rental prices: how is ONS developing </a:t>
            </a: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its new index?</a:t>
            </a:r>
            <a:endParaRPr lang="en-GB" sz="1800" dirty="0">
              <a:solidFill>
                <a:srgbClr val="004366"/>
              </a:solidFill>
              <a:latin typeface="Arial"/>
              <a:cs typeface="Arial"/>
            </a:endParaRP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004366"/>
                </a:solidFill>
                <a:latin typeface="Arial"/>
                <a:cs typeface="Arial"/>
              </a:rPr>
              <a:t>Scanner data: how is ONS incorporating high volume datasets from supermarkets etc?</a:t>
            </a:r>
          </a:p>
        </p:txBody>
      </p:sp>
    </p:spTree>
    <p:extLst>
      <p:ext uri="{BB962C8B-B14F-4D97-AF65-F5344CB8AC3E}">
        <p14:creationId xmlns:p14="http://schemas.microsoft.com/office/powerpoint/2010/main" val="3146513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8618DDB-CB4E-476B-9060-939F9ECAB789}"/>
              </a:ext>
            </a:extLst>
          </p:cNvPr>
          <p:cNvSpPr/>
          <p:nvPr/>
        </p:nvSpPr>
        <p:spPr bwMode="auto">
          <a:xfrm>
            <a:off x="3746392" y="2980250"/>
            <a:ext cx="34289" cy="34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841E70-1B95-4814-8940-55B9C4310351}"/>
              </a:ext>
            </a:extLst>
          </p:cNvPr>
          <p:cNvSpPr/>
          <p:nvPr/>
        </p:nvSpPr>
        <p:spPr>
          <a:xfrm>
            <a:off x="1704703" y="974114"/>
            <a:ext cx="9320348" cy="523220"/>
          </a:xfrm>
          <a:prstGeom prst="rect">
            <a:avLst/>
          </a:prstGeom>
          <a:solidFill>
            <a:srgbClr val="003D59"/>
          </a:solidFill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FFFFFF"/>
                </a:solidFill>
                <a:latin typeface="Arial"/>
                <a:cs typeface="Arial"/>
              </a:rPr>
              <a:t>Regulatory issues: private rental prices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ACE56CE-A6B2-D853-AB55-5AB0367B5B84}"/>
              </a:ext>
            </a:extLst>
          </p:cNvPr>
          <p:cNvCxnSpPr/>
          <p:nvPr/>
        </p:nvCxnSpPr>
        <p:spPr bwMode="auto">
          <a:xfrm>
            <a:off x="5638800" y="2971800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7E6321E-62C9-1B59-64AC-01F92F8E3C56}"/>
              </a:ext>
            </a:extLst>
          </p:cNvPr>
          <p:cNvCxnSpPr/>
          <p:nvPr/>
        </p:nvCxnSpPr>
        <p:spPr bwMode="auto">
          <a:xfrm>
            <a:off x="5781675" y="3114675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3CA5183-D668-44DF-7DA1-0C5BA6F314AE}"/>
              </a:ext>
            </a:extLst>
          </p:cNvPr>
          <p:cNvSpPr txBox="1"/>
          <p:nvPr/>
        </p:nvSpPr>
        <p:spPr bwMode="auto">
          <a:xfrm>
            <a:off x="1172516" y="1679442"/>
            <a:ext cx="9218317" cy="4413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ONS is replacing two series – Index of Private Housing Rental Prices and Private rental summary statistics – with a new </a:t>
            </a:r>
            <a:r>
              <a:rPr lang="en-GB" b="1" dirty="0">
                <a:solidFill>
                  <a:srgbClr val="004366"/>
                </a:solidFill>
                <a:latin typeface="Arial"/>
                <a:cs typeface="Arial"/>
              </a:rPr>
              <a:t>Price Index of Private Rents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This involves more comprehensive micro data on rents from the Valuation Office Agency and equivalents in other parts of GB/UK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Addresses coverage and methodological weaknesses in current approach: uses all available data for the latest month and stratifies at a lower geographical level 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Crucially, feeds into the H in CPIH:</a:t>
            </a:r>
          </a:p>
          <a:p>
            <a:pPr marL="1200150" lvl="2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/>
                <a:cs typeface="Arial"/>
              </a:rPr>
              <a:t>OOH weight between 16-18.5 % over 2018-2024.</a:t>
            </a:r>
          </a:p>
          <a:p>
            <a:pPr marL="1200150" lvl="2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‘</a:t>
            </a:r>
            <a:r>
              <a:rPr lang="en-GB" dirty="0">
                <a:solidFill>
                  <a:srgbClr val="002060"/>
                </a:solidFill>
                <a:latin typeface="Arial"/>
                <a:cs typeface="Arial"/>
              </a:rPr>
              <a:t>Actual rents for housing’ has a 6.4-7.4% weight in its own right over the same period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004366"/>
                </a:solidFill>
                <a:latin typeface="Arial"/>
                <a:cs typeface="Arial"/>
              </a:rPr>
              <a:t>We are currently scoping an assessment of PIPR 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rgbClr val="004366"/>
              </a:solidFill>
              <a:latin typeface="Arial"/>
              <a:cs typeface="Arial"/>
            </a:endParaRPr>
          </a:p>
          <a:p>
            <a:pPr lvl="1" fontAlgn="base">
              <a:spcBef>
                <a:spcPct val="20000"/>
              </a:spcBef>
              <a:spcAft>
                <a:spcPct val="0"/>
              </a:spcAft>
            </a:pPr>
            <a:r>
              <a:rPr lang="en-GB" dirty="0">
                <a:solidFill>
                  <a:srgbClr val="004366"/>
                </a:solidFill>
                <a:latin typeface="Arial"/>
                <a:cs typeface="Arial"/>
              </a:rPr>
              <a:t>Key point: we want to get user reaction to the new statistics – so please speak to me or contact my team via </a:t>
            </a:r>
            <a:r>
              <a:rPr lang="en-GB" dirty="0">
                <a:solidFill>
                  <a:srgbClr val="004366"/>
                </a:solidFill>
                <a:latin typeface="Arial"/>
                <a:cs typeface="Arial"/>
                <a:hlinkClick r:id="rId3"/>
              </a:rPr>
              <a:t>regulation@statistics.gov.uk </a:t>
            </a:r>
            <a:endParaRPr lang="en-GB" dirty="0">
              <a:solidFill>
                <a:srgbClr val="004366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4236229"/>
      </p:ext>
    </p:extLst>
  </p:cSld>
  <p:clrMapOvr>
    <a:masterClrMapping/>
  </p:clrMapOvr>
</p:sld>
</file>

<file path=ppt/theme/theme1.xml><?xml version="1.0" encoding="utf-8"?>
<a:theme xmlns:a="http://schemas.openxmlformats.org/drawingml/2006/main" name="1_6.3497_OSR_Ppt-template-4-3 Ratio_June2017_FINAL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B9C9D0"/>
      </a:lt2>
      <a:accent1>
        <a:srgbClr val="34B233"/>
      </a:accent1>
      <a:accent2>
        <a:srgbClr val="CD202C"/>
      </a:accent2>
      <a:accent3>
        <a:srgbClr val="FFFFFF"/>
      </a:accent3>
      <a:accent4>
        <a:srgbClr val="000000"/>
      </a:accent4>
      <a:accent5>
        <a:srgbClr val="AED5AD"/>
      </a:accent5>
      <a:accent6>
        <a:srgbClr val="BA1C27"/>
      </a:accent6>
      <a:hlink>
        <a:srgbClr val="FF5800"/>
      </a:hlink>
      <a:folHlink>
        <a:srgbClr val="FED1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>
          <a:defRPr sz="2000" dirty="0" smtClean="0">
            <a:solidFill>
              <a:schemeClr val="bg1"/>
            </a:solidFill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B9C9D0"/>
        </a:lt2>
        <a:accent1>
          <a:srgbClr val="34B233"/>
        </a:accent1>
        <a:accent2>
          <a:srgbClr val="CD202C"/>
        </a:accent2>
        <a:accent3>
          <a:srgbClr val="FFFFFF"/>
        </a:accent3>
        <a:accent4>
          <a:srgbClr val="000000"/>
        </a:accent4>
        <a:accent5>
          <a:srgbClr val="AED5AD"/>
        </a:accent5>
        <a:accent6>
          <a:srgbClr val="BA1C27"/>
        </a:accent6>
        <a:hlink>
          <a:srgbClr val="FF5800"/>
        </a:hlink>
        <a:folHlink>
          <a:srgbClr val="FED1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6.3497_OSR_Ppt-template-4-3 Ratio_June2017_7.potx" id="{AA563886-D7DF-4B61-9DF0-A51E7A675B31}" vid="{2717D0FB-E08C-4241-AC2C-6F036E3B1A71}"/>
    </a:ext>
  </a:extLst>
</a:theme>
</file>

<file path=ppt/theme/theme2.xml><?xml version="1.0" encoding="utf-8"?>
<a:theme xmlns:a="http://schemas.openxmlformats.org/drawingml/2006/main" name="6.3497_OSR_Ppt-template-4-3 Ratio_June2017_FINAL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B9C9D0"/>
      </a:lt2>
      <a:accent1>
        <a:srgbClr val="34B233"/>
      </a:accent1>
      <a:accent2>
        <a:srgbClr val="CD202C"/>
      </a:accent2>
      <a:accent3>
        <a:srgbClr val="FFFFFF"/>
      </a:accent3>
      <a:accent4>
        <a:srgbClr val="000000"/>
      </a:accent4>
      <a:accent5>
        <a:srgbClr val="AED5AD"/>
      </a:accent5>
      <a:accent6>
        <a:srgbClr val="BA1C27"/>
      </a:accent6>
      <a:hlink>
        <a:srgbClr val="FF5800"/>
      </a:hlink>
      <a:folHlink>
        <a:srgbClr val="FED1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>
          <a:defRPr sz="2000" dirty="0" smtClean="0">
            <a:solidFill>
              <a:schemeClr val="bg1"/>
            </a:solidFill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B9C9D0"/>
        </a:lt2>
        <a:accent1>
          <a:srgbClr val="34B233"/>
        </a:accent1>
        <a:accent2>
          <a:srgbClr val="CD202C"/>
        </a:accent2>
        <a:accent3>
          <a:srgbClr val="FFFFFF"/>
        </a:accent3>
        <a:accent4>
          <a:srgbClr val="000000"/>
        </a:accent4>
        <a:accent5>
          <a:srgbClr val="AED5AD"/>
        </a:accent5>
        <a:accent6>
          <a:srgbClr val="BA1C27"/>
        </a:accent6>
        <a:hlink>
          <a:srgbClr val="FF5800"/>
        </a:hlink>
        <a:folHlink>
          <a:srgbClr val="FED1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6.3497_OSR_Ppt-template-4-3 Ratio_June2017_7.potx" id="{AA563886-D7DF-4B61-9DF0-A51E7A675B31}" vid="{2717D0FB-E08C-4241-AC2C-6F036E3B1A7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FE5639D254014693A2487F4F02432D" ma:contentTypeVersion="13" ma:contentTypeDescription="Create a new document." ma:contentTypeScope="" ma:versionID="1c4848e285e2632cd8a443017c385b51">
  <xsd:schema xmlns:xsd="http://www.w3.org/2001/XMLSchema" xmlns:xs="http://www.w3.org/2001/XMLSchema" xmlns:p="http://schemas.microsoft.com/office/2006/metadata/properties" xmlns:ns2="8b09c10d-a181-487d-a1fc-b3f563bd1bbb" xmlns:ns3="b420a510-ac8b-4158-9c5b-a27739f4959a" targetNamespace="http://schemas.microsoft.com/office/2006/metadata/properties" ma:root="true" ma:fieldsID="1c31921a11081a2c6af8acbc8fe5107f" ns2:_="" ns3:_="">
    <xsd:import namespace="8b09c10d-a181-487d-a1fc-b3f563bd1bbb"/>
    <xsd:import namespace="b420a510-ac8b-4158-9c5b-a27739f495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09c10d-a181-487d-a1fc-b3f563bd1b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1c754ed-6b8d-47f3-b51f-af8d6409c1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20a510-ac8b-4158-9c5b-a27739f4959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cd4d3f25-00fe-4a80-936d-cbd9c053fafe}" ma:internalName="TaxCatchAll" ma:showField="CatchAllData" ma:web="b420a510-ac8b-4158-9c5b-a27739f495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420a510-ac8b-4158-9c5b-a27739f4959a" xsi:nil="true"/>
    <lcf76f155ced4ddcb4097134ff3c332f xmlns="8b09c10d-a181-487d-a1fc-b3f563bd1bb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46392C2-ECC6-45AC-BA2B-70EDFF6C21F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63A769-66C6-458D-8BB4-5A14B8B97A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09c10d-a181-487d-a1fc-b3f563bd1bbb"/>
    <ds:schemaRef ds:uri="b420a510-ac8b-4158-9c5b-a27739f495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D8C9F0-2360-407C-BDA1-D509F93927E5}">
  <ds:schemaRefs>
    <ds:schemaRef ds:uri="http://schemas.microsoft.com/office/2006/documentManagement/types"/>
    <ds:schemaRef ds:uri="http://schemas.microsoft.com/office/2006/metadata/properties"/>
    <ds:schemaRef ds:uri="b420a510-ac8b-4158-9c5b-a27739f4959a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b09c10d-a181-487d-a1fc-b3f563bd1bbb"/>
    <ds:schemaRef ds:uri="http://www.w3.org/XML/1998/namespace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078807bf-ce82-4688-bce0-0d811684dc46}" enabled="0" method="" siteId="{078807bf-ce82-4688-bce0-0d811684dc4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0</TotalTime>
  <Words>1323</Words>
  <Application>Microsoft Office PowerPoint</Application>
  <PresentationFormat>Widescreen</PresentationFormat>
  <Paragraphs>148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Courier New</vt:lpstr>
      <vt:lpstr>open sans</vt:lpstr>
      <vt:lpstr>Roboto</vt:lpstr>
      <vt:lpstr>Roboto Mono</vt:lpstr>
      <vt:lpstr>Roboto Serif 20pt Medium</vt:lpstr>
      <vt:lpstr>1_6.3497_OSR_Ppt-template-4-3 Ratio_June2017_FINAL</vt:lpstr>
      <vt:lpstr>6.3497_OSR_Ppt-template-4-3 Ratio_June2017_FINAL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Chowdrey, Amar</dc:creator>
  <cp:lastModifiedBy>Tony Dent</cp:lastModifiedBy>
  <cp:revision>26</cp:revision>
  <dcterms:created xsi:type="dcterms:W3CDTF">2024-03-15T11:15:57Z</dcterms:created>
  <dcterms:modified xsi:type="dcterms:W3CDTF">2024-05-23T12:16:00Z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0x010100D3FE5639D254014693A2487F4F02432D</vt:lpwstr>
  </property>
  <property fmtid="{D5CDD505-2E9C-101B-9397-08002B2CF9AE}" pid="3" name="MediaServiceImageTags">
    <vt:lpwstr/>
  </property>
</Properties>
</file>