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Weale" userId="f0d6a94f-df90-48be-aa67-64923a498784" providerId="ADAL" clId="{DFE1F4CD-A675-4EAF-8445-503AA6AA8E25}"/>
    <pc:docChg chg="custSel addSld modSld">
      <pc:chgData name="Martin Weale" userId="f0d6a94f-df90-48be-aa67-64923a498784" providerId="ADAL" clId="{DFE1F4CD-A675-4EAF-8445-503AA6AA8E25}" dt="2024-05-21T09:52:15.526" v="733" actId="20577"/>
      <pc:docMkLst>
        <pc:docMk/>
      </pc:docMkLst>
      <pc:sldChg chg="modSp mod">
        <pc:chgData name="Martin Weale" userId="f0d6a94f-df90-48be-aa67-64923a498784" providerId="ADAL" clId="{DFE1F4CD-A675-4EAF-8445-503AA6AA8E25}" dt="2024-05-21T09:45:43.849" v="4" actId="20577"/>
        <pc:sldMkLst>
          <pc:docMk/>
          <pc:sldMk cId="194096772" sldId="257"/>
        </pc:sldMkLst>
        <pc:spChg chg="mod">
          <ac:chgData name="Martin Weale" userId="f0d6a94f-df90-48be-aa67-64923a498784" providerId="ADAL" clId="{DFE1F4CD-A675-4EAF-8445-503AA6AA8E25}" dt="2024-05-21T09:45:43.849" v="4" actId="20577"/>
          <ac:spMkLst>
            <pc:docMk/>
            <pc:sldMk cId="194096772" sldId="257"/>
            <ac:spMk id="3" creationId="{FDBAF88A-87C5-9B62-57FA-F324ECE09F5C}"/>
          </ac:spMkLst>
        </pc:spChg>
      </pc:sldChg>
      <pc:sldChg chg="modSp mod">
        <pc:chgData name="Martin Weale" userId="f0d6a94f-df90-48be-aa67-64923a498784" providerId="ADAL" clId="{DFE1F4CD-A675-4EAF-8445-503AA6AA8E25}" dt="2024-05-21T09:46:18.412" v="16" actId="20577"/>
        <pc:sldMkLst>
          <pc:docMk/>
          <pc:sldMk cId="3088815824" sldId="259"/>
        </pc:sldMkLst>
        <pc:spChg chg="mod">
          <ac:chgData name="Martin Weale" userId="f0d6a94f-df90-48be-aa67-64923a498784" providerId="ADAL" clId="{DFE1F4CD-A675-4EAF-8445-503AA6AA8E25}" dt="2024-05-21T09:46:18.412" v="16" actId="20577"/>
          <ac:spMkLst>
            <pc:docMk/>
            <pc:sldMk cId="3088815824" sldId="259"/>
            <ac:spMk id="3" creationId="{90CECBCC-EE37-FF8E-548F-B233E82F20F6}"/>
          </ac:spMkLst>
        </pc:spChg>
      </pc:sldChg>
      <pc:sldChg chg="modSp mod">
        <pc:chgData name="Martin Weale" userId="f0d6a94f-df90-48be-aa67-64923a498784" providerId="ADAL" clId="{DFE1F4CD-A675-4EAF-8445-503AA6AA8E25}" dt="2024-05-21T09:52:15.526" v="733" actId="20577"/>
        <pc:sldMkLst>
          <pc:docMk/>
          <pc:sldMk cId="3834795273" sldId="260"/>
        </pc:sldMkLst>
        <pc:spChg chg="mod">
          <ac:chgData name="Martin Weale" userId="f0d6a94f-df90-48be-aa67-64923a498784" providerId="ADAL" clId="{DFE1F4CD-A675-4EAF-8445-503AA6AA8E25}" dt="2024-05-21T09:52:15.526" v="733" actId="20577"/>
          <ac:spMkLst>
            <pc:docMk/>
            <pc:sldMk cId="3834795273" sldId="260"/>
            <ac:spMk id="3" creationId="{6BBD5B02-2B25-ABAA-82A8-30896A4B1D33}"/>
          </ac:spMkLst>
        </pc:spChg>
      </pc:sldChg>
      <pc:sldChg chg="modSp new mod">
        <pc:chgData name="Martin Weale" userId="f0d6a94f-df90-48be-aa67-64923a498784" providerId="ADAL" clId="{DFE1F4CD-A675-4EAF-8445-503AA6AA8E25}" dt="2024-05-21T09:51:05.522" v="601" actId="20577"/>
        <pc:sldMkLst>
          <pc:docMk/>
          <pc:sldMk cId="1671062918" sldId="261"/>
        </pc:sldMkLst>
        <pc:spChg chg="mod">
          <ac:chgData name="Martin Weale" userId="f0d6a94f-df90-48be-aa67-64923a498784" providerId="ADAL" clId="{DFE1F4CD-A675-4EAF-8445-503AA6AA8E25}" dt="2024-05-21T09:46:39.220" v="46" actId="20577"/>
          <ac:spMkLst>
            <pc:docMk/>
            <pc:sldMk cId="1671062918" sldId="261"/>
            <ac:spMk id="2" creationId="{25DD5EB7-7D2C-01A6-4D68-CAD8287CD004}"/>
          </ac:spMkLst>
        </pc:spChg>
        <pc:spChg chg="mod">
          <ac:chgData name="Martin Weale" userId="f0d6a94f-df90-48be-aa67-64923a498784" providerId="ADAL" clId="{DFE1F4CD-A675-4EAF-8445-503AA6AA8E25}" dt="2024-05-21T09:51:05.522" v="601" actId="20577"/>
          <ac:spMkLst>
            <pc:docMk/>
            <pc:sldMk cId="1671062918" sldId="261"/>
            <ac:spMk id="3" creationId="{940D002B-11B1-9820-54A1-EC992EE0A135}"/>
          </ac:spMkLst>
        </pc:spChg>
      </pc:sldChg>
    </pc:docChg>
  </pc:docChgLst>
  <pc:docChgLst>
    <pc:chgData name="Martin Weale" userId="f0d6a94f-df90-48be-aa67-64923a498784" providerId="ADAL" clId="{6295934C-1790-46EE-9E42-81A1B50644A3}"/>
    <pc:docChg chg="custSel addSld delSld modSld">
      <pc:chgData name="Martin Weale" userId="f0d6a94f-df90-48be-aa67-64923a498784" providerId="ADAL" clId="{6295934C-1790-46EE-9E42-81A1B50644A3}" dt="2024-05-19T13:56:07.439" v="529" actId="20577"/>
      <pc:docMkLst>
        <pc:docMk/>
      </pc:docMkLst>
      <pc:sldChg chg="modSp mod">
        <pc:chgData name="Martin Weale" userId="f0d6a94f-df90-48be-aa67-64923a498784" providerId="ADAL" clId="{6295934C-1790-46EE-9E42-81A1B50644A3}" dt="2024-05-19T13:56:07.439" v="529" actId="20577"/>
        <pc:sldMkLst>
          <pc:docMk/>
          <pc:sldMk cId="3696675095" sldId="256"/>
        </pc:sldMkLst>
        <pc:spChg chg="mod">
          <ac:chgData name="Martin Weale" userId="f0d6a94f-df90-48be-aa67-64923a498784" providerId="ADAL" clId="{6295934C-1790-46EE-9E42-81A1B50644A3}" dt="2024-05-19T13:56:07.439" v="529" actId="20577"/>
          <ac:spMkLst>
            <pc:docMk/>
            <pc:sldMk cId="3696675095" sldId="256"/>
            <ac:spMk id="2" creationId="{7476777C-CE67-011E-F6A8-D31B688F88AA}"/>
          </ac:spMkLst>
        </pc:spChg>
      </pc:sldChg>
      <pc:sldChg chg="modSp mod">
        <pc:chgData name="Martin Weale" userId="f0d6a94f-df90-48be-aa67-64923a498784" providerId="ADAL" clId="{6295934C-1790-46EE-9E42-81A1B50644A3}" dt="2024-05-19T13:55:29.262" v="427" actId="5793"/>
        <pc:sldMkLst>
          <pc:docMk/>
          <pc:sldMk cId="3834795273" sldId="260"/>
        </pc:sldMkLst>
        <pc:spChg chg="mod">
          <ac:chgData name="Martin Weale" userId="f0d6a94f-df90-48be-aa67-64923a498784" providerId="ADAL" clId="{6295934C-1790-46EE-9E42-81A1B50644A3}" dt="2024-05-19T13:55:29.262" v="427" actId="5793"/>
          <ac:spMkLst>
            <pc:docMk/>
            <pc:sldMk cId="3834795273" sldId="260"/>
            <ac:spMk id="3" creationId="{6BBD5B02-2B25-ABAA-82A8-30896A4B1D33}"/>
          </ac:spMkLst>
        </pc:spChg>
      </pc:sldChg>
      <pc:sldChg chg="modSp new del mod">
        <pc:chgData name="Martin Weale" userId="f0d6a94f-df90-48be-aa67-64923a498784" providerId="ADAL" clId="{6295934C-1790-46EE-9E42-81A1B50644A3}" dt="2024-05-19T13:54:48.328" v="390" actId="2696"/>
        <pc:sldMkLst>
          <pc:docMk/>
          <pc:sldMk cId="4015977380" sldId="261"/>
        </pc:sldMkLst>
        <pc:spChg chg="mod">
          <ac:chgData name="Martin Weale" userId="f0d6a94f-df90-48be-aa67-64923a498784" providerId="ADAL" clId="{6295934C-1790-46EE-9E42-81A1B50644A3}" dt="2024-05-19T13:46:51.870" v="94" actId="20577"/>
          <ac:spMkLst>
            <pc:docMk/>
            <pc:sldMk cId="4015977380" sldId="261"/>
            <ac:spMk id="2" creationId="{69480307-8702-728F-4B95-5597474E4D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86BDF-EA49-E191-FE9B-F81154D98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95FCB8-25C7-E3D4-0076-01DFFD568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767D-15CB-1AE3-1081-C8344169C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64616-6D30-09F4-357F-FB5D78C61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CCE70-EC77-C291-2B9C-A3E73E10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40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8295-4A83-1965-57D3-1BB5F9F4B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4DBA3-6490-7FCC-3EF4-48D6209FD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3ADB9-F018-20FC-2FEF-844EC1E46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846E-28FE-5B12-73BB-1A6AF3AA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5DCA-A913-CA9C-C4A1-5994A01C9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0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E4323-4381-D875-F78B-AB7B7F1DF1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BE006-35DB-D376-746A-7C6F31704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A9A77-0F1B-03C5-D307-2FC28122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6E728-7D30-DCCA-D16B-FBE488D8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D93C2-1C6A-150A-8450-6EF3FFEE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63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350F0-A3EA-0F28-B4FF-01441917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84405-CDEC-334D-50BB-E480E5EF6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414D7-41CC-42AF-C2E9-E44095C64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2EB1F-CA56-E71C-8FD3-6A61E37D5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6E9DD-5875-5EC1-3D35-32D8B8F74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7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BDEE-1A62-D8F6-11D5-70DBE79F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14E52-36E0-ABAC-1564-F9DE57FE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45730-5316-3E5D-A7C9-1B619F15B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A15BA-8FF3-722E-25F5-6C2519656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A8E6C-01AA-A519-8EB4-A8D5C26B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08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7B647-6B3F-7973-EC7C-5894AD30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09A15-3E04-3098-1439-3AD1D1EAE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FBAF4-44EC-02A9-762C-3B8263615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082C9-4276-2781-2217-DF35CD27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ACF95-7527-C056-8DFE-D38BE97B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B31275-428E-7CD9-2E51-D4F42BF99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7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41893-DAF3-13C6-2903-F927970A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19EA6-5C24-5E32-B9AB-ECBD71558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89CEE-893C-8277-3D7B-871FE26AB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7B74E7-4991-4AE3-7150-C87E8B7CA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CD981-FA8B-1808-28C5-BA222775C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8A6075-90F0-150E-4698-A3624988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ADD5EA-A4A0-0072-29E6-411A7E599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4DCA07-C2FE-A26A-0263-A8C2A690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31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1E5D5-618B-25BE-6983-046B56BC7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6B407-57DD-2055-18C5-C4536775C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B45E0-62E0-0538-4030-993083F0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27F511-E462-DAE5-CD94-9286718CD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66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FF7A27-0A89-F4E8-7F1B-6CB2974E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9DF382-2487-9D16-A8A1-CA80376B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54725-6C56-5B19-024E-F868EB3F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6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E9E75-F491-833C-36CE-B096AF0E7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CC16C-061B-A084-3041-98389A5B4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2395F-F356-F384-B31A-042B6C9F5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4AC30-AB3C-B82C-C69A-15622ED8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1CECD-DE27-007C-D34F-B374568E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16E14-FA00-084B-27B0-3832EE286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565A-EEA6-2BCA-8701-CCB3F474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A7F503-F079-BBA6-B4AC-586281C9C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18CC4-A00F-C8DF-2841-43BE715ED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B4C83-0267-163D-9CF1-5107B66E0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61FCF-C68F-C086-B836-16FB3DCE8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A3565-07E4-3AB2-B14F-B7615F29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56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511C7-52E6-F010-DBDB-896885D69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3EC07-B62D-3654-9047-95E7DCD57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B2507-B472-38C3-545B-FF247635A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A8127-9C7E-48F4-B7C5-06487E81EB8D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4EE7F-EDF9-3E6C-AB92-079BCD9B7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16C88-9D2E-0316-9CA8-01ED545E7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B295D-17CC-4B5C-BE0A-2FCF69A08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00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6777C-CE67-011E-F6A8-D31B688F88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Household Cost Indices and Democratic Real </a:t>
            </a:r>
            <a:r>
              <a:rPr lang="en-GB"/>
              <a:t>Income Growth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5DC7D0-8645-7E2A-A73D-DEF87120B6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Martin Weale</a:t>
            </a:r>
          </a:p>
          <a:p>
            <a:r>
              <a:rPr lang="en-GB" dirty="0"/>
              <a:t>May 2024</a:t>
            </a:r>
          </a:p>
        </p:txBody>
      </p:sp>
    </p:spTree>
    <p:extLst>
      <p:ext uri="{BB962C8B-B14F-4D97-AF65-F5344CB8AC3E}">
        <p14:creationId xmlns:p14="http://schemas.microsoft.com/office/powerpoint/2010/main" val="3696675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A84D-0B44-EDDF-B9AB-55C5B3F0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Democratic Price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AF88A-87C5-9B62-57FA-F324ECE09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distinguishing feature of the HCI is that it is a democratic price index.</a:t>
            </a:r>
          </a:p>
          <a:p>
            <a:r>
              <a:rPr lang="en-GB" dirty="0"/>
              <a:t>It is calculated from the average of each household’s expenditure shares.</a:t>
            </a:r>
          </a:p>
          <a:p>
            <a:r>
              <a:rPr lang="en-GB" dirty="0"/>
              <a:t>The CPI in contrast is a plutocratic price index </a:t>
            </a:r>
          </a:p>
          <a:p>
            <a:r>
              <a:rPr lang="en-GB" dirty="0"/>
              <a:t>It is calculated from shares in total expenditure. </a:t>
            </a:r>
          </a:p>
          <a:p>
            <a:r>
              <a:rPr lang="en-GB" dirty="0"/>
              <a:t>Intuitively the CPI tells us more about the change in the cost of living for people with relatively high incomes than about the average person’s cost of living.</a:t>
            </a:r>
          </a:p>
        </p:txBody>
      </p:sp>
    </p:spTree>
    <p:extLst>
      <p:ext uri="{BB962C8B-B14F-4D97-AF65-F5344CB8AC3E}">
        <p14:creationId xmlns:p14="http://schemas.microsoft.com/office/powerpoint/2010/main" val="194096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D77D-0A52-152E-41A0-B6209A8EB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E9971-ADC1-9286-A3DB-DCC31BB39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growth in a democratic price index represents the average of the individual rates of inflation experienced by individual households.</a:t>
            </a:r>
          </a:p>
          <a:p>
            <a:r>
              <a:rPr lang="en-GB" dirty="0"/>
              <a:t>Why not produce a democratic measure of household income growth?</a:t>
            </a:r>
          </a:p>
          <a:p>
            <a:r>
              <a:rPr lang="en-GB" dirty="0"/>
              <a:t>This would be defined as the average of the growth in real income experienced by individual households.</a:t>
            </a:r>
          </a:p>
          <a:p>
            <a:r>
              <a:rPr lang="en-GB" dirty="0"/>
              <a:t>Deflating the growth in average household income does not deliver this even if the price index used is democratic. </a:t>
            </a:r>
          </a:p>
        </p:txBody>
      </p:sp>
    </p:spTree>
    <p:extLst>
      <p:ext uri="{BB962C8B-B14F-4D97-AF65-F5344CB8AC3E}">
        <p14:creationId xmlns:p14="http://schemas.microsoft.com/office/powerpoint/2010/main" val="173179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1F395-A013-BDED-C84F-1D6634FB5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Geometric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CBCC-EE37-FF8E-548F-B233E82F2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Growth in the geometric mean of household income is the average of the growth rate of the nominal income of each household.</a:t>
            </a:r>
          </a:p>
          <a:p>
            <a:r>
              <a:rPr lang="en-GB" dirty="0"/>
              <a:t>If we deflate this average growth rate by the average  rate of price increase experienced by households, the result is the average of the growth rates of real incomes experienced by households.</a:t>
            </a:r>
          </a:p>
          <a:p>
            <a:r>
              <a:rPr lang="en-GB" dirty="0"/>
              <a:t>This is a democratic measure of household income growth</a:t>
            </a:r>
          </a:p>
        </p:txBody>
      </p:sp>
    </p:spTree>
    <p:extLst>
      <p:ext uri="{BB962C8B-B14F-4D97-AF65-F5344CB8AC3E}">
        <p14:creationId xmlns:p14="http://schemas.microsoft.com/office/powerpoint/2010/main" val="308881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D5EB7-7D2C-01A6-4D68-CAD8287C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Measure of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D002B-11B1-9820-54A1-EC992EE0A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number of studies suggest that self-reported well-being is roughly increasing in the logarithm of real income. </a:t>
            </a:r>
          </a:p>
          <a:p>
            <a:r>
              <a:rPr lang="en-GB" dirty="0"/>
              <a:t>The deflated geometric mean of income is exactly that- the mean of the logarithm of real income.</a:t>
            </a:r>
          </a:p>
          <a:p>
            <a:r>
              <a:rPr lang="en-GB" dirty="0"/>
              <a:t>It is probably a better indicator of movements in average well-being than is any of the income measures ONS currently publishes. </a:t>
            </a:r>
          </a:p>
          <a:p>
            <a:r>
              <a:rPr lang="en-GB" dirty="0"/>
              <a:t>And, given a democratic cost index, it is very easy to compute</a:t>
            </a:r>
          </a:p>
        </p:txBody>
      </p:sp>
    </p:spTree>
    <p:extLst>
      <p:ext uri="{BB962C8B-B14F-4D97-AF65-F5344CB8AC3E}">
        <p14:creationId xmlns:p14="http://schemas.microsoft.com/office/powerpoint/2010/main" val="1671062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45C8-A930-C95B-F6D3-63835DAD7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D5B02-2B25-ABAA-82A8-30896A4B1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Household income was calculated using FRS variables S_OE_BHC which is deflated equivalised household income before housing costs and BHCYRDEF which is the deflator. The product of these should give nominal equivalised income. </a:t>
            </a:r>
          </a:p>
          <a:p>
            <a:r>
              <a:rPr lang="en-GB" dirty="0"/>
              <a:t>Between 2019 and 2022 average household income rose by 19.5%</a:t>
            </a:r>
          </a:p>
          <a:p>
            <a:r>
              <a:rPr lang="en-GB" dirty="0"/>
              <a:t>The geometric mean of household income rose by 17.2%</a:t>
            </a:r>
          </a:p>
          <a:p>
            <a:r>
              <a:rPr lang="en-GB" dirty="0"/>
              <a:t>Democratic real income grew by 2.3 percentage points less than plutocratic </a:t>
            </a:r>
            <a:r>
              <a:rPr lang="en-GB"/>
              <a:t>household income.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79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383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Household Cost Indices and Democratic Real Income Growth</vt:lpstr>
      <vt:lpstr>A Democratic Price Index</vt:lpstr>
      <vt:lpstr>Focus on Changes</vt:lpstr>
      <vt:lpstr>The Geometric Mean</vt:lpstr>
      <vt:lpstr>A Measure of Well-being</vt:lpstr>
      <vt:lpstr>An Example</vt:lpstr>
    </vt:vector>
  </TitlesOfParts>
  <Company>KCL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Full Use of the Household Cost Indices</dc:title>
  <dc:creator>Martin Weale</dc:creator>
  <cp:lastModifiedBy>Martin Weale</cp:lastModifiedBy>
  <cp:revision>1</cp:revision>
  <dcterms:created xsi:type="dcterms:W3CDTF">2024-05-14T16:03:29Z</dcterms:created>
  <dcterms:modified xsi:type="dcterms:W3CDTF">2024-05-21T09:52:19Z</dcterms:modified>
</cp:coreProperties>
</file>