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332" r:id="rId3"/>
    <p:sldId id="370" r:id="rId4"/>
    <p:sldId id="371" r:id="rId5"/>
    <p:sldId id="373" r:id="rId6"/>
    <p:sldId id="374" r:id="rId7"/>
    <p:sldId id="375" r:id="rId8"/>
    <p:sldId id="376" r:id="rId9"/>
    <p:sldId id="372" r:id="rId10"/>
    <p:sldId id="377" r:id="rId11"/>
    <p:sldId id="306" r:id="rId12"/>
  </p:sldIdLst>
  <p:sldSz cx="12192000" cy="6858000"/>
  <p:notesSz cx="6797675" cy="9926638"/>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tt Padley" initials="MP" lastIdx="1" clrIdx="0"/>
  <p:cmAuthor id="1" name="Staff/Research Student" initials="LM"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60066"/>
    <a:srgbClr val="632523"/>
    <a:srgbClr val="330865"/>
    <a:srgbClr val="CC0099"/>
    <a:srgbClr val="D000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583" autoAdjust="0"/>
  </p:normalViewPr>
  <p:slideViewPr>
    <p:cSldViewPr>
      <p:cViewPr>
        <p:scale>
          <a:sx n="66" d="100"/>
          <a:sy n="66" d="100"/>
        </p:scale>
        <p:origin x="1416"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792" y="6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ws1.lboro.ac.uk\CRSP-Shared\CRSP%20Projects\Decent%20Living%20Index\Collated%20results\Collated%20DLI%20results%20(PP+2%20and%20SWAF,%20without%20exclusions%20etc).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'CHARTS-YearOnY-0'!$C$4</c:f>
              <c:strCache>
                <c:ptCount val="1"/>
                <c:pt idx="0">
                  <c:v>PP+2 Decent Living Index</c:v>
                </c:pt>
              </c:strCache>
            </c:strRef>
          </c:tx>
          <c:spPr>
            <a:ln w="28575" cap="rnd">
              <a:solidFill>
                <a:srgbClr val="7124CE"/>
              </a:solidFill>
              <a:round/>
            </a:ln>
            <a:effectLst/>
          </c:spPr>
          <c:marker>
            <c:symbol val="circle"/>
            <c:size val="5"/>
            <c:spPr>
              <a:solidFill>
                <a:srgbClr val="7124CE"/>
              </a:solidFill>
              <a:ln w="9525">
                <a:solidFill>
                  <a:srgbClr val="7124CE"/>
                </a:solidFill>
              </a:ln>
              <a:effectLst/>
            </c:spPr>
          </c:marker>
          <c:dLbls>
            <c:dLbl>
              <c:idx val="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C70-4E97-BF02-08A76200357C}"/>
                </c:ext>
              </c:extLst>
            </c:dLbl>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'CHARTS-YearOnY-0'!$B$41:$B$45</c:f>
              <c:numCache>
                <c:formatCode>mmm\-yy</c:formatCode>
                <c:ptCount val="5"/>
                <c:pt idx="0">
                  <c:v>44927</c:v>
                </c:pt>
                <c:pt idx="1">
                  <c:v>44958</c:v>
                </c:pt>
                <c:pt idx="2">
                  <c:v>44986</c:v>
                </c:pt>
                <c:pt idx="3">
                  <c:v>45017</c:v>
                </c:pt>
                <c:pt idx="4">
                  <c:v>45047</c:v>
                </c:pt>
              </c:numCache>
            </c:numRef>
          </c:cat>
          <c:val>
            <c:numRef>
              <c:f>'CHARTS-YearOnY-0'!$C$41:$C$45</c:f>
              <c:numCache>
                <c:formatCode>General</c:formatCode>
                <c:ptCount val="5"/>
                <c:pt idx="0">
                  <c:v>0.1229757362180619</c:v>
                </c:pt>
                <c:pt idx="1">
                  <c:v>0.12345375885359451</c:v>
                </c:pt>
                <c:pt idx="2">
                  <c:v>0.12768728408645938</c:v>
                </c:pt>
                <c:pt idx="3">
                  <c:v>0.10927960037108912</c:v>
                </c:pt>
                <c:pt idx="4">
                  <c:v>0.10953096036527635</c:v>
                </c:pt>
              </c:numCache>
            </c:numRef>
          </c:val>
          <c:smooth val="0"/>
          <c:extLst>
            <c:ext xmlns:c16="http://schemas.microsoft.com/office/drawing/2014/chart" uri="{C3380CC4-5D6E-409C-BE32-E72D297353CC}">
              <c16:uniqueId val="{00000001-1C70-4E97-BF02-08A76200357C}"/>
            </c:ext>
          </c:extLst>
        </c:ser>
        <c:ser>
          <c:idx val="3"/>
          <c:order val="1"/>
          <c:tx>
            <c:strRef>
              <c:f>'CHARTS-YearOnY-0'!$D$4</c:f>
              <c:strCache>
                <c:ptCount val="1"/>
                <c:pt idx="0">
                  <c:v>SWAF Decent Living Index</c:v>
                </c:pt>
              </c:strCache>
            </c:strRef>
          </c:tx>
          <c:spPr>
            <a:ln w="28575" cap="rnd">
              <a:solidFill>
                <a:srgbClr val="EA69FF"/>
              </a:solidFill>
              <a:round/>
            </a:ln>
            <a:effectLst/>
          </c:spPr>
          <c:marker>
            <c:symbol val="circle"/>
            <c:size val="5"/>
            <c:spPr>
              <a:solidFill>
                <a:srgbClr val="EA69FF"/>
              </a:solidFill>
              <a:ln w="9525">
                <a:solidFill>
                  <a:srgbClr val="EA69FF"/>
                </a:solidFill>
              </a:ln>
              <a:effectLst/>
            </c:spPr>
          </c:marker>
          <c:dLbls>
            <c:dLbl>
              <c:idx val="4"/>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C70-4E97-BF02-08A76200357C}"/>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'CHARTS-YearOnY-0'!$B$41:$B$45</c:f>
              <c:numCache>
                <c:formatCode>mmm\-yy</c:formatCode>
                <c:ptCount val="5"/>
                <c:pt idx="0">
                  <c:v>44927</c:v>
                </c:pt>
                <c:pt idx="1">
                  <c:v>44958</c:v>
                </c:pt>
                <c:pt idx="2">
                  <c:v>44986</c:v>
                </c:pt>
                <c:pt idx="3">
                  <c:v>45017</c:v>
                </c:pt>
                <c:pt idx="4">
                  <c:v>45047</c:v>
                </c:pt>
              </c:numCache>
            </c:numRef>
          </c:cat>
          <c:val>
            <c:numRef>
              <c:f>'CHARTS-YearOnY-0'!$D$41:$D$45</c:f>
              <c:numCache>
                <c:formatCode>General</c:formatCode>
                <c:ptCount val="5"/>
                <c:pt idx="0">
                  <c:v>0.20756493267631182</c:v>
                </c:pt>
                <c:pt idx="1">
                  <c:v>0.20340669956699778</c:v>
                </c:pt>
                <c:pt idx="2">
                  <c:v>0.20177705147736449</c:v>
                </c:pt>
                <c:pt idx="3">
                  <c:v>0.14980807301525928</c:v>
                </c:pt>
                <c:pt idx="4">
                  <c:v>0.14851404851201339</c:v>
                </c:pt>
              </c:numCache>
            </c:numRef>
          </c:val>
          <c:smooth val="0"/>
          <c:extLst>
            <c:ext xmlns:c16="http://schemas.microsoft.com/office/drawing/2014/chart" uri="{C3380CC4-5D6E-409C-BE32-E72D297353CC}">
              <c16:uniqueId val="{00000003-1C70-4E97-BF02-08A76200357C}"/>
            </c:ext>
          </c:extLst>
        </c:ser>
        <c:ser>
          <c:idx val="1"/>
          <c:order val="2"/>
          <c:tx>
            <c:strRef>
              <c:f>'CHARTS-YearOnY-0'!$E$4</c:f>
              <c:strCache>
                <c:ptCount val="1"/>
                <c:pt idx="0">
                  <c:v>CPIH</c:v>
                </c:pt>
              </c:strCache>
            </c:strRef>
          </c:tx>
          <c:spPr>
            <a:ln w="28575" cap="rnd">
              <a:solidFill>
                <a:schemeClr val="accent5">
                  <a:lumMod val="75000"/>
                </a:schemeClr>
              </a:solidFill>
              <a:round/>
            </a:ln>
            <a:effectLst/>
          </c:spPr>
          <c:marker>
            <c:symbol val="circle"/>
            <c:size val="5"/>
            <c:spPr>
              <a:solidFill>
                <a:schemeClr val="accent5">
                  <a:lumMod val="75000"/>
                </a:schemeClr>
              </a:solidFill>
              <a:ln w="9525">
                <a:solidFill>
                  <a:schemeClr val="accent5">
                    <a:lumMod val="75000"/>
                  </a:schemeClr>
                </a:solidFill>
              </a:ln>
              <a:effectLst/>
            </c:spPr>
          </c:marker>
          <c:dLbls>
            <c:dLbl>
              <c:idx val="4"/>
              <c:layout>
                <c:manualLayout>
                  <c:x val="-3.0443978593584893E-2"/>
                  <c:y val="2.6213415166004551E-2"/>
                </c:manualLayout>
              </c:layout>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C70-4E97-BF02-08A76200357C}"/>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'CHARTS-YearOnY-0'!$B$41:$B$45</c:f>
              <c:numCache>
                <c:formatCode>mmm\-yy</c:formatCode>
                <c:ptCount val="5"/>
                <c:pt idx="0">
                  <c:v>44927</c:v>
                </c:pt>
                <c:pt idx="1">
                  <c:v>44958</c:v>
                </c:pt>
                <c:pt idx="2">
                  <c:v>44986</c:v>
                </c:pt>
                <c:pt idx="3">
                  <c:v>45017</c:v>
                </c:pt>
                <c:pt idx="4">
                  <c:v>45047</c:v>
                </c:pt>
              </c:numCache>
            </c:numRef>
          </c:cat>
          <c:val>
            <c:numRef>
              <c:f>'CHARTS-YearOnY-0'!$E$41:$E$45</c:f>
              <c:numCache>
                <c:formatCode>General</c:formatCode>
                <c:ptCount val="5"/>
                <c:pt idx="0">
                  <c:v>8.9005235602094224E-2</c:v>
                </c:pt>
                <c:pt idx="1">
                  <c:v>9.1854419410745139E-2</c:v>
                </c:pt>
                <c:pt idx="2">
                  <c:v>8.8412017167382145E-2</c:v>
                </c:pt>
                <c:pt idx="3">
                  <c:v>7.8151260504201694E-2</c:v>
                </c:pt>
                <c:pt idx="4">
                  <c:v>7.8529657477025824E-2</c:v>
                </c:pt>
              </c:numCache>
            </c:numRef>
          </c:val>
          <c:smooth val="0"/>
          <c:extLst>
            <c:ext xmlns:c16="http://schemas.microsoft.com/office/drawing/2014/chart" uri="{C3380CC4-5D6E-409C-BE32-E72D297353CC}">
              <c16:uniqueId val="{00000005-1C70-4E97-BF02-08A76200357C}"/>
            </c:ext>
          </c:extLst>
        </c:ser>
        <c:ser>
          <c:idx val="2"/>
          <c:order val="3"/>
          <c:tx>
            <c:strRef>
              <c:f>'CHARTS-YearOnY-0'!$F$4</c:f>
              <c:strCache>
                <c:ptCount val="1"/>
                <c:pt idx="0">
                  <c:v>CPI</c:v>
                </c:pt>
              </c:strCache>
            </c:strRef>
          </c:tx>
          <c:spPr>
            <a:ln w="28575" cap="rnd">
              <a:solidFill>
                <a:srgbClr val="6DC4CD"/>
              </a:solidFill>
              <a:round/>
            </a:ln>
            <a:effectLst/>
          </c:spPr>
          <c:marker>
            <c:symbol val="circle"/>
            <c:size val="5"/>
            <c:spPr>
              <a:solidFill>
                <a:srgbClr val="6DC4CD"/>
              </a:solidFill>
              <a:ln w="9525">
                <a:solidFill>
                  <a:srgbClr val="6DC4CD"/>
                </a:solidFill>
              </a:ln>
              <a:effectLst/>
            </c:spPr>
          </c:marker>
          <c:dLbls>
            <c:dLbl>
              <c:idx val="4"/>
              <c:layout>
                <c:manualLayout>
                  <c:x val="-2.8279476429082889E-2"/>
                  <c:y val="-2.61531507957275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C70-4E97-BF02-08A76200357C}"/>
                </c:ext>
              </c:extLst>
            </c:dLbl>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'CHARTS-YearOnY-0'!$B$41:$B$45</c:f>
              <c:numCache>
                <c:formatCode>mmm\-yy</c:formatCode>
                <c:ptCount val="5"/>
                <c:pt idx="0">
                  <c:v>44927</c:v>
                </c:pt>
                <c:pt idx="1">
                  <c:v>44958</c:v>
                </c:pt>
                <c:pt idx="2">
                  <c:v>44986</c:v>
                </c:pt>
                <c:pt idx="3">
                  <c:v>45017</c:v>
                </c:pt>
                <c:pt idx="4">
                  <c:v>45047</c:v>
                </c:pt>
              </c:numCache>
            </c:numRef>
          </c:cat>
          <c:val>
            <c:numRef>
              <c:f>'CHARTS-YearOnY-0'!$F$41:$F$45</c:f>
              <c:numCache>
                <c:formatCode>General</c:formatCode>
                <c:ptCount val="5"/>
                <c:pt idx="0">
                  <c:v>0.10008703220191478</c:v>
                </c:pt>
                <c:pt idx="1">
                  <c:v>0.10449050086355786</c:v>
                </c:pt>
                <c:pt idx="2">
                  <c:v>0.10076857386848857</c:v>
                </c:pt>
                <c:pt idx="3">
                  <c:v>8.6666666666666753E-2</c:v>
                </c:pt>
                <c:pt idx="4">
                  <c:v>8.6920529801324614E-2</c:v>
                </c:pt>
              </c:numCache>
            </c:numRef>
          </c:val>
          <c:smooth val="0"/>
          <c:extLst>
            <c:ext xmlns:c16="http://schemas.microsoft.com/office/drawing/2014/chart" uri="{C3380CC4-5D6E-409C-BE32-E72D297353CC}">
              <c16:uniqueId val="{00000007-1C70-4E97-BF02-08A76200357C}"/>
            </c:ext>
          </c:extLst>
        </c:ser>
        <c:dLbls>
          <c:showLegendKey val="0"/>
          <c:showVal val="0"/>
          <c:showCatName val="0"/>
          <c:showSerName val="0"/>
          <c:showPercent val="0"/>
          <c:showBubbleSize val="0"/>
        </c:dLbls>
        <c:marker val="1"/>
        <c:smooth val="0"/>
        <c:axId val="626360424"/>
        <c:axId val="626370504"/>
      </c:lineChart>
      <c:dateAx>
        <c:axId val="626360424"/>
        <c:scaling>
          <c:orientation val="minMax"/>
        </c:scaling>
        <c:delete val="0"/>
        <c:axPos val="b"/>
        <c:numFmt formatCode="mmm\-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626370504"/>
        <c:crosses val="autoZero"/>
        <c:auto val="1"/>
        <c:lblOffset val="100"/>
        <c:baseTimeUnit val="months"/>
      </c:dateAx>
      <c:valAx>
        <c:axId val="626370504"/>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tx1">
                <a:lumMod val="15000"/>
                <a:lumOff val="85000"/>
              </a:schemeClr>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626360424"/>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rnd" cmpd="sng" algn="ctr">
      <a:noFill/>
      <a:round/>
    </a:ln>
    <a:effectLst/>
  </c:spPr>
  <c:txPr>
    <a:bodyPr/>
    <a:lstStyle/>
    <a:p>
      <a:pPr>
        <a:defRPr sz="18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7A4F66D-7246-4113-A5CE-EEF9B2A7B634}" type="datetimeFigureOut">
              <a:rPr lang="en-GB" smtClean="0"/>
              <a:t>20/05/2024</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A9E7DCF-C530-4ED1-81AD-081CDD136528}" type="slidenum">
              <a:rPr lang="en-GB" smtClean="0"/>
              <a:t>‹#›</a:t>
            </a:fld>
            <a:endParaRPr lang="en-GB"/>
          </a:p>
        </p:txBody>
      </p:sp>
    </p:spTree>
    <p:extLst>
      <p:ext uri="{BB962C8B-B14F-4D97-AF65-F5344CB8AC3E}">
        <p14:creationId xmlns:p14="http://schemas.microsoft.com/office/powerpoint/2010/main" val="953350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1E1182B-8558-4F9B-8F08-53A64354157E}" type="datetimeFigureOut">
              <a:rPr lang="en-GB" smtClean="0"/>
              <a:t>20/05/2024</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70C03D2-F59E-4FA3-B1E0-AF2AAE0941BC}" type="slidenum">
              <a:rPr lang="en-GB" smtClean="0"/>
              <a:t>‹#›</a:t>
            </a:fld>
            <a:endParaRPr lang="en-GB"/>
          </a:p>
        </p:txBody>
      </p:sp>
    </p:spTree>
    <p:extLst>
      <p:ext uri="{BB962C8B-B14F-4D97-AF65-F5344CB8AC3E}">
        <p14:creationId xmlns:p14="http://schemas.microsoft.com/office/powerpoint/2010/main" val="3073448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70C03D2-F59E-4FA3-B1E0-AF2AAE0941BC}" type="slidenum">
              <a:rPr lang="en-GB" smtClean="0"/>
              <a:t>1</a:t>
            </a:fld>
            <a:endParaRPr lang="en-GB"/>
          </a:p>
        </p:txBody>
      </p:sp>
    </p:spTree>
    <p:extLst>
      <p:ext uri="{BB962C8B-B14F-4D97-AF65-F5344CB8AC3E}">
        <p14:creationId xmlns:p14="http://schemas.microsoft.com/office/powerpoint/2010/main" val="1835297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10</a:t>
            </a:fld>
            <a:endParaRPr lang="en-GB"/>
          </a:p>
        </p:txBody>
      </p:sp>
    </p:spTree>
    <p:extLst>
      <p:ext uri="{BB962C8B-B14F-4D97-AF65-F5344CB8AC3E}">
        <p14:creationId xmlns:p14="http://schemas.microsoft.com/office/powerpoint/2010/main" val="3088109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70C03D2-F59E-4FA3-B1E0-AF2AAE0941BC}" type="slidenum">
              <a:rPr lang="en-GB" smtClean="0"/>
              <a:t>11</a:t>
            </a:fld>
            <a:endParaRPr lang="en-GB"/>
          </a:p>
        </p:txBody>
      </p:sp>
    </p:spTree>
    <p:extLst>
      <p:ext uri="{BB962C8B-B14F-4D97-AF65-F5344CB8AC3E}">
        <p14:creationId xmlns:p14="http://schemas.microsoft.com/office/powerpoint/2010/main" val="2639773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2</a:t>
            </a:fld>
            <a:endParaRPr lang="en-GB"/>
          </a:p>
        </p:txBody>
      </p:sp>
    </p:spTree>
    <p:extLst>
      <p:ext uri="{BB962C8B-B14F-4D97-AF65-F5344CB8AC3E}">
        <p14:creationId xmlns:p14="http://schemas.microsoft.com/office/powerpoint/2010/main" val="2936346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3</a:t>
            </a:fld>
            <a:endParaRPr lang="en-GB"/>
          </a:p>
        </p:txBody>
      </p:sp>
    </p:spTree>
    <p:extLst>
      <p:ext uri="{BB962C8B-B14F-4D97-AF65-F5344CB8AC3E}">
        <p14:creationId xmlns:p14="http://schemas.microsoft.com/office/powerpoint/2010/main" val="1269973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4</a:t>
            </a:fld>
            <a:endParaRPr lang="en-GB"/>
          </a:p>
        </p:txBody>
      </p:sp>
    </p:spTree>
    <p:extLst>
      <p:ext uri="{BB962C8B-B14F-4D97-AF65-F5344CB8AC3E}">
        <p14:creationId xmlns:p14="http://schemas.microsoft.com/office/powerpoint/2010/main" val="3086032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5</a:t>
            </a:fld>
            <a:endParaRPr lang="en-GB"/>
          </a:p>
        </p:txBody>
      </p:sp>
    </p:spTree>
    <p:extLst>
      <p:ext uri="{BB962C8B-B14F-4D97-AF65-F5344CB8AC3E}">
        <p14:creationId xmlns:p14="http://schemas.microsoft.com/office/powerpoint/2010/main" val="2937054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6</a:t>
            </a:fld>
            <a:endParaRPr lang="en-GB"/>
          </a:p>
        </p:txBody>
      </p:sp>
    </p:spTree>
    <p:extLst>
      <p:ext uri="{BB962C8B-B14F-4D97-AF65-F5344CB8AC3E}">
        <p14:creationId xmlns:p14="http://schemas.microsoft.com/office/powerpoint/2010/main" val="3750082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7</a:t>
            </a:fld>
            <a:endParaRPr lang="en-GB"/>
          </a:p>
        </p:txBody>
      </p:sp>
    </p:spTree>
    <p:extLst>
      <p:ext uri="{BB962C8B-B14F-4D97-AF65-F5344CB8AC3E}">
        <p14:creationId xmlns:p14="http://schemas.microsoft.com/office/powerpoint/2010/main" val="1854430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8</a:t>
            </a:fld>
            <a:endParaRPr lang="en-GB"/>
          </a:p>
        </p:txBody>
      </p:sp>
    </p:spTree>
    <p:extLst>
      <p:ext uri="{BB962C8B-B14F-4D97-AF65-F5344CB8AC3E}">
        <p14:creationId xmlns:p14="http://schemas.microsoft.com/office/powerpoint/2010/main" val="1996112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C03D2-F59E-4FA3-B1E0-AF2AAE0941BC}" type="slidenum">
              <a:rPr lang="en-GB" smtClean="0"/>
              <a:t>9</a:t>
            </a:fld>
            <a:endParaRPr lang="en-GB"/>
          </a:p>
        </p:txBody>
      </p:sp>
    </p:spTree>
    <p:extLst>
      <p:ext uri="{BB962C8B-B14F-4D97-AF65-F5344CB8AC3E}">
        <p14:creationId xmlns:p14="http://schemas.microsoft.com/office/powerpoint/2010/main" val="1866224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DC91E08-53F6-4B30-8521-A8FFEF1ADBB8}"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06180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91E08-53F6-4B30-8521-A8FFEF1ADBB8}"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51262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91E08-53F6-4B30-8521-A8FFEF1ADBB8}"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764924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91E08-53F6-4B30-8521-A8FFEF1ADBB8}"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74883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91E08-53F6-4B30-8521-A8FFEF1ADBB8}"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90428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C91E08-53F6-4B30-8521-A8FFEF1ADBB8}" type="datetimeFigureOut">
              <a:rPr lang="en-GB" smtClean="0"/>
              <a:t>20/05/2024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422536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DC91E08-53F6-4B30-8521-A8FFEF1ADBB8}" type="datetimeFigureOut">
              <a:rPr lang="en-GB" smtClean="0"/>
              <a:t>20/05/2024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62608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DC91E08-53F6-4B30-8521-A8FFEF1ADBB8}" type="datetimeFigureOut">
              <a:rPr lang="en-GB" smtClean="0"/>
              <a:t>20/05/2024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06958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91E08-53F6-4B30-8521-A8FFEF1ADBB8}" type="datetimeFigureOut">
              <a:rPr lang="en-GB" smtClean="0"/>
              <a:t>20/05/2024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605555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20/05/2024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48502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20/05/2024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6547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91E08-53F6-4B30-8521-A8FFEF1ADBB8}" type="datetimeFigureOut">
              <a:rPr lang="en-GB" smtClean="0"/>
              <a:t>20/05/2024</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97383A-60EC-4720-B4F7-3F8B7072D89A}" type="slidenum">
              <a:rPr lang="en-GB" smtClean="0"/>
              <a:t>‹#›</a:t>
            </a:fld>
            <a:endParaRPr lang="en-GB"/>
          </a:p>
        </p:txBody>
      </p:sp>
    </p:spTree>
    <p:extLst>
      <p:ext uri="{BB962C8B-B14F-4D97-AF65-F5344CB8AC3E}">
        <p14:creationId xmlns:p14="http://schemas.microsoft.com/office/powerpoint/2010/main" val="3001507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7408" y="1665000"/>
            <a:ext cx="10441160" cy="1224136"/>
          </a:xfrm>
        </p:spPr>
        <p:txBody>
          <a:bodyPr>
            <a:noAutofit/>
          </a:bodyPr>
          <a:lstStyle/>
          <a:p>
            <a:br>
              <a:rPr lang="en-GB" sz="3600" dirty="0"/>
            </a:br>
            <a:r>
              <a:rPr lang="en-GB" sz="4000" b="1" dirty="0">
                <a:solidFill>
                  <a:srgbClr val="660066"/>
                </a:solidFill>
              </a:rPr>
              <a:t>The Decent Living Index – a needs-based approach to measuring inflation</a:t>
            </a:r>
            <a:br>
              <a:rPr lang="en-GB" sz="4000" b="1" dirty="0">
                <a:solidFill>
                  <a:srgbClr val="632523"/>
                </a:solidFill>
              </a:rPr>
            </a:br>
            <a:endParaRPr lang="en-GB" sz="3600" b="1" dirty="0">
              <a:solidFill>
                <a:srgbClr val="632523"/>
              </a:solidFill>
            </a:endParaRPr>
          </a:p>
        </p:txBody>
      </p:sp>
      <p:sp>
        <p:nvSpPr>
          <p:cNvPr id="3" name="Subtitle 2"/>
          <p:cNvSpPr>
            <a:spLocks noGrp="1"/>
          </p:cNvSpPr>
          <p:nvPr>
            <p:ph type="subTitle" idx="1"/>
          </p:nvPr>
        </p:nvSpPr>
        <p:spPr>
          <a:xfrm>
            <a:off x="2064668" y="3408525"/>
            <a:ext cx="8062664" cy="1033272"/>
          </a:xfrm>
        </p:spPr>
        <p:txBody>
          <a:bodyPr>
            <a:noAutofit/>
          </a:bodyPr>
          <a:lstStyle/>
          <a:p>
            <a:r>
              <a:rPr lang="en-GB" sz="2600" dirty="0">
                <a:solidFill>
                  <a:schemeClr val="bg1">
                    <a:lumMod val="50000"/>
                  </a:schemeClr>
                </a:solidFill>
              </a:rPr>
              <a:t>Juliet Stone</a:t>
            </a:r>
          </a:p>
          <a:p>
            <a:r>
              <a:rPr lang="en-GB" sz="2600" dirty="0">
                <a:solidFill>
                  <a:schemeClr val="bg1">
                    <a:lumMod val="50000"/>
                  </a:schemeClr>
                </a:solidFill>
              </a:rPr>
              <a:t>Centre for Research in Social Policy</a:t>
            </a:r>
          </a:p>
        </p:txBody>
      </p:sp>
      <p:pic>
        <p:nvPicPr>
          <p:cNvPr id="6" name="Picture 2" descr="\\ws1.lboro.ac.uk\CRSP-Shared\CRSP Administration Files\CRSP Logo\New Logo - March 2016\LU_CRSP Research Centre_CO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92344" y="5229200"/>
            <a:ext cx="2340864" cy="1033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80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Future plans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TextBox 3">
            <a:extLst>
              <a:ext uri="{FF2B5EF4-FFF2-40B4-BE49-F238E27FC236}">
                <a16:creationId xmlns:a16="http://schemas.microsoft.com/office/drawing/2014/main" id="{ECD74A14-4206-3F88-8386-B78758D14F70}"/>
              </a:ext>
            </a:extLst>
          </p:cNvPr>
          <p:cNvSpPr txBox="1"/>
          <p:nvPr/>
        </p:nvSpPr>
        <p:spPr>
          <a:xfrm>
            <a:off x="407368" y="1340768"/>
            <a:ext cx="10513168" cy="4524315"/>
          </a:xfrm>
          <a:prstGeom prst="rect">
            <a:avLst/>
          </a:prstGeom>
          <a:noFill/>
        </p:spPr>
        <p:txBody>
          <a:bodyPr wrap="square">
            <a:spAutoFit/>
          </a:bodyPr>
          <a:lstStyle/>
          <a:p>
            <a:pPr marL="457200" indent="-457200">
              <a:buFont typeface="Arial" panose="020B0604020202020204" pitchFamily="34" charset="0"/>
              <a:buChar char="•"/>
            </a:pPr>
            <a:r>
              <a:rPr lang="en-GB" sz="3200" dirty="0"/>
              <a:t>Additional household types (pensioner households?)</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Integration of the methods into other inflation indices?</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We hope that the DLI will be a valuable addition to the currently available suite of inflation indices, providing a unique opportunity to track the ways in which the changing cost of living affects people’s ability to live with dignity. </a:t>
            </a:r>
          </a:p>
        </p:txBody>
      </p:sp>
    </p:spTree>
    <p:extLst>
      <p:ext uri="{BB962C8B-B14F-4D97-AF65-F5344CB8AC3E}">
        <p14:creationId xmlns:p14="http://schemas.microsoft.com/office/powerpoint/2010/main" val="1781081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47528" y="1196752"/>
            <a:ext cx="7772400" cy="3242791"/>
          </a:xfrm>
        </p:spPr>
        <p:txBody>
          <a:bodyPr>
            <a:noAutofit/>
          </a:bodyPr>
          <a:lstStyle/>
          <a:p>
            <a:r>
              <a:rPr lang="en-GB" sz="3000" dirty="0"/>
              <a:t>Centre for Research in Social Policy</a:t>
            </a:r>
            <a:br>
              <a:rPr lang="en-GB" sz="3000" dirty="0"/>
            </a:br>
            <a:r>
              <a:rPr lang="en-GB" sz="3000" dirty="0"/>
              <a:t>Loughborough University</a:t>
            </a:r>
            <a:br>
              <a:rPr lang="en-GB" sz="3000" dirty="0"/>
            </a:br>
            <a:r>
              <a:rPr lang="en-GB" sz="3000" dirty="0"/>
              <a:t>Leicestershire</a:t>
            </a:r>
            <a:br>
              <a:rPr lang="en-GB" sz="3000" dirty="0"/>
            </a:br>
            <a:r>
              <a:rPr lang="en-GB" sz="3000" dirty="0"/>
              <a:t>LE11 3TU</a:t>
            </a:r>
            <a:br>
              <a:rPr lang="en-GB" sz="3000" dirty="0"/>
            </a:br>
            <a:br>
              <a:rPr lang="en-GB" sz="3000" dirty="0"/>
            </a:br>
            <a:r>
              <a:rPr lang="en-GB" sz="3000" dirty="0"/>
              <a:t>www.crsp.ac.uk</a:t>
            </a:r>
          </a:p>
        </p:txBody>
      </p:sp>
      <p:pic>
        <p:nvPicPr>
          <p:cNvPr id="6" name="Picture 2" descr="\\ws1.lboro.ac.uk\CRSP-Shared\CRSP Administration Files\CRSP Logo\New Logo - March 2016\LU_CRSP Research Centre_CO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48328" y="5301208"/>
            <a:ext cx="2340864" cy="103327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A4DC0402-9F51-99B0-E76C-F7C3DAB9B6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3425441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The Minimum Income Standard (MIS): defining needs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TextBox 3">
            <a:extLst>
              <a:ext uri="{FF2B5EF4-FFF2-40B4-BE49-F238E27FC236}">
                <a16:creationId xmlns:a16="http://schemas.microsoft.com/office/drawing/2014/main" id="{ECD74A14-4206-3F88-8386-B78758D14F70}"/>
              </a:ext>
            </a:extLst>
          </p:cNvPr>
          <p:cNvSpPr txBox="1"/>
          <p:nvPr/>
        </p:nvSpPr>
        <p:spPr>
          <a:xfrm>
            <a:off x="407368" y="1340768"/>
            <a:ext cx="10513168" cy="4832092"/>
          </a:xfrm>
          <a:prstGeom prst="rect">
            <a:avLst/>
          </a:prstGeom>
          <a:noFill/>
        </p:spPr>
        <p:txBody>
          <a:bodyPr wrap="square">
            <a:spAutoFit/>
          </a:bodyPr>
          <a:lstStyle/>
          <a:p>
            <a:pPr marL="457200" indent="-457200">
              <a:buFont typeface="Arial" panose="020B0604020202020204" pitchFamily="34" charset="0"/>
              <a:buChar char="•"/>
            </a:pPr>
            <a:r>
              <a:rPr lang="en-GB" sz="2800" dirty="0"/>
              <a:t>Establishing public consensus about what is needed for a minimum socially acceptable standard of living in the UK</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Covering material needs, but also enabling participation in society</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MIS provides a regularly updated standard, rooted in public consensus, defining minimum needs</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Establishes a benchmark against which the adequacy of state support can be assessed and tracked over time. </a:t>
            </a:r>
          </a:p>
        </p:txBody>
      </p:sp>
    </p:spTree>
    <p:extLst>
      <p:ext uri="{BB962C8B-B14F-4D97-AF65-F5344CB8AC3E}">
        <p14:creationId xmlns:p14="http://schemas.microsoft.com/office/powerpoint/2010/main" val="1294152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0" name="Freeform: Shape 5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7" name="Freeform: Shape 56">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itle 1">
            <a:extLst>
              <a:ext uri="{FF2B5EF4-FFF2-40B4-BE49-F238E27FC236}">
                <a16:creationId xmlns:a16="http://schemas.microsoft.com/office/drawing/2014/main" id="{97ADE8E1-6A47-6F5A-B231-83B40EEED228}"/>
              </a:ext>
            </a:extLst>
          </p:cNvPr>
          <p:cNvSpPr>
            <a:spLocks noGrp="1"/>
          </p:cNvSpPr>
          <p:nvPr>
            <p:ph type="title"/>
          </p:nvPr>
        </p:nvSpPr>
        <p:spPr>
          <a:xfrm>
            <a:off x="1847528" y="980728"/>
            <a:ext cx="8622705" cy="3998939"/>
          </a:xfrm>
        </p:spPr>
        <p:txBody>
          <a:bodyPr vert="horz" lIns="91440" tIns="45720" rIns="91440" bIns="45720" rtlCol="0" anchor="ctr">
            <a:normAutofit/>
          </a:bodyPr>
          <a:lstStyle/>
          <a:p>
            <a:pPr>
              <a:lnSpc>
                <a:spcPct val="90000"/>
              </a:lnSpc>
            </a:pPr>
            <a:r>
              <a:rPr lang="en-US" sz="4000" kern="1200" dirty="0">
                <a:solidFill>
                  <a:schemeClr val="tx1"/>
                </a:solidFill>
                <a:latin typeface="+mj-lt"/>
                <a:ea typeface="+mj-ea"/>
                <a:cs typeface="+mj-cs"/>
              </a:rPr>
              <a:t>“A minimum standard of living in the UK today includes, but is more than just, food, clothes and shelter. It is about having what you need in order to have the opportunities and choices necessary to participate in society.”</a:t>
            </a:r>
          </a:p>
        </p:txBody>
      </p:sp>
      <p:sp>
        <p:nvSpPr>
          <p:cNvPr id="59" name="Rectangle 58">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5316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Examples of different ‘match’ types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6" name="Table 5">
            <a:extLst>
              <a:ext uri="{FF2B5EF4-FFF2-40B4-BE49-F238E27FC236}">
                <a16:creationId xmlns:a16="http://schemas.microsoft.com/office/drawing/2014/main" id="{AAD57C85-F9AD-9459-638E-36E269FE0A84}"/>
              </a:ext>
            </a:extLst>
          </p:cNvPr>
          <p:cNvGraphicFramePr>
            <a:graphicFrameLocks noGrp="1"/>
          </p:cNvGraphicFramePr>
          <p:nvPr>
            <p:extLst>
              <p:ext uri="{D42A27DB-BD31-4B8C-83A1-F6EECF244321}">
                <p14:modId xmlns:p14="http://schemas.microsoft.com/office/powerpoint/2010/main" val="325386930"/>
              </p:ext>
            </p:extLst>
          </p:nvPr>
        </p:nvGraphicFramePr>
        <p:xfrm>
          <a:off x="1199456" y="1772816"/>
          <a:ext cx="9793088" cy="4320480"/>
        </p:xfrm>
        <a:graphic>
          <a:graphicData uri="http://schemas.openxmlformats.org/drawingml/2006/table">
            <a:tbl>
              <a:tblPr firstRow="1" firstCol="1" bandRow="1"/>
              <a:tblGrid>
                <a:gridCol w="4720827">
                  <a:extLst>
                    <a:ext uri="{9D8B030D-6E8A-4147-A177-3AD203B41FA5}">
                      <a16:colId xmlns:a16="http://schemas.microsoft.com/office/drawing/2014/main" val="1298433314"/>
                    </a:ext>
                  </a:extLst>
                </a:gridCol>
                <a:gridCol w="3524198">
                  <a:extLst>
                    <a:ext uri="{9D8B030D-6E8A-4147-A177-3AD203B41FA5}">
                      <a16:colId xmlns:a16="http://schemas.microsoft.com/office/drawing/2014/main" val="2301285568"/>
                    </a:ext>
                  </a:extLst>
                </a:gridCol>
                <a:gridCol w="1548063">
                  <a:extLst>
                    <a:ext uri="{9D8B030D-6E8A-4147-A177-3AD203B41FA5}">
                      <a16:colId xmlns:a16="http://schemas.microsoft.com/office/drawing/2014/main" val="3308519005"/>
                    </a:ext>
                  </a:extLst>
                </a:gridCol>
              </a:tblGrid>
              <a:tr h="540060">
                <a:tc>
                  <a:txBody>
                    <a:bodyPr/>
                    <a:lstStyle/>
                    <a:p>
                      <a:r>
                        <a:rPr lang="en-GB" sz="2400" b="1" kern="0">
                          <a:solidFill>
                            <a:srgbClr val="FFFFFF"/>
                          </a:solidFill>
                          <a:effectLst/>
                          <a:highlight>
                            <a:srgbClr val="361163"/>
                          </a:highlight>
                          <a:latin typeface="Calibri" panose="020F0502020204030204" pitchFamily="34" charset="0"/>
                          <a:ea typeface="Calibri" panose="020F0502020204030204" pitchFamily="34" charset="0"/>
                          <a:cs typeface="Arial" panose="020B0604020202020204" pitchFamily="34" charset="0"/>
                        </a:rPr>
                        <a:t>MIS basket product</a:t>
                      </a:r>
                      <a:endParaRPr lang="en-GB" sz="2400" kern="100">
                        <a:effectLst/>
                        <a:highlight>
                          <a:srgbClr val="361163"/>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1163"/>
                    </a:solidFill>
                  </a:tcPr>
                </a:tc>
                <a:tc>
                  <a:txBody>
                    <a:bodyPr/>
                    <a:lstStyle/>
                    <a:p>
                      <a:r>
                        <a:rPr lang="en-GB" sz="2400" b="1" kern="0">
                          <a:solidFill>
                            <a:srgbClr val="FFFFFF"/>
                          </a:solidFill>
                          <a:effectLst/>
                          <a:highlight>
                            <a:srgbClr val="361163"/>
                          </a:highlight>
                          <a:latin typeface="Calibri" panose="020F0502020204030204" pitchFamily="34" charset="0"/>
                          <a:ea typeface="Calibri" panose="020F0502020204030204" pitchFamily="34" charset="0"/>
                          <a:cs typeface="Arial" panose="020B0604020202020204" pitchFamily="34" charset="0"/>
                        </a:rPr>
                        <a:t>CPI basket item</a:t>
                      </a:r>
                      <a:endParaRPr lang="en-GB" sz="2400" kern="100">
                        <a:effectLst/>
                        <a:highlight>
                          <a:srgbClr val="361163"/>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1163"/>
                    </a:solidFill>
                  </a:tcPr>
                </a:tc>
                <a:tc>
                  <a:txBody>
                    <a:bodyPr/>
                    <a:lstStyle/>
                    <a:p>
                      <a:r>
                        <a:rPr lang="en-GB" sz="2400" b="1" kern="0" dirty="0">
                          <a:solidFill>
                            <a:srgbClr val="FFFFFF"/>
                          </a:solidFill>
                          <a:effectLst/>
                          <a:highlight>
                            <a:srgbClr val="361163"/>
                          </a:highlight>
                          <a:latin typeface="Calibri" panose="020F0502020204030204" pitchFamily="34" charset="0"/>
                          <a:ea typeface="Calibri" panose="020F0502020204030204" pitchFamily="34" charset="0"/>
                          <a:cs typeface="Arial" panose="020B0604020202020204" pitchFamily="34" charset="0"/>
                        </a:rPr>
                        <a:t>Match</a:t>
                      </a:r>
                      <a:endParaRPr lang="en-GB" sz="2400" kern="100" dirty="0">
                        <a:effectLst/>
                        <a:highlight>
                          <a:srgbClr val="361163"/>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1163"/>
                    </a:solidFill>
                  </a:tcPr>
                </a:tc>
                <a:extLst>
                  <a:ext uri="{0D108BD9-81ED-4DB2-BD59-A6C34878D82A}">
                    <a16:rowId xmlns:a16="http://schemas.microsoft.com/office/drawing/2014/main" val="161666225"/>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Tesco 80 Teabags 250G</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Tea bags pkt of 80 (230g-250g)</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Exact match</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502584"/>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Wilko 28cm Aluminium Frying Pan with Lid</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Frying pan 24-30cm</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Exact match</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4335362"/>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Tesco Hash Browns 750G</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Frozen chips 900g-1.5kg</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Close proxy</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0329362"/>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Wilko Stacking Mugs 4pk</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Dinner plate, approx diameter</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Close proxy</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722894"/>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Tesco Sage &amp; Onion Stuffing Mix 170G</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Herbs dried jar 3 - 20g</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Proxy</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2103102"/>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Cookworks 700W Standard Microwave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Electric kettle - 1.5-1.7l</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Proxy</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2271934"/>
                  </a:ext>
                </a:extLst>
              </a:tr>
              <a:tr h="540060">
                <a:tc>
                  <a:txBody>
                    <a:bodyPr/>
                    <a:lstStyle/>
                    <a:p>
                      <a:pPr>
                        <a:spcAft>
                          <a:spcPts val="0"/>
                        </a:spcAft>
                      </a:pPr>
                      <a:r>
                        <a:rPr lang="en-GB" sz="2000" kern="0">
                          <a:effectLst/>
                          <a:latin typeface="Calibri" panose="020F0502020204030204" pitchFamily="34" charset="0"/>
                          <a:ea typeface="Calibri" panose="020F0502020204030204" pitchFamily="34" charset="0"/>
                          <a:cs typeface="Arial" panose="020B0604020202020204" pitchFamily="34" charset="0"/>
                        </a:rPr>
                        <a:t>Wilko Ironing Board 115x36cm</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a:effectLst/>
                          <a:latin typeface="Calibri" panose="020F0502020204030204" pitchFamily="34" charset="0"/>
                          <a:ea typeface="Calibri" panose="020F0502020204030204" pitchFamily="34" charset="0"/>
                          <a:cs typeface="Arial" panose="020B0604020202020204" pitchFamily="34" charset="0"/>
                        </a:rPr>
                        <a:t>-</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2000" kern="0" dirty="0">
                          <a:effectLst/>
                          <a:latin typeface="Calibri" panose="020F0502020204030204" pitchFamily="34" charset="0"/>
                          <a:ea typeface="Calibri" panose="020F0502020204030204" pitchFamily="34" charset="0"/>
                          <a:cs typeface="Arial" panose="020B0604020202020204" pitchFamily="34" charset="0"/>
                        </a:rPr>
                        <a:t>No match</a:t>
                      </a:r>
                      <a:endParaRPr lang="en-GB"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7593311"/>
                  </a:ext>
                </a:extLst>
              </a:tr>
            </a:tbl>
          </a:graphicData>
        </a:graphic>
      </p:graphicFrame>
    </p:spTree>
    <p:extLst>
      <p:ext uri="{BB962C8B-B14F-4D97-AF65-F5344CB8AC3E}">
        <p14:creationId xmlns:p14="http://schemas.microsoft.com/office/powerpoint/2010/main" val="1679946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Tracking price changes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2" name="Table 11">
            <a:extLst>
              <a:ext uri="{FF2B5EF4-FFF2-40B4-BE49-F238E27FC236}">
                <a16:creationId xmlns:a16="http://schemas.microsoft.com/office/drawing/2014/main" id="{87D35DFA-CF3E-71BA-3886-2EFDC63FB0DA}"/>
              </a:ext>
            </a:extLst>
          </p:cNvPr>
          <p:cNvGraphicFramePr>
            <a:graphicFrameLocks noGrp="1"/>
          </p:cNvGraphicFramePr>
          <p:nvPr>
            <p:extLst>
              <p:ext uri="{D42A27DB-BD31-4B8C-83A1-F6EECF244321}">
                <p14:modId xmlns:p14="http://schemas.microsoft.com/office/powerpoint/2010/main" val="3296689368"/>
              </p:ext>
            </p:extLst>
          </p:nvPr>
        </p:nvGraphicFramePr>
        <p:xfrm>
          <a:off x="479376" y="1412776"/>
          <a:ext cx="10369151" cy="5126355"/>
        </p:xfrm>
        <a:graphic>
          <a:graphicData uri="http://schemas.openxmlformats.org/drawingml/2006/table">
            <a:tbl>
              <a:tblPr/>
              <a:tblGrid>
                <a:gridCol w="1424572">
                  <a:extLst>
                    <a:ext uri="{9D8B030D-6E8A-4147-A177-3AD203B41FA5}">
                      <a16:colId xmlns:a16="http://schemas.microsoft.com/office/drawing/2014/main" val="742731218"/>
                    </a:ext>
                  </a:extLst>
                </a:gridCol>
                <a:gridCol w="5801889">
                  <a:extLst>
                    <a:ext uri="{9D8B030D-6E8A-4147-A177-3AD203B41FA5}">
                      <a16:colId xmlns:a16="http://schemas.microsoft.com/office/drawing/2014/main" val="713078708"/>
                    </a:ext>
                  </a:extLst>
                </a:gridCol>
                <a:gridCol w="1105122">
                  <a:extLst>
                    <a:ext uri="{9D8B030D-6E8A-4147-A177-3AD203B41FA5}">
                      <a16:colId xmlns:a16="http://schemas.microsoft.com/office/drawing/2014/main" val="904995678"/>
                    </a:ext>
                  </a:extLst>
                </a:gridCol>
                <a:gridCol w="2037568">
                  <a:extLst>
                    <a:ext uri="{9D8B030D-6E8A-4147-A177-3AD203B41FA5}">
                      <a16:colId xmlns:a16="http://schemas.microsoft.com/office/drawing/2014/main" val="3138073500"/>
                    </a:ext>
                  </a:extLst>
                </a:gridCol>
              </a:tblGrid>
              <a:tr h="190500">
                <a:tc>
                  <a:txBody>
                    <a:bodyPr/>
                    <a:lstStyle/>
                    <a:p>
                      <a:pPr algn="l" fontAlgn="b"/>
                      <a:r>
                        <a:rPr lang="en-GB" sz="1400" b="0" i="0" u="none" strike="noStrike">
                          <a:solidFill>
                            <a:srgbClr val="000000"/>
                          </a:solidFill>
                          <a:effectLst/>
                          <a:latin typeface="Aptos Narrow" panose="020B0004020202020204" pitchFamily="34" charset="0"/>
                        </a:rPr>
                        <a:t>ITEM_ID</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ITEM_DESC</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BASE_PRICE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9109330"/>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32273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0.69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0.77</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819692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0.59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077770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177079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11028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70460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6196547"/>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3831802"/>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11577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6340349"/>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780971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936615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068502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72272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512408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413867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79777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5056898"/>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74334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74779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8690988"/>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9159294"/>
                  </a:ext>
                </a:extLst>
              </a:tr>
            </a:tbl>
          </a:graphicData>
        </a:graphic>
      </p:graphicFrame>
      <p:cxnSp>
        <p:nvCxnSpPr>
          <p:cNvPr id="15" name="Straight Arrow Connector 14">
            <a:extLst>
              <a:ext uri="{FF2B5EF4-FFF2-40B4-BE49-F238E27FC236}">
                <a16:creationId xmlns:a16="http://schemas.microsoft.com/office/drawing/2014/main" id="{E884D25D-9F8C-4DA5-5EE6-B45C33361F2D}"/>
              </a:ext>
            </a:extLst>
          </p:cNvPr>
          <p:cNvCxnSpPr>
            <a:cxnSpLocks/>
          </p:cNvCxnSpPr>
          <p:nvPr/>
        </p:nvCxnSpPr>
        <p:spPr>
          <a:xfrm flipV="1">
            <a:off x="767408"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44CB4A3-C2E1-D98F-940C-DEB9F0278095}"/>
              </a:ext>
            </a:extLst>
          </p:cNvPr>
          <p:cNvCxnSpPr>
            <a:cxnSpLocks/>
          </p:cNvCxnSpPr>
          <p:nvPr/>
        </p:nvCxnSpPr>
        <p:spPr>
          <a:xfrm flipV="1">
            <a:off x="10704512"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BA61456-1018-0DFD-D914-4D0CAB6287FD}"/>
              </a:ext>
            </a:extLst>
          </p:cNvPr>
          <p:cNvCxnSpPr>
            <a:cxnSpLocks/>
          </p:cNvCxnSpPr>
          <p:nvPr/>
        </p:nvCxnSpPr>
        <p:spPr>
          <a:xfrm flipV="1">
            <a:off x="8616280"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811989F-1349-F91C-2A3B-2D78B67C55B7}"/>
              </a:ext>
            </a:extLst>
          </p:cNvPr>
          <p:cNvCxnSpPr>
            <a:cxnSpLocks/>
          </p:cNvCxnSpPr>
          <p:nvPr/>
        </p:nvCxnSpPr>
        <p:spPr>
          <a:xfrm flipV="1">
            <a:off x="2279576"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FC5BD956-2EC0-1BC7-71D4-B80FE266032D}"/>
              </a:ext>
            </a:extLst>
          </p:cNvPr>
          <p:cNvCxnSpPr>
            <a:cxnSpLocks/>
          </p:cNvCxnSpPr>
          <p:nvPr/>
        </p:nvCxnSpPr>
        <p:spPr>
          <a:xfrm>
            <a:off x="8688288"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79AD99B-3BC6-7898-0695-FF0DDE1E9092}"/>
              </a:ext>
            </a:extLst>
          </p:cNvPr>
          <p:cNvCxnSpPr>
            <a:cxnSpLocks/>
          </p:cNvCxnSpPr>
          <p:nvPr/>
        </p:nvCxnSpPr>
        <p:spPr>
          <a:xfrm>
            <a:off x="10704512"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E1E69D0-33A3-6EA2-EE15-F9C18996EC69}"/>
              </a:ext>
            </a:extLst>
          </p:cNvPr>
          <p:cNvCxnSpPr>
            <a:cxnSpLocks/>
          </p:cNvCxnSpPr>
          <p:nvPr/>
        </p:nvCxnSpPr>
        <p:spPr>
          <a:xfrm>
            <a:off x="2351584"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1B20661-E7FE-DB4B-0B89-A1C11F879E1D}"/>
              </a:ext>
            </a:extLst>
          </p:cNvPr>
          <p:cNvCxnSpPr>
            <a:cxnSpLocks/>
          </p:cNvCxnSpPr>
          <p:nvPr/>
        </p:nvCxnSpPr>
        <p:spPr>
          <a:xfrm>
            <a:off x="695400"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147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Tracking price changes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2" name="Table 11">
            <a:extLst>
              <a:ext uri="{FF2B5EF4-FFF2-40B4-BE49-F238E27FC236}">
                <a16:creationId xmlns:a16="http://schemas.microsoft.com/office/drawing/2014/main" id="{87D35DFA-CF3E-71BA-3886-2EFDC63FB0DA}"/>
              </a:ext>
            </a:extLst>
          </p:cNvPr>
          <p:cNvGraphicFramePr>
            <a:graphicFrameLocks noGrp="1"/>
          </p:cNvGraphicFramePr>
          <p:nvPr/>
        </p:nvGraphicFramePr>
        <p:xfrm>
          <a:off x="479376" y="1412776"/>
          <a:ext cx="10369151" cy="5126355"/>
        </p:xfrm>
        <a:graphic>
          <a:graphicData uri="http://schemas.openxmlformats.org/drawingml/2006/table">
            <a:tbl>
              <a:tblPr/>
              <a:tblGrid>
                <a:gridCol w="1424572">
                  <a:extLst>
                    <a:ext uri="{9D8B030D-6E8A-4147-A177-3AD203B41FA5}">
                      <a16:colId xmlns:a16="http://schemas.microsoft.com/office/drawing/2014/main" val="742731218"/>
                    </a:ext>
                  </a:extLst>
                </a:gridCol>
                <a:gridCol w="5801889">
                  <a:extLst>
                    <a:ext uri="{9D8B030D-6E8A-4147-A177-3AD203B41FA5}">
                      <a16:colId xmlns:a16="http://schemas.microsoft.com/office/drawing/2014/main" val="713078708"/>
                    </a:ext>
                  </a:extLst>
                </a:gridCol>
                <a:gridCol w="1105122">
                  <a:extLst>
                    <a:ext uri="{9D8B030D-6E8A-4147-A177-3AD203B41FA5}">
                      <a16:colId xmlns:a16="http://schemas.microsoft.com/office/drawing/2014/main" val="904995678"/>
                    </a:ext>
                  </a:extLst>
                </a:gridCol>
                <a:gridCol w="2037568">
                  <a:extLst>
                    <a:ext uri="{9D8B030D-6E8A-4147-A177-3AD203B41FA5}">
                      <a16:colId xmlns:a16="http://schemas.microsoft.com/office/drawing/2014/main" val="3138073500"/>
                    </a:ext>
                  </a:extLst>
                </a:gridCol>
              </a:tblGrid>
              <a:tr h="190500">
                <a:tc>
                  <a:txBody>
                    <a:bodyPr/>
                    <a:lstStyle/>
                    <a:p>
                      <a:pPr algn="l" fontAlgn="b"/>
                      <a:r>
                        <a:rPr lang="en-GB" sz="1400" b="0" i="0" u="none" strike="noStrike">
                          <a:solidFill>
                            <a:srgbClr val="000000"/>
                          </a:solidFill>
                          <a:effectLst/>
                          <a:latin typeface="Aptos Narrow" panose="020B0004020202020204" pitchFamily="34" charset="0"/>
                        </a:rPr>
                        <a:t>ITEM_ID</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ITEM_DESC</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BASE_PRICE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9109330"/>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32273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0.69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0.77</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819692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0.59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077770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177079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11028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70460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6196547"/>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3831802"/>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11577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6340349"/>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780971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936615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068502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72272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512408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413867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79777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5056898"/>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74334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74779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8690988"/>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9159294"/>
                  </a:ext>
                </a:extLst>
              </a:tr>
            </a:tbl>
          </a:graphicData>
        </a:graphic>
      </p:graphicFrame>
      <p:cxnSp>
        <p:nvCxnSpPr>
          <p:cNvPr id="15" name="Straight Arrow Connector 14">
            <a:extLst>
              <a:ext uri="{FF2B5EF4-FFF2-40B4-BE49-F238E27FC236}">
                <a16:creationId xmlns:a16="http://schemas.microsoft.com/office/drawing/2014/main" id="{E884D25D-9F8C-4DA5-5EE6-B45C33361F2D}"/>
              </a:ext>
            </a:extLst>
          </p:cNvPr>
          <p:cNvCxnSpPr>
            <a:cxnSpLocks/>
          </p:cNvCxnSpPr>
          <p:nvPr/>
        </p:nvCxnSpPr>
        <p:spPr>
          <a:xfrm flipV="1">
            <a:off x="767408"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44CB4A3-C2E1-D98F-940C-DEB9F0278095}"/>
              </a:ext>
            </a:extLst>
          </p:cNvPr>
          <p:cNvCxnSpPr>
            <a:cxnSpLocks/>
          </p:cNvCxnSpPr>
          <p:nvPr/>
        </p:nvCxnSpPr>
        <p:spPr>
          <a:xfrm flipV="1">
            <a:off x="10704512"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BA61456-1018-0DFD-D914-4D0CAB6287FD}"/>
              </a:ext>
            </a:extLst>
          </p:cNvPr>
          <p:cNvCxnSpPr>
            <a:cxnSpLocks/>
          </p:cNvCxnSpPr>
          <p:nvPr/>
        </p:nvCxnSpPr>
        <p:spPr>
          <a:xfrm flipV="1">
            <a:off x="8616280"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811989F-1349-F91C-2A3B-2D78B67C55B7}"/>
              </a:ext>
            </a:extLst>
          </p:cNvPr>
          <p:cNvCxnSpPr>
            <a:cxnSpLocks/>
          </p:cNvCxnSpPr>
          <p:nvPr/>
        </p:nvCxnSpPr>
        <p:spPr>
          <a:xfrm flipV="1">
            <a:off x="2279576"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FC5BD956-2EC0-1BC7-71D4-B80FE266032D}"/>
              </a:ext>
            </a:extLst>
          </p:cNvPr>
          <p:cNvCxnSpPr>
            <a:cxnSpLocks/>
          </p:cNvCxnSpPr>
          <p:nvPr/>
        </p:nvCxnSpPr>
        <p:spPr>
          <a:xfrm>
            <a:off x="8688288"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79AD99B-3BC6-7898-0695-FF0DDE1E9092}"/>
              </a:ext>
            </a:extLst>
          </p:cNvPr>
          <p:cNvCxnSpPr>
            <a:cxnSpLocks/>
          </p:cNvCxnSpPr>
          <p:nvPr/>
        </p:nvCxnSpPr>
        <p:spPr>
          <a:xfrm>
            <a:off x="10704512"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E1E69D0-33A3-6EA2-EE15-F9C18996EC69}"/>
              </a:ext>
            </a:extLst>
          </p:cNvPr>
          <p:cNvCxnSpPr>
            <a:cxnSpLocks/>
          </p:cNvCxnSpPr>
          <p:nvPr/>
        </p:nvCxnSpPr>
        <p:spPr>
          <a:xfrm>
            <a:off x="2351584"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1B20661-E7FE-DB4B-0B89-A1C11F879E1D}"/>
              </a:ext>
            </a:extLst>
          </p:cNvPr>
          <p:cNvCxnSpPr>
            <a:cxnSpLocks/>
          </p:cNvCxnSpPr>
          <p:nvPr/>
        </p:nvCxnSpPr>
        <p:spPr>
          <a:xfrm>
            <a:off x="695400"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FAF7746-716C-E365-9AB3-AA9F5CAA382F}"/>
              </a:ext>
            </a:extLst>
          </p:cNvPr>
          <p:cNvSpPr/>
          <p:nvPr/>
        </p:nvSpPr>
        <p:spPr>
          <a:xfrm>
            <a:off x="8328248" y="2276872"/>
            <a:ext cx="576062" cy="360040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3103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Tracking price changes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2" name="Table 11">
            <a:extLst>
              <a:ext uri="{FF2B5EF4-FFF2-40B4-BE49-F238E27FC236}">
                <a16:creationId xmlns:a16="http://schemas.microsoft.com/office/drawing/2014/main" id="{87D35DFA-CF3E-71BA-3886-2EFDC63FB0DA}"/>
              </a:ext>
            </a:extLst>
          </p:cNvPr>
          <p:cNvGraphicFramePr>
            <a:graphicFrameLocks noGrp="1"/>
          </p:cNvGraphicFramePr>
          <p:nvPr/>
        </p:nvGraphicFramePr>
        <p:xfrm>
          <a:off x="479376" y="1412776"/>
          <a:ext cx="10369151" cy="5126355"/>
        </p:xfrm>
        <a:graphic>
          <a:graphicData uri="http://schemas.openxmlformats.org/drawingml/2006/table">
            <a:tbl>
              <a:tblPr/>
              <a:tblGrid>
                <a:gridCol w="1424572">
                  <a:extLst>
                    <a:ext uri="{9D8B030D-6E8A-4147-A177-3AD203B41FA5}">
                      <a16:colId xmlns:a16="http://schemas.microsoft.com/office/drawing/2014/main" val="742731218"/>
                    </a:ext>
                  </a:extLst>
                </a:gridCol>
                <a:gridCol w="5801889">
                  <a:extLst>
                    <a:ext uri="{9D8B030D-6E8A-4147-A177-3AD203B41FA5}">
                      <a16:colId xmlns:a16="http://schemas.microsoft.com/office/drawing/2014/main" val="713078708"/>
                    </a:ext>
                  </a:extLst>
                </a:gridCol>
                <a:gridCol w="1105122">
                  <a:extLst>
                    <a:ext uri="{9D8B030D-6E8A-4147-A177-3AD203B41FA5}">
                      <a16:colId xmlns:a16="http://schemas.microsoft.com/office/drawing/2014/main" val="904995678"/>
                    </a:ext>
                  </a:extLst>
                </a:gridCol>
                <a:gridCol w="2037568">
                  <a:extLst>
                    <a:ext uri="{9D8B030D-6E8A-4147-A177-3AD203B41FA5}">
                      <a16:colId xmlns:a16="http://schemas.microsoft.com/office/drawing/2014/main" val="3138073500"/>
                    </a:ext>
                  </a:extLst>
                </a:gridCol>
              </a:tblGrid>
              <a:tr h="190500">
                <a:tc>
                  <a:txBody>
                    <a:bodyPr/>
                    <a:lstStyle/>
                    <a:p>
                      <a:pPr algn="l" fontAlgn="b"/>
                      <a:r>
                        <a:rPr lang="en-GB" sz="1400" b="0" i="0" u="none" strike="noStrike">
                          <a:solidFill>
                            <a:srgbClr val="000000"/>
                          </a:solidFill>
                          <a:effectLst/>
                          <a:latin typeface="Aptos Narrow" panose="020B0004020202020204" pitchFamily="34" charset="0"/>
                        </a:rPr>
                        <a:t>ITEM_ID</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ITEM_DESC</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BASE_PRICE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9109330"/>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32273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0.69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0.77</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819692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0.59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077770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177079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11028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70460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6196547"/>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3831802"/>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11577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6340349"/>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780971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936615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068502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72272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512408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413867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79777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5056898"/>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74334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74779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8690988"/>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9159294"/>
                  </a:ext>
                </a:extLst>
              </a:tr>
            </a:tbl>
          </a:graphicData>
        </a:graphic>
      </p:graphicFrame>
      <p:cxnSp>
        <p:nvCxnSpPr>
          <p:cNvPr id="15" name="Straight Arrow Connector 14">
            <a:extLst>
              <a:ext uri="{FF2B5EF4-FFF2-40B4-BE49-F238E27FC236}">
                <a16:creationId xmlns:a16="http://schemas.microsoft.com/office/drawing/2014/main" id="{E884D25D-9F8C-4DA5-5EE6-B45C33361F2D}"/>
              </a:ext>
            </a:extLst>
          </p:cNvPr>
          <p:cNvCxnSpPr>
            <a:cxnSpLocks/>
          </p:cNvCxnSpPr>
          <p:nvPr/>
        </p:nvCxnSpPr>
        <p:spPr>
          <a:xfrm flipV="1">
            <a:off x="767408"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44CB4A3-C2E1-D98F-940C-DEB9F0278095}"/>
              </a:ext>
            </a:extLst>
          </p:cNvPr>
          <p:cNvCxnSpPr>
            <a:cxnSpLocks/>
          </p:cNvCxnSpPr>
          <p:nvPr/>
        </p:nvCxnSpPr>
        <p:spPr>
          <a:xfrm flipV="1">
            <a:off x="10704512"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BA61456-1018-0DFD-D914-4D0CAB6287FD}"/>
              </a:ext>
            </a:extLst>
          </p:cNvPr>
          <p:cNvCxnSpPr>
            <a:cxnSpLocks/>
          </p:cNvCxnSpPr>
          <p:nvPr/>
        </p:nvCxnSpPr>
        <p:spPr>
          <a:xfrm flipV="1">
            <a:off x="8616280"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811989F-1349-F91C-2A3B-2D78B67C55B7}"/>
              </a:ext>
            </a:extLst>
          </p:cNvPr>
          <p:cNvCxnSpPr>
            <a:cxnSpLocks/>
          </p:cNvCxnSpPr>
          <p:nvPr/>
        </p:nvCxnSpPr>
        <p:spPr>
          <a:xfrm flipV="1">
            <a:off x="2279576"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FC5BD956-2EC0-1BC7-71D4-B80FE266032D}"/>
              </a:ext>
            </a:extLst>
          </p:cNvPr>
          <p:cNvCxnSpPr>
            <a:cxnSpLocks/>
          </p:cNvCxnSpPr>
          <p:nvPr/>
        </p:nvCxnSpPr>
        <p:spPr>
          <a:xfrm>
            <a:off x="8688288"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79AD99B-3BC6-7898-0695-FF0DDE1E9092}"/>
              </a:ext>
            </a:extLst>
          </p:cNvPr>
          <p:cNvCxnSpPr>
            <a:cxnSpLocks/>
          </p:cNvCxnSpPr>
          <p:nvPr/>
        </p:nvCxnSpPr>
        <p:spPr>
          <a:xfrm>
            <a:off x="10704512"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E1E69D0-33A3-6EA2-EE15-F9C18996EC69}"/>
              </a:ext>
            </a:extLst>
          </p:cNvPr>
          <p:cNvCxnSpPr>
            <a:cxnSpLocks/>
          </p:cNvCxnSpPr>
          <p:nvPr/>
        </p:nvCxnSpPr>
        <p:spPr>
          <a:xfrm>
            <a:off x="2351584"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1B20661-E7FE-DB4B-0B89-A1C11F879E1D}"/>
              </a:ext>
            </a:extLst>
          </p:cNvPr>
          <p:cNvCxnSpPr>
            <a:cxnSpLocks/>
          </p:cNvCxnSpPr>
          <p:nvPr/>
        </p:nvCxnSpPr>
        <p:spPr>
          <a:xfrm>
            <a:off x="695400"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FAF7746-716C-E365-9AB3-AA9F5CAA382F}"/>
              </a:ext>
            </a:extLst>
          </p:cNvPr>
          <p:cNvSpPr/>
          <p:nvPr/>
        </p:nvSpPr>
        <p:spPr>
          <a:xfrm>
            <a:off x="8328248" y="2276872"/>
            <a:ext cx="576062" cy="360040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9C908A9-89B5-3673-EA93-39B56D21DA82}"/>
              </a:ext>
            </a:extLst>
          </p:cNvPr>
          <p:cNvSpPr/>
          <p:nvPr/>
        </p:nvSpPr>
        <p:spPr>
          <a:xfrm>
            <a:off x="10344474" y="2276872"/>
            <a:ext cx="576062" cy="360040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26583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a:bodyPr>
          <a:lstStyle/>
          <a:p>
            <a:pPr algn="l"/>
            <a:r>
              <a:rPr lang="en-GB" sz="3600" b="1" dirty="0">
                <a:effectLst/>
                <a:latin typeface="Calibri" panose="020F0502020204030204" pitchFamily="34" charset="0"/>
                <a:ea typeface="Calibri" panose="020F0502020204030204" pitchFamily="34" charset="0"/>
              </a:rPr>
              <a:t>Tracking price changes</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2" name="Table 11">
            <a:extLst>
              <a:ext uri="{FF2B5EF4-FFF2-40B4-BE49-F238E27FC236}">
                <a16:creationId xmlns:a16="http://schemas.microsoft.com/office/drawing/2014/main" id="{87D35DFA-CF3E-71BA-3886-2EFDC63FB0DA}"/>
              </a:ext>
            </a:extLst>
          </p:cNvPr>
          <p:cNvGraphicFramePr>
            <a:graphicFrameLocks noGrp="1"/>
          </p:cNvGraphicFramePr>
          <p:nvPr/>
        </p:nvGraphicFramePr>
        <p:xfrm>
          <a:off x="479376" y="1412776"/>
          <a:ext cx="10369151" cy="5126355"/>
        </p:xfrm>
        <a:graphic>
          <a:graphicData uri="http://schemas.openxmlformats.org/drawingml/2006/table">
            <a:tbl>
              <a:tblPr/>
              <a:tblGrid>
                <a:gridCol w="1424572">
                  <a:extLst>
                    <a:ext uri="{9D8B030D-6E8A-4147-A177-3AD203B41FA5}">
                      <a16:colId xmlns:a16="http://schemas.microsoft.com/office/drawing/2014/main" val="742731218"/>
                    </a:ext>
                  </a:extLst>
                </a:gridCol>
                <a:gridCol w="5801889">
                  <a:extLst>
                    <a:ext uri="{9D8B030D-6E8A-4147-A177-3AD203B41FA5}">
                      <a16:colId xmlns:a16="http://schemas.microsoft.com/office/drawing/2014/main" val="713078708"/>
                    </a:ext>
                  </a:extLst>
                </a:gridCol>
                <a:gridCol w="1105122">
                  <a:extLst>
                    <a:ext uri="{9D8B030D-6E8A-4147-A177-3AD203B41FA5}">
                      <a16:colId xmlns:a16="http://schemas.microsoft.com/office/drawing/2014/main" val="904995678"/>
                    </a:ext>
                  </a:extLst>
                </a:gridCol>
                <a:gridCol w="2037568">
                  <a:extLst>
                    <a:ext uri="{9D8B030D-6E8A-4147-A177-3AD203B41FA5}">
                      <a16:colId xmlns:a16="http://schemas.microsoft.com/office/drawing/2014/main" val="3138073500"/>
                    </a:ext>
                  </a:extLst>
                </a:gridCol>
              </a:tblGrid>
              <a:tr h="190500">
                <a:tc>
                  <a:txBody>
                    <a:bodyPr/>
                    <a:lstStyle/>
                    <a:p>
                      <a:pPr algn="l" fontAlgn="b"/>
                      <a:r>
                        <a:rPr lang="en-GB" sz="1400" b="0" i="0" u="none" strike="noStrike">
                          <a:solidFill>
                            <a:srgbClr val="000000"/>
                          </a:solidFill>
                          <a:effectLst/>
                          <a:latin typeface="Aptos Narrow" panose="020B0004020202020204" pitchFamily="34" charset="0"/>
                        </a:rPr>
                        <a:t>ITEM_ID</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ITEM_DESC</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BASE_PRICE</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9109330"/>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32273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0.69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dirty="0">
                          <a:solidFill>
                            <a:srgbClr val="000000"/>
                          </a:solidFill>
                          <a:effectLst/>
                          <a:latin typeface="Aptos Narrow" panose="020B0004020202020204" pitchFamily="34" charset="0"/>
                        </a:rPr>
                        <a:t>0.77</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819692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0.59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077770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177079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11028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dirty="0">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704604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6196547"/>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3831802"/>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0.99</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11577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6340349"/>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780971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936615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0685020"/>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72272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5124086"/>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1.05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4138675"/>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79777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5056898"/>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7433444"/>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747791"/>
                  </a:ext>
                </a:extLst>
              </a:tr>
              <a:tr h="190500">
                <a:tc>
                  <a:txBody>
                    <a:bodyPr/>
                    <a:lstStyle/>
                    <a:p>
                      <a:pPr algn="l" fontAlgn="b"/>
                      <a:r>
                        <a:rPr lang="en-GB" sz="1400" b="0" i="0" u="none" strike="noStrike">
                          <a:solidFill>
                            <a:srgbClr val="000000"/>
                          </a:solidFill>
                          <a:effectLst/>
                          <a:latin typeface="Aptos Narrow" panose="020B0004020202020204" pitchFamily="34" charset="0"/>
                        </a:rPr>
                        <a:t>210111</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400" b="0" i="0" u="none" strike="noStrike">
                          <a:solidFill>
                            <a:srgbClr val="000000"/>
                          </a:solidFill>
                          <a:effectLst/>
                          <a:latin typeface="Aptos Narrow" panose="020B0004020202020204" pitchFamily="34" charset="0"/>
                        </a:rPr>
                        <a:t>WHITE SLICED LOAF BRANDED 750G</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1.15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400" b="0" i="0" u="none" strike="noStrike">
                          <a:solidFill>
                            <a:srgbClr val="000000"/>
                          </a:solidFill>
                          <a:effectLst/>
                          <a:latin typeface="Aptos Narrow" panose="020B0004020202020204" pitchFamily="34" charset="0"/>
                        </a:rPr>
                        <a:t>0.85</a:t>
                      </a: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8690988"/>
                  </a:ext>
                </a:extLst>
              </a:tr>
              <a:tr h="190500">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GB" sz="1400" b="0" i="0" u="none" strike="noStrike" dirty="0">
                        <a:solidFill>
                          <a:srgbClr val="000000"/>
                        </a:solidFill>
                        <a:effectLst/>
                        <a:latin typeface="Aptos Narrow" panose="020B0004020202020204" pitchFamily="34" charset="0"/>
                      </a:endParaRPr>
                    </a:p>
                  </a:txBody>
                  <a:tcPr marL="9525" marR="9525" marT="9525" marB="0" anchor="b">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9159294"/>
                  </a:ext>
                </a:extLst>
              </a:tr>
            </a:tbl>
          </a:graphicData>
        </a:graphic>
      </p:graphicFrame>
      <p:cxnSp>
        <p:nvCxnSpPr>
          <p:cNvPr id="15" name="Straight Arrow Connector 14">
            <a:extLst>
              <a:ext uri="{FF2B5EF4-FFF2-40B4-BE49-F238E27FC236}">
                <a16:creationId xmlns:a16="http://schemas.microsoft.com/office/drawing/2014/main" id="{E884D25D-9F8C-4DA5-5EE6-B45C33361F2D}"/>
              </a:ext>
            </a:extLst>
          </p:cNvPr>
          <p:cNvCxnSpPr>
            <a:cxnSpLocks/>
          </p:cNvCxnSpPr>
          <p:nvPr/>
        </p:nvCxnSpPr>
        <p:spPr>
          <a:xfrm flipV="1">
            <a:off x="767408"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44CB4A3-C2E1-D98F-940C-DEB9F0278095}"/>
              </a:ext>
            </a:extLst>
          </p:cNvPr>
          <p:cNvCxnSpPr>
            <a:cxnSpLocks/>
          </p:cNvCxnSpPr>
          <p:nvPr/>
        </p:nvCxnSpPr>
        <p:spPr>
          <a:xfrm flipV="1">
            <a:off x="10704512"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BA61456-1018-0DFD-D914-4D0CAB6287FD}"/>
              </a:ext>
            </a:extLst>
          </p:cNvPr>
          <p:cNvCxnSpPr>
            <a:cxnSpLocks/>
          </p:cNvCxnSpPr>
          <p:nvPr/>
        </p:nvCxnSpPr>
        <p:spPr>
          <a:xfrm flipV="1">
            <a:off x="8616280"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811989F-1349-F91C-2A3B-2D78B67C55B7}"/>
              </a:ext>
            </a:extLst>
          </p:cNvPr>
          <p:cNvCxnSpPr>
            <a:cxnSpLocks/>
          </p:cNvCxnSpPr>
          <p:nvPr/>
        </p:nvCxnSpPr>
        <p:spPr>
          <a:xfrm flipV="1">
            <a:off x="2279576" y="162880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FC5BD956-2EC0-1BC7-71D4-B80FE266032D}"/>
              </a:ext>
            </a:extLst>
          </p:cNvPr>
          <p:cNvCxnSpPr>
            <a:cxnSpLocks/>
          </p:cNvCxnSpPr>
          <p:nvPr/>
        </p:nvCxnSpPr>
        <p:spPr>
          <a:xfrm>
            <a:off x="8688288"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79AD99B-3BC6-7898-0695-FF0DDE1E9092}"/>
              </a:ext>
            </a:extLst>
          </p:cNvPr>
          <p:cNvCxnSpPr>
            <a:cxnSpLocks/>
          </p:cNvCxnSpPr>
          <p:nvPr/>
        </p:nvCxnSpPr>
        <p:spPr>
          <a:xfrm>
            <a:off x="10704512"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E1E69D0-33A3-6EA2-EE15-F9C18996EC69}"/>
              </a:ext>
            </a:extLst>
          </p:cNvPr>
          <p:cNvCxnSpPr>
            <a:cxnSpLocks/>
          </p:cNvCxnSpPr>
          <p:nvPr/>
        </p:nvCxnSpPr>
        <p:spPr>
          <a:xfrm>
            <a:off x="2351584"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1B20661-E7FE-DB4B-0B89-A1C11F879E1D}"/>
              </a:ext>
            </a:extLst>
          </p:cNvPr>
          <p:cNvCxnSpPr>
            <a:cxnSpLocks/>
          </p:cNvCxnSpPr>
          <p:nvPr/>
        </p:nvCxnSpPr>
        <p:spPr>
          <a:xfrm>
            <a:off x="695400" y="6309320"/>
            <a:ext cx="0" cy="144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B9C908A9-89B5-3673-EA93-39B56D21DA82}"/>
              </a:ext>
            </a:extLst>
          </p:cNvPr>
          <p:cNvSpPr/>
          <p:nvPr/>
        </p:nvSpPr>
        <p:spPr>
          <a:xfrm>
            <a:off x="10344474" y="2276872"/>
            <a:ext cx="576062" cy="360040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42BE5B0B-2FFC-99F8-EB8E-D9B71E3A42C3}"/>
              </a:ext>
            </a:extLst>
          </p:cNvPr>
          <p:cNvSpPr txBox="1"/>
          <p:nvPr/>
        </p:nvSpPr>
        <p:spPr>
          <a:xfrm>
            <a:off x="7896200" y="524522"/>
            <a:ext cx="3528392" cy="646331"/>
          </a:xfrm>
          <a:prstGeom prst="rect">
            <a:avLst/>
          </a:prstGeom>
          <a:noFill/>
          <a:ln>
            <a:solidFill>
              <a:schemeClr val="tx1"/>
            </a:solidFill>
          </a:ln>
        </p:spPr>
        <p:txBody>
          <a:bodyPr wrap="square" rtlCol="0">
            <a:spAutoFit/>
          </a:bodyPr>
          <a:lstStyle/>
          <a:p>
            <a:r>
              <a:rPr lang="en-GB" dirty="0"/>
              <a:t>Track base prices between 95p and £1.15</a:t>
            </a:r>
          </a:p>
        </p:txBody>
      </p:sp>
      <p:cxnSp>
        <p:nvCxnSpPr>
          <p:cNvPr id="7" name="Straight Arrow Connector 6">
            <a:extLst>
              <a:ext uri="{FF2B5EF4-FFF2-40B4-BE49-F238E27FC236}">
                <a16:creationId xmlns:a16="http://schemas.microsoft.com/office/drawing/2014/main" id="{544DE256-01FB-5782-4B58-83065C882B1C}"/>
              </a:ext>
            </a:extLst>
          </p:cNvPr>
          <p:cNvCxnSpPr>
            <a:cxnSpLocks/>
          </p:cNvCxnSpPr>
          <p:nvPr/>
        </p:nvCxnSpPr>
        <p:spPr>
          <a:xfrm>
            <a:off x="8616279" y="1196752"/>
            <a:ext cx="1728195" cy="10801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9476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2FAF594-E4AE-4BD1-89D5-4760FC99D662}"/>
              </a:ext>
            </a:extLst>
          </p:cNvPr>
          <p:cNvSpPr>
            <a:spLocks noGrp="1"/>
          </p:cNvSpPr>
          <p:nvPr>
            <p:ph type="title"/>
          </p:nvPr>
        </p:nvSpPr>
        <p:spPr>
          <a:xfrm>
            <a:off x="281354" y="188640"/>
            <a:ext cx="11143238" cy="1008112"/>
          </a:xfrm>
        </p:spPr>
        <p:txBody>
          <a:bodyPr>
            <a:normAutofit fontScale="90000"/>
          </a:bodyPr>
          <a:lstStyle/>
          <a:p>
            <a:pPr algn="l"/>
            <a:r>
              <a:rPr lang="en-GB" sz="3600" b="1" dirty="0">
                <a:effectLst/>
                <a:latin typeface="Calibri" panose="020F0502020204030204" pitchFamily="34" charset="0"/>
                <a:ea typeface="Calibri" panose="020F0502020204030204" pitchFamily="34" charset="0"/>
              </a:rPr>
              <a:t>Annual inflation rate, DLI for couple with two children and single working-age female, compared with CPI and CPIH</a:t>
            </a:r>
            <a:endParaRPr lang="en-GB" sz="6000" dirty="0">
              <a:solidFill>
                <a:srgbClr val="660066"/>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53BB7EFD-304A-6723-228C-8C6124026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3" name="Chart 2">
            <a:extLst>
              <a:ext uri="{FF2B5EF4-FFF2-40B4-BE49-F238E27FC236}">
                <a16:creationId xmlns:a16="http://schemas.microsoft.com/office/drawing/2014/main" id="{701BFEA2-47CB-4DBD-83B5-127006DCFD3F}"/>
              </a:ext>
            </a:extLst>
          </p:cNvPr>
          <p:cNvGraphicFramePr/>
          <p:nvPr/>
        </p:nvGraphicFramePr>
        <p:xfrm>
          <a:off x="767408" y="1852612"/>
          <a:ext cx="10369152" cy="43847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01113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1c1b5266-c674-4085-a213-1c81a8057462"/>
</p:tagLst>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44546A"/>
      </a:dk2>
      <a:lt2>
        <a:srgbClr val="E7E6E6"/>
      </a:lt2>
      <a:accent1>
        <a:srgbClr val="4A2739"/>
      </a:accent1>
      <a:accent2>
        <a:srgbClr val="6F3B55"/>
      </a:accent2>
      <a:accent3>
        <a:srgbClr val="C490AA"/>
      </a:accent3>
      <a:accent4>
        <a:srgbClr val="D7B5C6"/>
      </a:accent4>
      <a:accent5>
        <a:srgbClr val="EBDAE2"/>
      </a:accent5>
      <a:accent6>
        <a:srgbClr val="F4ECF0"/>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RSP Presentation Template 2017.potx" id="{4DE0973B-99A3-4F8C-AF01-C1AF6D1C697C}" vid="{9E60EA90-D835-475D-A891-7CBB9FDB61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2631</TotalTime>
  <Words>1044</Words>
  <Application>Microsoft Office PowerPoint</Application>
  <PresentationFormat>Widescreen</PresentationFormat>
  <Paragraphs>401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 Narrow</vt:lpstr>
      <vt:lpstr>Arial</vt:lpstr>
      <vt:lpstr>Calibri</vt:lpstr>
      <vt:lpstr>Default Theme</vt:lpstr>
      <vt:lpstr> The Decent Living Index – a needs-based approach to measuring inflation </vt:lpstr>
      <vt:lpstr>The Minimum Income Standard (MIS): defining needs</vt:lpstr>
      <vt:lpstr>“A minimum standard of living in the UK today includes, but is more than just, food, clothes and shelter. It is about having what you need in order to have the opportunities and choices necessary to participate in society.”</vt:lpstr>
      <vt:lpstr>Examples of different ‘match’ types</vt:lpstr>
      <vt:lpstr>Tracking price changes</vt:lpstr>
      <vt:lpstr>Tracking price changes</vt:lpstr>
      <vt:lpstr>Tracking price changes</vt:lpstr>
      <vt:lpstr>Tracking price changes</vt:lpstr>
      <vt:lpstr>Annual inflation rate, DLI for couple with two children and single working-age female, compared with CPI and CPIH</vt:lpstr>
      <vt:lpstr>Future plans</vt:lpstr>
      <vt:lpstr>Centre for Research in Social Policy Loughborough University Leicestershire LE11 3TU  www.crsp.ac.uk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measuring child poverty</dc:title>
  <dc:creator>Juliet Stone</dc:creator>
  <cp:lastModifiedBy>Juliet Stone</cp:lastModifiedBy>
  <cp:revision>133</cp:revision>
  <dcterms:created xsi:type="dcterms:W3CDTF">2020-01-24T15:26:57Z</dcterms:created>
  <dcterms:modified xsi:type="dcterms:W3CDTF">2024-05-20T09:54:36Z</dcterms:modified>
</cp:coreProperties>
</file>