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62" r:id="rId3"/>
    <p:sldId id="263" r:id="rId4"/>
    <p:sldId id="259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FF0845-C020-4CC4-8981-BC0A2E9BAC63}" v="11" dt="2024-05-22T19:42:51.0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96B445-4A59-4283-BEE7-DB390F14699B}" type="datetimeFigureOut">
              <a:rPr lang="en-GB" smtClean="0"/>
              <a:t>25/05/2024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4600FB-BC19-4E3B-83FE-D097302CB9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009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7721B-45DC-C26D-A852-39F34B52B0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D2375D-0799-8634-B93E-5A93D7DE5F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A0ED9B-83B1-5C9A-1A5E-961242F23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23/05/2024 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422AA-623B-FB33-065F-DF4F7EEFE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F7D04-A159-981F-36A9-38EFCECDF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2FC4-BD2F-4B72-8A9F-141168543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60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2F75C-D400-C98D-D575-1D185563A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3CC2A2-ADCF-66E7-3F55-0F491DE389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D7E020-E553-5FAE-6EC0-C6ECC43FC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23/05/2024 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6AE38-7223-6CC3-0D41-F74744FAB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DF6BC-5C88-13D4-9C38-A0F3813D2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2FC4-BD2F-4B72-8A9F-141168543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849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E5FECD-7037-D3D1-715A-78693BF1DB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3B9E51-FA84-6D76-D918-630C1992C3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21DE5-D1F1-024E-EAF9-C6A7D2172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23/05/2024 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5AAB2-DD87-49C5-C7C8-8CA165A29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843237-BEF2-B353-A0FE-EDCC0E831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2FC4-BD2F-4B72-8A9F-141168543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10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E8037-024A-1A77-8A7B-4488274A0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5CE7A-F211-BD3B-8CDD-B10D18DAA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2DE4F-11A0-BC4F-CAFC-34D3D361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23/05/2024 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B6B58-AF55-D8D6-34DF-AF7240172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9A449-7CD6-3446-B845-5C33ED0EF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2FC4-BD2F-4B72-8A9F-141168543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561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66757-A9AF-3EBA-B43A-314EB17C5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AF048-5C6B-7B7D-72D9-2DF571A6A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6BB9C4-B8D5-3ACB-5957-EC587C7A2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23/05/2024 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D6D22-34B7-C191-1AA6-B07E1C3C5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D9B1E-3452-4E6E-4D8F-0210D21FE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2FC4-BD2F-4B72-8A9F-141168543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55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E4FB1-A78E-4DBA-FD3F-AE64FDC53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B742E-3F93-4CC0-EE57-A29DA6939D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4DA0AF-B42F-09BF-AB49-B83D405732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CB3A32-EDE9-1B6C-A1E0-C94EDC923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23/05/2024 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C9E52D-D007-E758-08EF-DEC45C62B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19323F-41D4-E703-0D95-93FE5149A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2FC4-BD2F-4B72-8A9F-141168543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183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EBF9E-F511-0990-BCAD-27EB39DC0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7AD76-A3C3-EBCE-E6E1-A0A9B7335E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6B8A0-8A44-6FF5-F19A-800281B11A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D1A61C-A8E3-3D42-9683-1DBC4D2A5D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275EAA-FD6C-A736-DCDE-BCD6618D03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859299-BB9F-C8A6-D2A5-DE26C22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23/05/2024 </a:t>
            </a: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A83FE5-8F91-AB53-0AD1-9EBCB506F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7759F4-DC1F-A385-4B63-2625F8F74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2FC4-BD2F-4B72-8A9F-141168543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054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0A95D-125A-416C-4946-E74F96219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064A49-0521-CDB9-8A43-6C83FE871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23/05/2024 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6E9CB7-36FF-B9AC-0CA0-906D6E7E7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BB66B1-1130-30E0-6DC1-9F5C57BFA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2FC4-BD2F-4B72-8A9F-141168543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843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C0DCB1-FBAB-93BC-A8AC-B666AEC88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23/05/2024 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807A15-F3ED-7198-B0C0-BC406B1E0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A7D652-6FB9-6F3E-64CE-AA42D91A5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2FC4-BD2F-4B72-8A9F-141168543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853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CCF7F-1BC7-DAD7-7ED2-3650A22F9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E3BC4-EEBA-1909-4EE6-3D398DA79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40B8C8-D6FC-9270-203A-9E57293FFC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CA5B0E-D3AE-A069-5794-0D412662E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23/05/2024 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99177A-5C43-F029-ED0D-FFA8EA228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99FE19-2A8E-6269-ACDC-744B20AD7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2FC4-BD2F-4B72-8A9F-141168543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113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392E4-6F9F-EE7A-5980-1B7935F13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84EAA1-5DD1-2BC0-ADAA-D3ACDE17F3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90AA72-4C76-5600-6EB3-6B09DC23F6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E99D8C-11D9-ECA2-E86A-4B19EF2D0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23/05/2024 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D5AD56-230F-589A-719B-08A24CDA7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B9A3FB-C363-8B22-F429-F9C194E27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2FC4-BD2F-4B72-8A9F-141168543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910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C69023-FE86-526E-B6F6-A679417C8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8D38DB-AD58-4E19-AC53-9294AFE2A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80024-275D-BEF1-FFAA-4836B473C1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23/05/2024 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CB6FD-A576-3A02-0D80-A42C50706F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6ADB3-6F2B-6B04-3278-67179ACF18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72FC4-BD2F-4B72-8A9F-141168543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29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EE53A-832B-68A5-C786-4BF8196529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34560" y="640080"/>
            <a:ext cx="6814312" cy="3942080"/>
          </a:xfrm>
        </p:spPr>
        <p:txBody>
          <a:bodyPr anchor="b">
            <a:normAutofit fontScale="90000"/>
          </a:bodyPr>
          <a:lstStyle/>
          <a:p>
            <a:r>
              <a:rPr lang="en-GB" sz="7300" b="1" dirty="0"/>
              <a:t>Inflation 2024 </a:t>
            </a:r>
            <a:br>
              <a:rPr lang="en-GB" b="1" dirty="0"/>
            </a:br>
            <a:r>
              <a:rPr lang="en-GB" b="1" dirty="0"/>
              <a:t>- </a:t>
            </a:r>
            <a:r>
              <a:rPr lang="en-GB" sz="4400" b="1" dirty="0"/>
              <a:t>are we using the right measures?</a:t>
            </a:r>
            <a:br>
              <a:rPr lang="en-GB" sz="2000" b="1" dirty="0"/>
            </a:br>
            <a:r>
              <a:rPr lang="en-GB" sz="2000" b="1" dirty="0"/>
              <a:t>----------</a:t>
            </a:r>
            <a:br>
              <a:rPr lang="en-GB" sz="5400" b="1" dirty="0"/>
            </a:br>
            <a:br>
              <a:rPr lang="en-GB" sz="2000" dirty="0"/>
            </a:br>
            <a:r>
              <a:rPr lang="en-GB" sz="7200" b="1" dirty="0"/>
              <a:t>Welcome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383954-B1E2-B5D9-12B1-FE1469C826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34560" y="5100320"/>
            <a:ext cx="6814312" cy="11084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6000" dirty="0"/>
              <a:t>Jill Leyland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519FC9-DA8C-D9B3-9FA7-5A6BE9903FA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2" r="1337"/>
          <a:stretch/>
        </p:blipFill>
        <p:spPr bwMode="auto">
          <a:xfrm>
            <a:off x="1" y="396240"/>
            <a:ext cx="4388259" cy="646176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B2B579-AFC3-6B8F-9381-9D1F4EB6FC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45880" y="6350825"/>
            <a:ext cx="2743200" cy="365125"/>
          </a:xfrm>
        </p:spPr>
        <p:txBody>
          <a:bodyPr/>
          <a:lstStyle/>
          <a:p>
            <a:pPr algn="r"/>
            <a:r>
              <a:rPr lang="en-US" sz="2000"/>
              <a:t>23/05/2024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2107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122AD-74D2-4E53-8DEF-0317611FA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23/05/2024 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DB2267-312A-8261-8C6C-ECF8F5DBA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2FC4-BD2F-4B72-8A9F-141168543C38}" type="slidenum">
              <a:rPr lang="en-GB" smtClean="0"/>
              <a:t>2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57DEB0-764A-2476-8A72-17C7204AB761}"/>
              </a:ext>
            </a:extLst>
          </p:cNvPr>
          <p:cNvSpPr txBox="1"/>
          <p:nvPr/>
        </p:nvSpPr>
        <p:spPr>
          <a:xfrm>
            <a:off x="1751798" y="1405289"/>
            <a:ext cx="7471610" cy="43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4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Keynote:  C</a:t>
            </a:r>
            <a:r>
              <a:rPr lang="en-GB" sz="4300" b="1" kern="100" dirty="0">
                <a:solidFill>
                  <a:srgbClr val="242424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urrent regulatory Issues in price statistics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en-GB" sz="3200" b="1" kern="100" dirty="0">
              <a:solidFill>
                <a:srgbClr val="242424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40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Ed </a:t>
            </a:r>
            <a:r>
              <a:rPr lang="en-GB" sz="4000" b="1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Humpherson</a:t>
            </a:r>
            <a:endParaRPr lang="en-GB" sz="4000" b="1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3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Director General, Office for Statistics Regulation</a:t>
            </a:r>
            <a:r>
              <a:rPr lang="en-GB" sz="9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.</a:t>
            </a:r>
            <a:endParaRPr lang="en-GB" sz="1800" b="1" kern="100" dirty="0">
              <a:solidFill>
                <a:srgbClr val="242424"/>
              </a:solidFill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702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05354F-B0C2-F124-7376-46A2ADC4C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23/05/2024 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F14735-3AC5-2E92-EEDF-7CD078279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2FC4-BD2F-4B72-8A9F-141168543C38}" type="slidenum">
              <a:rPr lang="en-GB" smtClean="0"/>
              <a:t>3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EDD14C-C9A5-AC97-E93E-24F7C0CFC332}"/>
              </a:ext>
            </a:extLst>
          </p:cNvPr>
          <p:cNvSpPr txBox="1"/>
          <p:nvPr/>
        </p:nvSpPr>
        <p:spPr>
          <a:xfrm>
            <a:off x="939267" y="1116531"/>
            <a:ext cx="10414533" cy="4429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Topic 1:  What are we measuring ? </a:t>
            </a:r>
            <a:endParaRPr lang="en-GB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800"/>
              </a:spcAft>
            </a:pPr>
            <a:r>
              <a:rPr lang="en-GB" sz="7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2800" b="1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ONS consumer price statistics and their use cases: </a:t>
            </a:r>
            <a:endParaRPr lang="en-GB" sz="2800" b="1" dirty="0">
              <a:solidFill>
                <a:srgbClr val="242424"/>
              </a:solidFill>
              <a:highlight>
                <a:srgbClr val="FFFFFF"/>
              </a:highlight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en-GB" sz="2800" b="1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CPIH, CPI and HCI</a:t>
            </a:r>
          </a:p>
          <a:p>
            <a:pPr marL="457200" algn="ctr">
              <a:lnSpc>
                <a:spcPct val="115000"/>
              </a:lnSpc>
              <a:spcAft>
                <a:spcPts val="800"/>
              </a:spcAft>
            </a:pPr>
            <a:r>
              <a:rPr lang="en-GB" sz="4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r>
              <a:rPr lang="en-GB" sz="2400" b="1" kern="10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Stephen Burgess</a:t>
            </a:r>
            <a:r>
              <a:rPr lang="en-GB" sz="2400" kern="10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Deputy Director Prices, ONS</a:t>
            </a:r>
            <a:r>
              <a:rPr lang="en-GB" sz="3200" kern="10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en-GB" sz="3200" kern="100" dirty="0">
              <a:solidFill>
                <a:srgbClr val="242424"/>
              </a:solidFill>
              <a:highlight>
                <a:srgbClr val="FFFFFF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algn="ctr">
              <a:lnSpc>
                <a:spcPct val="115000"/>
              </a:lnSpc>
              <a:spcAft>
                <a:spcPts val="800"/>
              </a:spcAft>
            </a:pPr>
            <a:r>
              <a:rPr lang="en-GB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XXX - KISS - Keep it simple (and short) - XXX </a:t>
            </a:r>
            <a:endParaRPr lang="en-GB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3200" b="1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The Household Cost Index and income growth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2400" b="1" kern="100" dirty="0">
                <a:solidFill>
                  <a:srgbClr val="000000"/>
                </a:solidFill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Professor Martin </a:t>
            </a:r>
            <a:r>
              <a:rPr lang="en-GB" sz="2400" b="1" kern="100" dirty="0" err="1">
                <a:solidFill>
                  <a:srgbClr val="000000"/>
                </a:solidFill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Weale</a:t>
            </a:r>
            <a:r>
              <a:rPr lang="en-GB" sz="3200" kern="100" dirty="0">
                <a:solidFill>
                  <a:srgbClr val="000000"/>
                </a:solidFill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, </a:t>
            </a:r>
            <a:r>
              <a:rPr lang="en-GB" sz="2400" spc="2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Professor of Economics at King’s Business School</a:t>
            </a:r>
            <a:endParaRPr lang="en-GB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497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9554BB-333B-F9F2-CB1F-E7BF324B9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23/05/2024 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045F92-2929-5568-9994-4DDAC4CA9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2FC4-BD2F-4B72-8A9F-141168543C38}" type="slidenum">
              <a:rPr lang="en-GB" smtClean="0"/>
              <a:t>4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6A2197-6148-16CA-1BB2-8372C56337F1}"/>
              </a:ext>
            </a:extLst>
          </p:cNvPr>
          <p:cNvSpPr txBox="1"/>
          <p:nvPr/>
        </p:nvSpPr>
        <p:spPr>
          <a:xfrm>
            <a:off x="452387" y="1184106"/>
            <a:ext cx="11059428" cy="5624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Topic 2</a:t>
            </a:r>
            <a:r>
              <a:rPr lang="en-GB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: </a:t>
            </a:r>
            <a:r>
              <a:rPr lang="en-GB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Are there alternatives?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32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Chair: Tony Cox - </a:t>
            </a:r>
            <a:r>
              <a:rPr lang="en-GB" sz="320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Inflation Stats User Group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en-GB" sz="13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r>
              <a:rPr lang="en-GB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Introducing the Decent Living Index (DLI)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en-GB" sz="2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algn="ctr"/>
            <a:r>
              <a:rPr lang="en-GB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Juliet Stone</a:t>
            </a:r>
            <a:r>
              <a:rPr lang="en-GB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2800" kern="10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Centre for Research in Social Policy</a:t>
            </a:r>
            <a:r>
              <a:rPr lang="en-GB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GB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Loughborough University</a:t>
            </a:r>
          </a:p>
          <a:p>
            <a:pPr algn="ctr"/>
            <a:endParaRPr lang="en-GB" sz="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=========================================================================================</a:t>
            </a:r>
          </a:p>
          <a:p>
            <a:pPr marL="216000" algn="ctr"/>
            <a:r>
              <a:rPr lang="en-GB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Are the HCI’s a better replacement for the RPI tha</a:t>
            </a:r>
            <a:r>
              <a:rPr lang="en-GB" sz="3200" b="1" kern="1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n CPIH?</a:t>
            </a:r>
          </a:p>
          <a:p>
            <a:pPr marL="216000" algn="ctr"/>
            <a:endParaRPr lang="en-GB" sz="6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216000" algn="ctr"/>
            <a:r>
              <a:rPr lang="en-GB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Shaun Richards</a:t>
            </a:r>
            <a:r>
              <a:rPr lang="en-GB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, Economist and Journalist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16000" algn="ctr"/>
            <a:endParaRPr lang="en-GB" sz="32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813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18C741-F501-796B-3503-2BC605BE5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23/05/2024 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FAA510-BA02-F9CD-ED79-938936C6F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2FC4-BD2F-4B72-8A9F-141168543C38}" type="slidenum">
              <a:rPr lang="en-GB" smtClean="0"/>
              <a:t>5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BACDDA-9CA7-9F80-5458-243A2E847789}"/>
              </a:ext>
            </a:extLst>
          </p:cNvPr>
          <p:cNvSpPr txBox="1"/>
          <p:nvPr/>
        </p:nvSpPr>
        <p:spPr>
          <a:xfrm>
            <a:off x="3048802" y="3246740"/>
            <a:ext cx="609760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6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Tea Break</a:t>
            </a:r>
            <a:endParaRPr lang="en-GB" sz="6000" dirty="0"/>
          </a:p>
        </p:txBody>
      </p:sp>
    </p:spTree>
    <p:extLst>
      <p:ext uri="{BB962C8B-B14F-4D97-AF65-F5344CB8AC3E}">
        <p14:creationId xmlns:p14="http://schemas.microsoft.com/office/powerpoint/2010/main" val="2147608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02F874-1D29-AD80-7661-5AABBC594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23/05/2024 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D3E8C4-48E5-BB27-E535-AE05F67BC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2FC4-BD2F-4B72-8A9F-141168543C38}" type="slidenum">
              <a:rPr lang="en-GB" smtClean="0"/>
              <a:t>6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FF9653-A843-603E-DEA0-DC5D980EFC77}"/>
              </a:ext>
            </a:extLst>
          </p:cNvPr>
          <p:cNvSpPr txBox="1"/>
          <p:nvPr/>
        </p:nvSpPr>
        <p:spPr>
          <a:xfrm>
            <a:off x="981777" y="818146"/>
            <a:ext cx="10058400" cy="4767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4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Topic 3: Is the governance right?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Chair: </a:t>
            </a:r>
            <a:r>
              <a:rPr lang="en-GB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Tony Dent</a:t>
            </a:r>
            <a:r>
              <a:rPr lang="en-GB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Director Better Statistics CIC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7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algn="ctr">
              <a:lnSpc>
                <a:spcPct val="115000"/>
              </a:lnSpc>
              <a:spcAft>
                <a:spcPts val="800"/>
              </a:spcAft>
            </a:pPr>
            <a:r>
              <a:rPr lang="en-GB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view from the shop </a:t>
            </a:r>
            <a:r>
              <a:rPr lang="en-GB" sz="4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</a:t>
            </a:r>
            <a:r>
              <a:rPr lang="en-GB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loor</a:t>
            </a:r>
          </a:p>
          <a:p>
            <a:pPr marL="457200" algn="ctr">
              <a:lnSpc>
                <a:spcPct val="115000"/>
              </a:lnSpc>
              <a:spcAft>
                <a:spcPts val="800"/>
              </a:spcAft>
            </a:pPr>
            <a:r>
              <a:rPr lang="en-GB" sz="2800" b="1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Geoff </a:t>
            </a:r>
            <a:r>
              <a:rPr lang="en-GB" sz="2800" b="1" kern="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Tily</a:t>
            </a:r>
            <a:r>
              <a:rPr lang="en-GB" sz="2800" b="1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, </a:t>
            </a:r>
            <a:r>
              <a:rPr lang="en-GB" sz="2800" kern="100" spc="25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Chief Economist, TUC</a:t>
            </a:r>
            <a:r>
              <a:rPr lang="en-GB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algn="ctr">
              <a:lnSpc>
                <a:spcPct val="115000"/>
              </a:lnSpc>
              <a:spcAft>
                <a:spcPts val="800"/>
              </a:spcAft>
            </a:pPr>
            <a:r>
              <a:rPr lang="en-GB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==========================================================</a:t>
            </a:r>
          </a:p>
          <a:p>
            <a:pPr marL="457200" algn="ctr">
              <a:lnSpc>
                <a:spcPct val="115000"/>
              </a:lnSpc>
              <a:spcAft>
                <a:spcPts val="800"/>
              </a:spcAft>
            </a:pPr>
            <a:r>
              <a:rPr lang="en-GB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 there a better alternative?</a:t>
            </a:r>
          </a:p>
          <a:p>
            <a:pPr marL="457200" algn="ctr">
              <a:lnSpc>
                <a:spcPct val="115000"/>
              </a:lnSpc>
              <a:spcAft>
                <a:spcPts val="800"/>
              </a:spcAft>
            </a:pPr>
            <a:r>
              <a:rPr lang="en-GB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Simon Briscoe,</a:t>
            </a:r>
            <a:r>
              <a:rPr lang="en-GB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author </a:t>
            </a:r>
            <a:r>
              <a:rPr lang="en-GB" sz="2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Britain in Numbers</a:t>
            </a:r>
            <a:endParaRPr lang="en-GB" sz="2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925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7C67FC-AA6F-7796-8B50-E133A8C91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23/05/2024 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120AC7-EFEA-A507-2F1F-B9B2B00F3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2FC4-BD2F-4B72-8A9F-141168543C38}" type="slidenum">
              <a:rPr lang="en-GB" smtClean="0"/>
              <a:t>7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311F82-340C-DDFB-54F3-E20D4A47BB64}"/>
              </a:ext>
            </a:extLst>
          </p:cNvPr>
          <p:cNvSpPr txBox="1"/>
          <p:nvPr/>
        </p:nvSpPr>
        <p:spPr>
          <a:xfrm>
            <a:off x="721895" y="866274"/>
            <a:ext cx="10703292" cy="4987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40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Open Forum:  </a:t>
            </a:r>
            <a:r>
              <a:rPr lang="en-GB" sz="4000" b="1" u="sng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</a:t>
            </a:r>
            <a:r>
              <a:rPr lang="en-GB" sz="40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easurement and Governance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en-GB" sz="500" b="1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3600" b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With contributions from:</a:t>
            </a:r>
            <a:endParaRPr lang="en-GB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800"/>
              </a:spcAft>
            </a:pPr>
            <a:r>
              <a:rPr lang="en-GB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Grant </a:t>
            </a:r>
            <a:r>
              <a:rPr lang="en-GB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Fitzner</a:t>
            </a:r>
            <a:r>
              <a:rPr lang="en-GB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Chief Economist and </a:t>
            </a:r>
            <a:r>
              <a:rPr lang="en-GB" sz="2800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Director, Macroeconomic and Environment Statistics and Analysis, ONS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800"/>
              </a:spcAft>
            </a:pPr>
            <a:r>
              <a:rPr lang="en-GB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Vicky Pryce, </a:t>
            </a:r>
            <a:r>
              <a:rPr lang="en-GB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Member Better Statistics Advisory Committee and</a:t>
            </a:r>
            <a:r>
              <a:rPr lang="en-GB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en-GB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Former Joint Head Government Economic Service.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800"/>
              </a:spcAft>
            </a:pPr>
            <a:r>
              <a:rPr lang="en-GB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Paul Allin</a:t>
            </a:r>
            <a:r>
              <a:rPr lang="en-GB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, Honorary Fellow for National Statistics, Royal Statistics Society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825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Office PowerPoint</Application>
  <PresentationFormat>Widescreen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Office Theme</vt:lpstr>
      <vt:lpstr>Inflation 2024  - are we using the right measures? ----------  Welcome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Future for UKSA?  ----------  Welcome</dc:title>
  <dc:creator>Tony Dent</dc:creator>
  <cp:lastModifiedBy>Tony Dent</cp:lastModifiedBy>
  <cp:revision>4</cp:revision>
  <dcterms:created xsi:type="dcterms:W3CDTF">2023-09-16T11:18:39Z</dcterms:created>
  <dcterms:modified xsi:type="dcterms:W3CDTF">2024-05-25T06:14:40Z</dcterms:modified>
</cp:coreProperties>
</file>