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58" r:id="rId4"/>
    <p:sldId id="259" r:id="rId5"/>
    <p:sldId id="260" r:id="rId6"/>
    <p:sldId id="268" r:id="rId7"/>
    <p:sldId id="262" r:id="rId8"/>
    <p:sldId id="263" r:id="rId9"/>
    <p:sldId id="266" r:id="rId10"/>
    <p:sldId id="267" r:id="rId11"/>
    <p:sldId id="264" r:id="rId12"/>
    <p:sldId id="265" r:id="rId13"/>
  </p:sldIdLst>
  <p:sldSz cx="12192000" cy="6858000"/>
  <p:notesSz cx="6888163"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660"/>
  </p:normalViewPr>
  <p:slideViewPr>
    <p:cSldViewPr snapToGrid="0">
      <p:cViewPr varScale="1">
        <p:scale>
          <a:sx n="63" d="100"/>
          <a:sy n="63" d="100"/>
        </p:scale>
        <p:origin x="64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Dent" userId="ee2e232c-9f0a-4b9e-8dae-8dc6fbd1d265" providerId="ADAL" clId="{3E21FDA1-697E-4A67-9BEB-ED826758442F}"/>
    <pc:docChg chg="modSld">
      <pc:chgData name="Tony Dent" userId="ee2e232c-9f0a-4b9e-8dae-8dc6fbd1d265" providerId="ADAL" clId="{3E21FDA1-697E-4A67-9BEB-ED826758442F}" dt="2024-02-27T15:54:42.874" v="0" actId="1076"/>
      <pc:docMkLst>
        <pc:docMk/>
      </pc:docMkLst>
      <pc:sldChg chg="modSp mod">
        <pc:chgData name="Tony Dent" userId="ee2e232c-9f0a-4b9e-8dae-8dc6fbd1d265" providerId="ADAL" clId="{3E21FDA1-697E-4A67-9BEB-ED826758442F}" dt="2024-02-27T15:54:42.874" v="0" actId="1076"/>
        <pc:sldMkLst>
          <pc:docMk/>
          <pc:sldMk cId="73232783" sldId="264"/>
        </pc:sldMkLst>
        <pc:picChg chg="mod">
          <ac:chgData name="Tony Dent" userId="ee2e232c-9f0a-4b9e-8dae-8dc6fbd1d265" providerId="ADAL" clId="{3E21FDA1-697E-4A67-9BEB-ED826758442F}" dt="2024-02-27T15:54:42.874" v="0" actId="1076"/>
          <ac:picMkLst>
            <pc:docMk/>
            <pc:sldMk cId="73232783" sldId="264"/>
            <ac:picMk id="3" creationId="{F1CA1AF3-6890-909B-E359-3FE4629CEB9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E378E-DD93-4C05-FC0A-8CACDF4586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E781BCB-A471-709E-5F9E-C8438BAC04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CD8A846-618A-CB42-C311-C59EC8647B45}"/>
              </a:ext>
            </a:extLst>
          </p:cNvPr>
          <p:cNvSpPr>
            <a:spLocks noGrp="1"/>
          </p:cNvSpPr>
          <p:nvPr>
            <p:ph type="dt" sz="half" idx="10"/>
          </p:nvPr>
        </p:nvSpPr>
        <p:spPr/>
        <p:txBody>
          <a:bodyPr/>
          <a:lstStyle/>
          <a:p>
            <a:fld id="{77B23A37-A655-45BC-942D-62EF2A987256}" type="datetimeFigureOut">
              <a:rPr lang="en-GB" smtClean="0"/>
              <a:t>27/02/2024</a:t>
            </a:fld>
            <a:endParaRPr lang="en-GB"/>
          </a:p>
        </p:txBody>
      </p:sp>
      <p:sp>
        <p:nvSpPr>
          <p:cNvPr id="5" name="Footer Placeholder 4">
            <a:extLst>
              <a:ext uri="{FF2B5EF4-FFF2-40B4-BE49-F238E27FC236}">
                <a16:creationId xmlns:a16="http://schemas.microsoft.com/office/drawing/2014/main" id="{266ED60D-671B-45A9-1603-7E25297F45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3107F3-E550-605B-74AA-C873F5CA61CF}"/>
              </a:ext>
            </a:extLst>
          </p:cNvPr>
          <p:cNvSpPr>
            <a:spLocks noGrp="1"/>
          </p:cNvSpPr>
          <p:nvPr>
            <p:ph type="sldNum" sz="quarter" idx="12"/>
          </p:nvPr>
        </p:nvSpPr>
        <p:spPr/>
        <p:txBody>
          <a:bodyPr/>
          <a:lstStyle/>
          <a:p>
            <a:fld id="{1F194166-4D45-40F9-AA9D-FCF2294CF21A}" type="slidenum">
              <a:rPr lang="en-GB" smtClean="0"/>
              <a:t>‹#›</a:t>
            </a:fld>
            <a:endParaRPr lang="en-GB"/>
          </a:p>
        </p:txBody>
      </p:sp>
    </p:spTree>
    <p:extLst>
      <p:ext uri="{BB962C8B-B14F-4D97-AF65-F5344CB8AC3E}">
        <p14:creationId xmlns:p14="http://schemas.microsoft.com/office/powerpoint/2010/main" val="3518318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01841-CF31-BEF0-9F83-2D03A6A7822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53B123-70FC-DEB0-4D45-599C076FAF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FC5CE9-7B44-4747-FB93-3531DBF60646}"/>
              </a:ext>
            </a:extLst>
          </p:cNvPr>
          <p:cNvSpPr>
            <a:spLocks noGrp="1"/>
          </p:cNvSpPr>
          <p:nvPr>
            <p:ph type="dt" sz="half" idx="10"/>
          </p:nvPr>
        </p:nvSpPr>
        <p:spPr/>
        <p:txBody>
          <a:bodyPr/>
          <a:lstStyle/>
          <a:p>
            <a:fld id="{77B23A37-A655-45BC-942D-62EF2A987256}" type="datetimeFigureOut">
              <a:rPr lang="en-GB" smtClean="0"/>
              <a:t>27/02/2024</a:t>
            </a:fld>
            <a:endParaRPr lang="en-GB"/>
          </a:p>
        </p:txBody>
      </p:sp>
      <p:sp>
        <p:nvSpPr>
          <p:cNvPr id="5" name="Footer Placeholder 4">
            <a:extLst>
              <a:ext uri="{FF2B5EF4-FFF2-40B4-BE49-F238E27FC236}">
                <a16:creationId xmlns:a16="http://schemas.microsoft.com/office/drawing/2014/main" id="{5106332F-7903-0C68-0906-EC64CACFDB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6CBF52-EB31-AE66-8B9E-563F7862286F}"/>
              </a:ext>
            </a:extLst>
          </p:cNvPr>
          <p:cNvSpPr>
            <a:spLocks noGrp="1"/>
          </p:cNvSpPr>
          <p:nvPr>
            <p:ph type="sldNum" sz="quarter" idx="12"/>
          </p:nvPr>
        </p:nvSpPr>
        <p:spPr/>
        <p:txBody>
          <a:bodyPr/>
          <a:lstStyle/>
          <a:p>
            <a:fld id="{1F194166-4D45-40F9-AA9D-FCF2294CF21A}" type="slidenum">
              <a:rPr lang="en-GB" smtClean="0"/>
              <a:t>‹#›</a:t>
            </a:fld>
            <a:endParaRPr lang="en-GB"/>
          </a:p>
        </p:txBody>
      </p:sp>
    </p:spTree>
    <p:extLst>
      <p:ext uri="{BB962C8B-B14F-4D97-AF65-F5344CB8AC3E}">
        <p14:creationId xmlns:p14="http://schemas.microsoft.com/office/powerpoint/2010/main" val="1480875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100D7C-6E2A-1EEB-E21B-EF46A1B6C9F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3F603AD-A3D1-A960-5E62-B229635B7F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27C78D-30FB-3580-CCC2-7A8718FDD8E3}"/>
              </a:ext>
            </a:extLst>
          </p:cNvPr>
          <p:cNvSpPr>
            <a:spLocks noGrp="1"/>
          </p:cNvSpPr>
          <p:nvPr>
            <p:ph type="dt" sz="half" idx="10"/>
          </p:nvPr>
        </p:nvSpPr>
        <p:spPr/>
        <p:txBody>
          <a:bodyPr/>
          <a:lstStyle/>
          <a:p>
            <a:fld id="{77B23A37-A655-45BC-942D-62EF2A987256}" type="datetimeFigureOut">
              <a:rPr lang="en-GB" smtClean="0"/>
              <a:t>27/02/2024</a:t>
            </a:fld>
            <a:endParaRPr lang="en-GB"/>
          </a:p>
        </p:txBody>
      </p:sp>
      <p:sp>
        <p:nvSpPr>
          <p:cNvPr id="5" name="Footer Placeholder 4">
            <a:extLst>
              <a:ext uri="{FF2B5EF4-FFF2-40B4-BE49-F238E27FC236}">
                <a16:creationId xmlns:a16="http://schemas.microsoft.com/office/drawing/2014/main" id="{D0D1B97C-016E-4A05-2C5A-01F96335DC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7A3790-55B3-BA91-4E99-B4261DBE8DA9}"/>
              </a:ext>
            </a:extLst>
          </p:cNvPr>
          <p:cNvSpPr>
            <a:spLocks noGrp="1"/>
          </p:cNvSpPr>
          <p:nvPr>
            <p:ph type="sldNum" sz="quarter" idx="12"/>
          </p:nvPr>
        </p:nvSpPr>
        <p:spPr/>
        <p:txBody>
          <a:bodyPr/>
          <a:lstStyle/>
          <a:p>
            <a:fld id="{1F194166-4D45-40F9-AA9D-FCF2294CF21A}" type="slidenum">
              <a:rPr lang="en-GB" smtClean="0"/>
              <a:t>‹#›</a:t>
            </a:fld>
            <a:endParaRPr lang="en-GB"/>
          </a:p>
        </p:txBody>
      </p:sp>
    </p:spTree>
    <p:extLst>
      <p:ext uri="{BB962C8B-B14F-4D97-AF65-F5344CB8AC3E}">
        <p14:creationId xmlns:p14="http://schemas.microsoft.com/office/powerpoint/2010/main" val="2583051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37736-5D90-5804-8480-4D863745D1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9FCA59E-2957-9BC6-4E10-7CCF0DA2DB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B69CA6-14F0-A0AB-3143-24934A0975BD}"/>
              </a:ext>
            </a:extLst>
          </p:cNvPr>
          <p:cNvSpPr>
            <a:spLocks noGrp="1"/>
          </p:cNvSpPr>
          <p:nvPr>
            <p:ph type="dt" sz="half" idx="10"/>
          </p:nvPr>
        </p:nvSpPr>
        <p:spPr/>
        <p:txBody>
          <a:bodyPr/>
          <a:lstStyle/>
          <a:p>
            <a:fld id="{77B23A37-A655-45BC-942D-62EF2A987256}" type="datetimeFigureOut">
              <a:rPr lang="en-GB" smtClean="0"/>
              <a:t>27/02/2024</a:t>
            </a:fld>
            <a:endParaRPr lang="en-GB"/>
          </a:p>
        </p:txBody>
      </p:sp>
      <p:sp>
        <p:nvSpPr>
          <p:cNvPr id="5" name="Footer Placeholder 4">
            <a:extLst>
              <a:ext uri="{FF2B5EF4-FFF2-40B4-BE49-F238E27FC236}">
                <a16:creationId xmlns:a16="http://schemas.microsoft.com/office/drawing/2014/main" id="{935A7E1E-216B-4AF3-8A69-2C3F3BF076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0180BA-C113-0BD3-9E69-D5ECA5EFA635}"/>
              </a:ext>
            </a:extLst>
          </p:cNvPr>
          <p:cNvSpPr>
            <a:spLocks noGrp="1"/>
          </p:cNvSpPr>
          <p:nvPr>
            <p:ph type="sldNum" sz="quarter" idx="12"/>
          </p:nvPr>
        </p:nvSpPr>
        <p:spPr/>
        <p:txBody>
          <a:bodyPr/>
          <a:lstStyle/>
          <a:p>
            <a:fld id="{1F194166-4D45-40F9-AA9D-FCF2294CF21A}" type="slidenum">
              <a:rPr lang="en-GB" smtClean="0"/>
              <a:t>‹#›</a:t>
            </a:fld>
            <a:endParaRPr lang="en-GB"/>
          </a:p>
        </p:txBody>
      </p:sp>
    </p:spTree>
    <p:extLst>
      <p:ext uri="{BB962C8B-B14F-4D97-AF65-F5344CB8AC3E}">
        <p14:creationId xmlns:p14="http://schemas.microsoft.com/office/powerpoint/2010/main" val="117878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0A861-42F7-F06E-386C-B68A390734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3C4430B-1052-0DBA-A309-64BC528F04F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E0C3AA-7C92-75BA-5516-57FE67524BD5}"/>
              </a:ext>
            </a:extLst>
          </p:cNvPr>
          <p:cNvSpPr>
            <a:spLocks noGrp="1"/>
          </p:cNvSpPr>
          <p:nvPr>
            <p:ph type="dt" sz="half" idx="10"/>
          </p:nvPr>
        </p:nvSpPr>
        <p:spPr/>
        <p:txBody>
          <a:bodyPr/>
          <a:lstStyle/>
          <a:p>
            <a:fld id="{77B23A37-A655-45BC-942D-62EF2A987256}" type="datetimeFigureOut">
              <a:rPr lang="en-GB" smtClean="0"/>
              <a:t>27/02/2024</a:t>
            </a:fld>
            <a:endParaRPr lang="en-GB"/>
          </a:p>
        </p:txBody>
      </p:sp>
      <p:sp>
        <p:nvSpPr>
          <p:cNvPr id="5" name="Footer Placeholder 4">
            <a:extLst>
              <a:ext uri="{FF2B5EF4-FFF2-40B4-BE49-F238E27FC236}">
                <a16:creationId xmlns:a16="http://schemas.microsoft.com/office/drawing/2014/main" id="{6CA716C1-2516-67C1-325E-59FFBB95F0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8B39BC-3934-788E-AE43-8C6BA4DD7BCE}"/>
              </a:ext>
            </a:extLst>
          </p:cNvPr>
          <p:cNvSpPr>
            <a:spLocks noGrp="1"/>
          </p:cNvSpPr>
          <p:nvPr>
            <p:ph type="sldNum" sz="quarter" idx="12"/>
          </p:nvPr>
        </p:nvSpPr>
        <p:spPr/>
        <p:txBody>
          <a:bodyPr/>
          <a:lstStyle/>
          <a:p>
            <a:fld id="{1F194166-4D45-40F9-AA9D-FCF2294CF21A}" type="slidenum">
              <a:rPr lang="en-GB" smtClean="0"/>
              <a:t>‹#›</a:t>
            </a:fld>
            <a:endParaRPr lang="en-GB"/>
          </a:p>
        </p:txBody>
      </p:sp>
    </p:spTree>
    <p:extLst>
      <p:ext uri="{BB962C8B-B14F-4D97-AF65-F5344CB8AC3E}">
        <p14:creationId xmlns:p14="http://schemas.microsoft.com/office/powerpoint/2010/main" val="1850932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195E6-5DD1-FF8E-B81F-2F67C68E09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E07CB63-0D4D-E5CF-12D4-F9208D76EE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A526F8-42A7-BCB4-1E9A-3C2FC4BD0E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544E902-6B54-8A96-FA6F-0B1B60D47784}"/>
              </a:ext>
            </a:extLst>
          </p:cNvPr>
          <p:cNvSpPr>
            <a:spLocks noGrp="1"/>
          </p:cNvSpPr>
          <p:nvPr>
            <p:ph type="dt" sz="half" idx="10"/>
          </p:nvPr>
        </p:nvSpPr>
        <p:spPr/>
        <p:txBody>
          <a:bodyPr/>
          <a:lstStyle/>
          <a:p>
            <a:fld id="{77B23A37-A655-45BC-942D-62EF2A987256}" type="datetimeFigureOut">
              <a:rPr lang="en-GB" smtClean="0"/>
              <a:t>27/02/2024</a:t>
            </a:fld>
            <a:endParaRPr lang="en-GB"/>
          </a:p>
        </p:txBody>
      </p:sp>
      <p:sp>
        <p:nvSpPr>
          <p:cNvPr id="6" name="Footer Placeholder 5">
            <a:extLst>
              <a:ext uri="{FF2B5EF4-FFF2-40B4-BE49-F238E27FC236}">
                <a16:creationId xmlns:a16="http://schemas.microsoft.com/office/drawing/2014/main" id="{8AC410FC-8D51-70DC-5AD4-620126E0EC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51FF40-24A3-5B79-1B35-B1FD7A033E4E}"/>
              </a:ext>
            </a:extLst>
          </p:cNvPr>
          <p:cNvSpPr>
            <a:spLocks noGrp="1"/>
          </p:cNvSpPr>
          <p:nvPr>
            <p:ph type="sldNum" sz="quarter" idx="12"/>
          </p:nvPr>
        </p:nvSpPr>
        <p:spPr/>
        <p:txBody>
          <a:bodyPr/>
          <a:lstStyle/>
          <a:p>
            <a:fld id="{1F194166-4D45-40F9-AA9D-FCF2294CF21A}" type="slidenum">
              <a:rPr lang="en-GB" smtClean="0"/>
              <a:t>‹#›</a:t>
            </a:fld>
            <a:endParaRPr lang="en-GB"/>
          </a:p>
        </p:txBody>
      </p:sp>
    </p:spTree>
    <p:extLst>
      <p:ext uri="{BB962C8B-B14F-4D97-AF65-F5344CB8AC3E}">
        <p14:creationId xmlns:p14="http://schemas.microsoft.com/office/powerpoint/2010/main" val="1478637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48B3-317C-E2EF-A905-9BE74D0021E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EA360D9-1A28-9D5E-A7D1-1533EC72A7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17F976-1406-D2B8-C5DE-285D360229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DE5A792-3515-8B20-B663-A3D66E2EF5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2938C0-9E20-4992-47D2-3EBD8565A0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90BDF53-F6BB-66FB-0257-3EFEE53E19B9}"/>
              </a:ext>
            </a:extLst>
          </p:cNvPr>
          <p:cNvSpPr>
            <a:spLocks noGrp="1"/>
          </p:cNvSpPr>
          <p:nvPr>
            <p:ph type="dt" sz="half" idx="10"/>
          </p:nvPr>
        </p:nvSpPr>
        <p:spPr/>
        <p:txBody>
          <a:bodyPr/>
          <a:lstStyle/>
          <a:p>
            <a:fld id="{77B23A37-A655-45BC-942D-62EF2A987256}" type="datetimeFigureOut">
              <a:rPr lang="en-GB" smtClean="0"/>
              <a:t>27/02/2024</a:t>
            </a:fld>
            <a:endParaRPr lang="en-GB"/>
          </a:p>
        </p:txBody>
      </p:sp>
      <p:sp>
        <p:nvSpPr>
          <p:cNvPr id="8" name="Footer Placeholder 7">
            <a:extLst>
              <a:ext uri="{FF2B5EF4-FFF2-40B4-BE49-F238E27FC236}">
                <a16:creationId xmlns:a16="http://schemas.microsoft.com/office/drawing/2014/main" id="{0ACF7FB6-F8F9-C50F-9A1E-FEC7DA17774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E0FBAB4-C125-98C2-16D2-90E9CEDA0791}"/>
              </a:ext>
            </a:extLst>
          </p:cNvPr>
          <p:cNvSpPr>
            <a:spLocks noGrp="1"/>
          </p:cNvSpPr>
          <p:nvPr>
            <p:ph type="sldNum" sz="quarter" idx="12"/>
          </p:nvPr>
        </p:nvSpPr>
        <p:spPr/>
        <p:txBody>
          <a:bodyPr/>
          <a:lstStyle/>
          <a:p>
            <a:fld id="{1F194166-4D45-40F9-AA9D-FCF2294CF21A}" type="slidenum">
              <a:rPr lang="en-GB" smtClean="0"/>
              <a:t>‹#›</a:t>
            </a:fld>
            <a:endParaRPr lang="en-GB"/>
          </a:p>
        </p:txBody>
      </p:sp>
    </p:spTree>
    <p:extLst>
      <p:ext uri="{BB962C8B-B14F-4D97-AF65-F5344CB8AC3E}">
        <p14:creationId xmlns:p14="http://schemas.microsoft.com/office/powerpoint/2010/main" val="217684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A4359-419E-D47C-C629-F027629A40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7271161-CDA8-6AA3-8139-6790A2572E28}"/>
              </a:ext>
            </a:extLst>
          </p:cNvPr>
          <p:cNvSpPr>
            <a:spLocks noGrp="1"/>
          </p:cNvSpPr>
          <p:nvPr>
            <p:ph type="dt" sz="half" idx="10"/>
          </p:nvPr>
        </p:nvSpPr>
        <p:spPr/>
        <p:txBody>
          <a:bodyPr/>
          <a:lstStyle/>
          <a:p>
            <a:fld id="{77B23A37-A655-45BC-942D-62EF2A987256}" type="datetimeFigureOut">
              <a:rPr lang="en-GB" smtClean="0"/>
              <a:t>27/02/2024</a:t>
            </a:fld>
            <a:endParaRPr lang="en-GB"/>
          </a:p>
        </p:txBody>
      </p:sp>
      <p:sp>
        <p:nvSpPr>
          <p:cNvPr id="4" name="Footer Placeholder 3">
            <a:extLst>
              <a:ext uri="{FF2B5EF4-FFF2-40B4-BE49-F238E27FC236}">
                <a16:creationId xmlns:a16="http://schemas.microsoft.com/office/drawing/2014/main" id="{D733039B-61E4-A4BA-EBCC-3C02A0C28B0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D2F538D-784A-F25F-8E34-AD65ED806514}"/>
              </a:ext>
            </a:extLst>
          </p:cNvPr>
          <p:cNvSpPr>
            <a:spLocks noGrp="1"/>
          </p:cNvSpPr>
          <p:nvPr>
            <p:ph type="sldNum" sz="quarter" idx="12"/>
          </p:nvPr>
        </p:nvSpPr>
        <p:spPr/>
        <p:txBody>
          <a:bodyPr/>
          <a:lstStyle/>
          <a:p>
            <a:fld id="{1F194166-4D45-40F9-AA9D-FCF2294CF21A}" type="slidenum">
              <a:rPr lang="en-GB" smtClean="0"/>
              <a:t>‹#›</a:t>
            </a:fld>
            <a:endParaRPr lang="en-GB"/>
          </a:p>
        </p:txBody>
      </p:sp>
    </p:spTree>
    <p:extLst>
      <p:ext uri="{BB962C8B-B14F-4D97-AF65-F5344CB8AC3E}">
        <p14:creationId xmlns:p14="http://schemas.microsoft.com/office/powerpoint/2010/main" val="2491424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3537AC-8E90-DAB0-523F-17AB3C3BE7DF}"/>
              </a:ext>
            </a:extLst>
          </p:cNvPr>
          <p:cNvSpPr>
            <a:spLocks noGrp="1"/>
          </p:cNvSpPr>
          <p:nvPr>
            <p:ph type="dt" sz="half" idx="10"/>
          </p:nvPr>
        </p:nvSpPr>
        <p:spPr/>
        <p:txBody>
          <a:bodyPr/>
          <a:lstStyle/>
          <a:p>
            <a:fld id="{77B23A37-A655-45BC-942D-62EF2A987256}" type="datetimeFigureOut">
              <a:rPr lang="en-GB" smtClean="0"/>
              <a:t>27/02/2024</a:t>
            </a:fld>
            <a:endParaRPr lang="en-GB"/>
          </a:p>
        </p:txBody>
      </p:sp>
      <p:sp>
        <p:nvSpPr>
          <p:cNvPr id="3" name="Footer Placeholder 2">
            <a:extLst>
              <a:ext uri="{FF2B5EF4-FFF2-40B4-BE49-F238E27FC236}">
                <a16:creationId xmlns:a16="http://schemas.microsoft.com/office/drawing/2014/main" id="{618642ED-26F7-8050-53B9-9D35C537C6E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52210AD-183F-EAAB-9931-3C9FBAC5EFB7}"/>
              </a:ext>
            </a:extLst>
          </p:cNvPr>
          <p:cNvSpPr>
            <a:spLocks noGrp="1"/>
          </p:cNvSpPr>
          <p:nvPr>
            <p:ph type="sldNum" sz="quarter" idx="12"/>
          </p:nvPr>
        </p:nvSpPr>
        <p:spPr/>
        <p:txBody>
          <a:bodyPr/>
          <a:lstStyle/>
          <a:p>
            <a:fld id="{1F194166-4D45-40F9-AA9D-FCF2294CF21A}" type="slidenum">
              <a:rPr lang="en-GB" smtClean="0"/>
              <a:t>‹#›</a:t>
            </a:fld>
            <a:endParaRPr lang="en-GB"/>
          </a:p>
        </p:txBody>
      </p:sp>
    </p:spTree>
    <p:extLst>
      <p:ext uri="{BB962C8B-B14F-4D97-AF65-F5344CB8AC3E}">
        <p14:creationId xmlns:p14="http://schemas.microsoft.com/office/powerpoint/2010/main" val="293170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44B3B-CD02-4BCD-A812-D18A88BC0C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1E3D990-C4C3-A670-190B-4DB8652070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9D5F674-2682-4CBD-76D2-2F898D76A2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DAB928-C01A-D877-91D6-D9164A643313}"/>
              </a:ext>
            </a:extLst>
          </p:cNvPr>
          <p:cNvSpPr>
            <a:spLocks noGrp="1"/>
          </p:cNvSpPr>
          <p:nvPr>
            <p:ph type="dt" sz="half" idx="10"/>
          </p:nvPr>
        </p:nvSpPr>
        <p:spPr/>
        <p:txBody>
          <a:bodyPr/>
          <a:lstStyle/>
          <a:p>
            <a:fld id="{77B23A37-A655-45BC-942D-62EF2A987256}" type="datetimeFigureOut">
              <a:rPr lang="en-GB" smtClean="0"/>
              <a:t>27/02/2024</a:t>
            </a:fld>
            <a:endParaRPr lang="en-GB"/>
          </a:p>
        </p:txBody>
      </p:sp>
      <p:sp>
        <p:nvSpPr>
          <p:cNvPr id="6" name="Footer Placeholder 5">
            <a:extLst>
              <a:ext uri="{FF2B5EF4-FFF2-40B4-BE49-F238E27FC236}">
                <a16:creationId xmlns:a16="http://schemas.microsoft.com/office/drawing/2014/main" id="{BD8801F7-AE55-8D00-EF2F-CA1947599B3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4EFA46-8D68-C8AE-954B-A519CC57EBA9}"/>
              </a:ext>
            </a:extLst>
          </p:cNvPr>
          <p:cNvSpPr>
            <a:spLocks noGrp="1"/>
          </p:cNvSpPr>
          <p:nvPr>
            <p:ph type="sldNum" sz="quarter" idx="12"/>
          </p:nvPr>
        </p:nvSpPr>
        <p:spPr/>
        <p:txBody>
          <a:bodyPr/>
          <a:lstStyle/>
          <a:p>
            <a:fld id="{1F194166-4D45-40F9-AA9D-FCF2294CF21A}" type="slidenum">
              <a:rPr lang="en-GB" smtClean="0"/>
              <a:t>‹#›</a:t>
            </a:fld>
            <a:endParaRPr lang="en-GB"/>
          </a:p>
        </p:txBody>
      </p:sp>
    </p:spTree>
    <p:extLst>
      <p:ext uri="{BB962C8B-B14F-4D97-AF65-F5344CB8AC3E}">
        <p14:creationId xmlns:p14="http://schemas.microsoft.com/office/powerpoint/2010/main" val="20922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BBBBE-DF9A-3428-C7CA-2317AAFD40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9CFDB05-4067-E838-80CA-7C3E81B78F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88E8DE6-C957-F7CB-D5AC-9A2854A5CA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2986F5-4575-7105-8126-D5E6E9489DB4}"/>
              </a:ext>
            </a:extLst>
          </p:cNvPr>
          <p:cNvSpPr>
            <a:spLocks noGrp="1"/>
          </p:cNvSpPr>
          <p:nvPr>
            <p:ph type="dt" sz="half" idx="10"/>
          </p:nvPr>
        </p:nvSpPr>
        <p:spPr/>
        <p:txBody>
          <a:bodyPr/>
          <a:lstStyle/>
          <a:p>
            <a:fld id="{77B23A37-A655-45BC-942D-62EF2A987256}" type="datetimeFigureOut">
              <a:rPr lang="en-GB" smtClean="0"/>
              <a:t>27/02/2024</a:t>
            </a:fld>
            <a:endParaRPr lang="en-GB"/>
          </a:p>
        </p:txBody>
      </p:sp>
      <p:sp>
        <p:nvSpPr>
          <p:cNvPr id="6" name="Footer Placeholder 5">
            <a:extLst>
              <a:ext uri="{FF2B5EF4-FFF2-40B4-BE49-F238E27FC236}">
                <a16:creationId xmlns:a16="http://schemas.microsoft.com/office/drawing/2014/main" id="{A494FFC3-061F-7CA0-73B4-A9D7D40369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AFD3A0-6836-FE63-1972-A1E564E5B762}"/>
              </a:ext>
            </a:extLst>
          </p:cNvPr>
          <p:cNvSpPr>
            <a:spLocks noGrp="1"/>
          </p:cNvSpPr>
          <p:nvPr>
            <p:ph type="sldNum" sz="quarter" idx="12"/>
          </p:nvPr>
        </p:nvSpPr>
        <p:spPr/>
        <p:txBody>
          <a:bodyPr/>
          <a:lstStyle/>
          <a:p>
            <a:fld id="{1F194166-4D45-40F9-AA9D-FCF2294CF21A}" type="slidenum">
              <a:rPr lang="en-GB" smtClean="0"/>
              <a:t>‹#›</a:t>
            </a:fld>
            <a:endParaRPr lang="en-GB"/>
          </a:p>
        </p:txBody>
      </p:sp>
    </p:spTree>
    <p:extLst>
      <p:ext uri="{BB962C8B-B14F-4D97-AF65-F5344CB8AC3E}">
        <p14:creationId xmlns:p14="http://schemas.microsoft.com/office/powerpoint/2010/main" val="1829200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7E510F-ED9F-5C66-D8B9-B57E9E8ED8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2730C0E-F381-D879-76AB-2E03EDA2D7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E19DA4-0B3D-64F2-9E09-4D505A211D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7B23A37-A655-45BC-942D-62EF2A987256}" type="datetimeFigureOut">
              <a:rPr lang="en-GB" smtClean="0"/>
              <a:t>27/02/2024</a:t>
            </a:fld>
            <a:endParaRPr lang="en-GB"/>
          </a:p>
        </p:txBody>
      </p:sp>
      <p:sp>
        <p:nvSpPr>
          <p:cNvPr id="5" name="Footer Placeholder 4">
            <a:extLst>
              <a:ext uri="{FF2B5EF4-FFF2-40B4-BE49-F238E27FC236}">
                <a16:creationId xmlns:a16="http://schemas.microsoft.com/office/drawing/2014/main" id="{342F7C47-7A0A-9A5F-2BF8-F574A08082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02F3F48A-9E5F-FB4E-1088-12916CBD7B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F194166-4D45-40F9-AA9D-FCF2294CF21A}" type="slidenum">
              <a:rPr lang="en-GB" smtClean="0"/>
              <a:t>‹#›</a:t>
            </a:fld>
            <a:endParaRPr lang="en-GB"/>
          </a:p>
        </p:txBody>
      </p:sp>
    </p:spTree>
    <p:extLst>
      <p:ext uri="{BB962C8B-B14F-4D97-AF65-F5344CB8AC3E}">
        <p14:creationId xmlns:p14="http://schemas.microsoft.com/office/powerpoint/2010/main" val="2704382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83ECDCA-6F6E-C7AD-19BE-AAA9EB9D8632}"/>
              </a:ext>
            </a:extLst>
          </p:cNvPr>
          <p:cNvPicPr>
            <a:picLocks noChangeAspect="1"/>
          </p:cNvPicPr>
          <p:nvPr/>
        </p:nvPicPr>
        <p:blipFill>
          <a:blip r:embed="rId2"/>
          <a:stretch>
            <a:fillRect/>
          </a:stretch>
        </p:blipFill>
        <p:spPr>
          <a:xfrm>
            <a:off x="1058780" y="-223023"/>
            <a:ext cx="10154652" cy="6858000"/>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9971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5D23467-6008-4905-E3D6-361B3DC227AA}"/>
              </a:ext>
            </a:extLst>
          </p:cNvPr>
          <p:cNvSpPr txBox="1"/>
          <p:nvPr/>
        </p:nvSpPr>
        <p:spPr>
          <a:xfrm>
            <a:off x="762000" y="2551176"/>
            <a:ext cx="4085665" cy="3591207"/>
          </a:xfrm>
          <a:prstGeom prst="rect">
            <a:avLst/>
          </a:prstGeom>
        </p:spPr>
        <p:txBody>
          <a:bodyPr vert="horz" lIns="91440" tIns="45720" rIns="91440" bIns="45720" rtlCol="0">
            <a:normAutofit fontScale="92500" lnSpcReduction="10000"/>
          </a:bodyPr>
          <a:lstStyle/>
          <a:p>
            <a:pPr>
              <a:lnSpc>
                <a:spcPct val="90000"/>
              </a:lnSpc>
              <a:spcAft>
                <a:spcPts val="600"/>
              </a:spcAft>
            </a:pPr>
            <a:r>
              <a:rPr lang="en-US" sz="1600" b="1" dirty="0"/>
              <a:t>EVIDENCE GAPS</a:t>
            </a:r>
          </a:p>
          <a:p>
            <a:pPr indent="-228600">
              <a:lnSpc>
                <a:spcPct val="90000"/>
              </a:lnSpc>
              <a:spcAft>
                <a:spcPts val="600"/>
              </a:spcAft>
              <a:buFont typeface="Arial" panose="020B0604020202020204" pitchFamily="34" charset="0"/>
              <a:buChar char="•"/>
            </a:pPr>
            <a:endParaRPr lang="en-US" sz="1300" b="1" dirty="0"/>
          </a:p>
          <a:p>
            <a:pPr marL="285750" indent="-228600">
              <a:lnSpc>
                <a:spcPct val="90000"/>
              </a:lnSpc>
              <a:spcAft>
                <a:spcPts val="600"/>
              </a:spcAft>
              <a:buFont typeface="Arial" panose="020B0604020202020204" pitchFamily="34" charset="0"/>
              <a:buChar char="•"/>
            </a:pPr>
            <a:r>
              <a:rPr lang="en-US" sz="1600" dirty="0"/>
              <a:t>Agriculture and devolution.	</a:t>
            </a:r>
          </a:p>
          <a:p>
            <a:pPr marL="285750" indent="-228600">
              <a:lnSpc>
                <a:spcPct val="90000"/>
              </a:lnSpc>
              <a:spcAft>
                <a:spcPts val="600"/>
              </a:spcAft>
              <a:buFont typeface="Arial" panose="020B0604020202020204" pitchFamily="34" charset="0"/>
              <a:buChar char="•"/>
            </a:pPr>
            <a:endParaRPr lang="en-US" sz="1600" dirty="0"/>
          </a:p>
          <a:p>
            <a:pPr marL="285750" indent="-228600">
              <a:lnSpc>
                <a:spcPct val="90000"/>
              </a:lnSpc>
              <a:spcAft>
                <a:spcPts val="600"/>
              </a:spcAft>
              <a:buFont typeface="Arial" panose="020B0604020202020204" pitchFamily="34" charset="0"/>
              <a:buChar char="•"/>
            </a:pPr>
            <a:r>
              <a:rPr lang="en-US" sz="1600" dirty="0"/>
              <a:t>Small farms.</a:t>
            </a:r>
          </a:p>
          <a:p>
            <a:pPr marL="285750" indent="-228600">
              <a:lnSpc>
                <a:spcPct val="90000"/>
              </a:lnSpc>
              <a:spcAft>
                <a:spcPts val="600"/>
              </a:spcAft>
              <a:buFont typeface="Arial" panose="020B0604020202020204" pitchFamily="34" charset="0"/>
              <a:buChar char="•"/>
            </a:pPr>
            <a:endParaRPr lang="en-US" sz="1600" dirty="0"/>
          </a:p>
          <a:p>
            <a:pPr marL="285750" indent="-228600">
              <a:lnSpc>
                <a:spcPct val="90000"/>
              </a:lnSpc>
              <a:spcAft>
                <a:spcPts val="600"/>
              </a:spcAft>
              <a:buFont typeface="Arial" panose="020B0604020202020204" pitchFamily="34" charset="0"/>
              <a:buChar char="•"/>
            </a:pPr>
            <a:r>
              <a:rPr lang="en-US" sz="1600" dirty="0"/>
              <a:t>Response rates.</a:t>
            </a:r>
          </a:p>
          <a:p>
            <a:pPr marL="285750" indent="-228600">
              <a:lnSpc>
                <a:spcPct val="90000"/>
              </a:lnSpc>
              <a:spcAft>
                <a:spcPts val="600"/>
              </a:spcAft>
              <a:buFont typeface="Arial" panose="020B0604020202020204" pitchFamily="34" charset="0"/>
              <a:buChar char="•"/>
            </a:pPr>
            <a:endParaRPr lang="en-US" sz="1600" dirty="0"/>
          </a:p>
          <a:p>
            <a:pPr marL="285750" indent="-228600">
              <a:lnSpc>
                <a:spcPct val="90000"/>
              </a:lnSpc>
              <a:spcAft>
                <a:spcPts val="600"/>
              </a:spcAft>
              <a:buFont typeface="Arial" panose="020B0604020202020204" pitchFamily="34" charset="0"/>
              <a:buChar char="•"/>
            </a:pPr>
            <a:r>
              <a:rPr lang="en-US" sz="1600" dirty="0"/>
              <a:t>Accessing microdata.</a:t>
            </a:r>
          </a:p>
          <a:p>
            <a:pPr marL="285750" indent="-228600">
              <a:lnSpc>
                <a:spcPct val="90000"/>
              </a:lnSpc>
              <a:spcAft>
                <a:spcPts val="600"/>
              </a:spcAft>
              <a:buFont typeface="Arial" panose="020B0604020202020204" pitchFamily="34" charset="0"/>
              <a:buChar char="•"/>
            </a:pPr>
            <a:endParaRPr lang="en-US" sz="1600" dirty="0"/>
          </a:p>
          <a:p>
            <a:pPr marL="285750" indent="-228600">
              <a:lnSpc>
                <a:spcPct val="90000"/>
              </a:lnSpc>
              <a:spcAft>
                <a:spcPts val="600"/>
              </a:spcAft>
              <a:buFont typeface="Arial" panose="020B0604020202020204" pitchFamily="34" charset="0"/>
              <a:buChar char="•"/>
            </a:pPr>
            <a:r>
              <a:rPr lang="en-US" sz="1600" dirty="0"/>
              <a:t>Longitudinal data.</a:t>
            </a:r>
          </a:p>
          <a:p>
            <a:pPr marL="285750" indent="-228600">
              <a:lnSpc>
                <a:spcPct val="90000"/>
              </a:lnSpc>
              <a:spcAft>
                <a:spcPts val="600"/>
              </a:spcAft>
              <a:buFont typeface="Arial" panose="020B0604020202020204" pitchFamily="34" charset="0"/>
              <a:buChar char="•"/>
            </a:pPr>
            <a:endParaRPr lang="en-US" sz="1600" dirty="0"/>
          </a:p>
          <a:p>
            <a:pPr marL="285750" indent="-228600">
              <a:lnSpc>
                <a:spcPct val="90000"/>
              </a:lnSpc>
              <a:spcAft>
                <a:spcPts val="600"/>
              </a:spcAft>
              <a:buFont typeface="Arial" panose="020B0604020202020204" pitchFamily="34" charset="0"/>
              <a:buChar char="•"/>
            </a:pPr>
            <a:r>
              <a:rPr lang="en-US" sz="1600" dirty="0"/>
              <a:t>ELMS and the Rural Payments Agency: verification, monitoring and evaluation.</a:t>
            </a:r>
          </a:p>
        </p:txBody>
      </p:sp>
      <p:pic>
        <p:nvPicPr>
          <p:cNvPr id="5" name="Picture 4" descr="Magnifying glass showing decling performance">
            <a:extLst>
              <a:ext uri="{FF2B5EF4-FFF2-40B4-BE49-F238E27FC236}">
                <a16:creationId xmlns:a16="http://schemas.microsoft.com/office/drawing/2014/main" id="{4A564667-DC08-6104-3E51-7A180BEAA66A}"/>
              </a:ext>
            </a:extLst>
          </p:cNvPr>
          <p:cNvPicPr>
            <a:picLocks noChangeAspect="1"/>
          </p:cNvPicPr>
          <p:nvPr/>
        </p:nvPicPr>
        <p:blipFill rotWithShape="1">
          <a:blip r:embed="rId2"/>
          <a:srcRect l="2886" r="33449" b="-1"/>
          <a:stretch/>
        </p:blipFill>
        <p:spPr>
          <a:xfrm>
            <a:off x="5650992" y="10"/>
            <a:ext cx="6541008" cy="6857990"/>
          </a:xfrm>
          <a:prstGeom prst="rect">
            <a:avLst/>
          </a:prstGeom>
        </p:spPr>
      </p:pic>
    </p:spTree>
    <p:extLst>
      <p:ext uri="{BB962C8B-B14F-4D97-AF65-F5344CB8AC3E}">
        <p14:creationId xmlns:p14="http://schemas.microsoft.com/office/powerpoint/2010/main" val="632835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1CA1AF3-6890-909B-E359-3FE4629CEB97}"/>
              </a:ext>
            </a:extLst>
          </p:cNvPr>
          <p:cNvPicPr>
            <a:picLocks noChangeAspect="1"/>
          </p:cNvPicPr>
          <p:nvPr/>
        </p:nvPicPr>
        <p:blipFill>
          <a:blip r:embed="rId2"/>
          <a:stretch>
            <a:fillRect/>
          </a:stretch>
        </p:blipFill>
        <p:spPr>
          <a:xfrm>
            <a:off x="1330562" y="677074"/>
            <a:ext cx="8968636" cy="5809676"/>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232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AE2B7D-A0D8-13C7-D6D6-39BFC6DEDB87}"/>
              </a:ext>
            </a:extLst>
          </p:cNvPr>
          <p:cNvSpPr txBox="1"/>
          <p:nvPr/>
        </p:nvSpPr>
        <p:spPr>
          <a:xfrm>
            <a:off x="2430049" y="2533883"/>
            <a:ext cx="7753611" cy="4154792"/>
          </a:xfrm>
          <a:prstGeom prst="rect">
            <a:avLst/>
          </a:prstGeom>
          <a:noFill/>
        </p:spPr>
        <p:txBody>
          <a:bodyPr wrap="square">
            <a:spAutoFit/>
          </a:bodyPr>
          <a:lstStyle/>
          <a:p>
            <a:pPr marL="450215">
              <a:lnSpc>
                <a:spcPct val="200000"/>
              </a:lnSpc>
              <a:spcAft>
                <a:spcPts val="1000"/>
              </a:spcAft>
            </a:pPr>
            <a:r>
              <a:rPr lang="en-GB" b="1" kern="100" dirty="0">
                <a:effectLst/>
                <a:latin typeface="Calibri" panose="020F0502020204030204" pitchFamily="34" charset="0"/>
                <a:ea typeface="Calibri" panose="020F0502020204030204" pitchFamily="34" charset="0"/>
                <a:cs typeface="Times New Roman" panose="02020603050405020304" pitchFamily="18" charset="0"/>
              </a:rPr>
              <a:t>Conclusion</a:t>
            </a:r>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pPr>
            <a:r>
              <a:rPr lang="en-GB" sz="1600" dirty="0">
                <a:effectLst/>
                <a:latin typeface="Calibri" panose="020F0502020204030204" pitchFamily="34" charset="0"/>
                <a:ea typeface="Calibri" panose="020F0502020204030204" pitchFamily="34" charset="0"/>
                <a:cs typeface="Times New Roman" panose="02020603050405020304" pitchFamily="18" charset="0"/>
              </a:rPr>
              <a:t>The UK’s official statistics systems produce some valuable data for assessing GHG emissions from agriculture. The picture they paint for the livestock sector is one of stasis rather than change. The statistics are, however, lacking in some important ways: we are not well-informed about farming practices in the three smaller UK countries; most of the data come from surveys with low and declining response rates; there could be greater transparency about methods and a willingness to make more data available. Many of the statistics are good -  but they could be much better – and used much more.</a:t>
            </a:r>
            <a:endParaRPr lang="en-GB" sz="1600" dirty="0"/>
          </a:p>
        </p:txBody>
      </p:sp>
    </p:spTree>
    <p:extLst>
      <p:ext uri="{BB962C8B-B14F-4D97-AF65-F5344CB8AC3E}">
        <p14:creationId xmlns:p14="http://schemas.microsoft.com/office/powerpoint/2010/main" val="529006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813CFBA-156B-55FA-A53A-B195D82DF4F0}"/>
              </a:ext>
            </a:extLst>
          </p:cNvPr>
          <p:cNvPicPr>
            <a:picLocks noChangeAspect="1"/>
          </p:cNvPicPr>
          <p:nvPr/>
        </p:nvPicPr>
        <p:blipFill>
          <a:blip r:embed="rId2"/>
          <a:stretch>
            <a:fillRect/>
          </a:stretch>
        </p:blipFill>
        <p:spPr>
          <a:xfrm>
            <a:off x="1656826" y="609860"/>
            <a:ext cx="8426626" cy="5843283"/>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7823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4C502E5-692B-82DF-4D6E-C12AD931E001}"/>
              </a:ext>
            </a:extLst>
          </p:cNvPr>
          <p:cNvPicPr>
            <a:picLocks noChangeAspect="1"/>
          </p:cNvPicPr>
          <p:nvPr/>
        </p:nvPicPr>
        <p:blipFill>
          <a:blip r:embed="rId2"/>
          <a:stretch>
            <a:fillRect/>
          </a:stretch>
        </p:blipFill>
        <p:spPr>
          <a:xfrm>
            <a:off x="1427966" y="643467"/>
            <a:ext cx="8768219" cy="5809676"/>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4789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AB9145C-6C13-4683-DD75-778585E54E29}"/>
              </a:ext>
            </a:extLst>
          </p:cNvPr>
          <p:cNvPicPr>
            <a:picLocks noChangeAspect="1"/>
          </p:cNvPicPr>
          <p:nvPr/>
        </p:nvPicPr>
        <p:blipFill>
          <a:blip r:embed="rId2"/>
          <a:stretch>
            <a:fillRect/>
          </a:stretch>
        </p:blipFill>
        <p:spPr>
          <a:xfrm>
            <a:off x="1670670" y="643467"/>
            <a:ext cx="8638251" cy="5809676"/>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0834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5B25322-76C6-77C2-F73F-B6D0909D3FAA}"/>
              </a:ext>
            </a:extLst>
          </p:cNvPr>
          <p:cNvPicPr>
            <a:picLocks noChangeAspect="1"/>
          </p:cNvPicPr>
          <p:nvPr/>
        </p:nvPicPr>
        <p:blipFill>
          <a:blip r:embed="rId2"/>
          <a:stretch>
            <a:fillRect/>
          </a:stretch>
        </p:blipFill>
        <p:spPr>
          <a:xfrm>
            <a:off x="1515649" y="643467"/>
            <a:ext cx="8931058" cy="5809676"/>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9968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4D573075-42D3-D310-F756-B9758F81BEC1}"/>
              </a:ext>
            </a:extLst>
          </p:cNvPr>
          <p:cNvGraphicFramePr>
            <a:graphicFrameLocks noGrp="1"/>
          </p:cNvGraphicFramePr>
          <p:nvPr>
            <p:extLst>
              <p:ext uri="{D42A27DB-BD31-4B8C-83A1-F6EECF244321}">
                <p14:modId xmlns:p14="http://schemas.microsoft.com/office/powerpoint/2010/main" val="3337742065"/>
              </p:ext>
            </p:extLst>
          </p:nvPr>
        </p:nvGraphicFramePr>
        <p:xfrm>
          <a:off x="798683" y="643467"/>
          <a:ext cx="10594635" cy="6486171"/>
        </p:xfrm>
        <a:graphic>
          <a:graphicData uri="http://schemas.openxmlformats.org/drawingml/2006/table">
            <a:tbl>
              <a:tblPr firstRow="1" firstCol="1" bandRow="1"/>
              <a:tblGrid>
                <a:gridCol w="1387219">
                  <a:extLst>
                    <a:ext uri="{9D8B030D-6E8A-4147-A177-3AD203B41FA5}">
                      <a16:colId xmlns:a16="http://schemas.microsoft.com/office/drawing/2014/main" val="1468062401"/>
                    </a:ext>
                  </a:extLst>
                </a:gridCol>
                <a:gridCol w="2724222">
                  <a:extLst>
                    <a:ext uri="{9D8B030D-6E8A-4147-A177-3AD203B41FA5}">
                      <a16:colId xmlns:a16="http://schemas.microsoft.com/office/drawing/2014/main" val="4211899709"/>
                    </a:ext>
                  </a:extLst>
                </a:gridCol>
                <a:gridCol w="1690543">
                  <a:extLst>
                    <a:ext uri="{9D8B030D-6E8A-4147-A177-3AD203B41FA5}">
                      <a16:colId xmlns:a16="http://schemas.microsoft.com/office/drawing/2014/main" val="2540008550"/>
                    </a:ext>
                  </a:extLst>
                </a:gridCol>
                <a:gridCol w="3047882">
                  <a:extLst>
                    <a:ext uri="{9D8B030D-6E8A-4147-A177-3AD203B41FA5}">
                      <a16:colId xmlns:a16="http://schemas.microsoft.com/office/drawing/2014/main" val="1150562603"/>
                    </a:ext>
                  </a:extLst>
                </a:gridCol>
                <a:gridCol w="1744769">
                  <a:extLst>
                    <a:ext uri="{9D8B030D-6E8A-4147-A177-3AD203B41FA5}">
                      <a16:colId xmlns:a16="http://schemas.microsoft.com/office/drawing/2014/main" val="4206237058"/>
                    </a:ext>
                  </a:extLst>
                </a:gridCol>
              </a:tblGrid>
              <a:tr h="265289">
                <a:tc>
                  <a:txBody>
                    <a:bodyPr/>
                    <a:lstStyle/>
                    <a:p>
                      <a:pPr marL="450215">
                        <a:lnSpc>
                          <a:spcPct val="200000"/>
                        </a:lnSpc>
                        <a:spcAft>
                          <a:spcPts val="1000"/>
                        </a:spcAft>
                      </a:pPr>
                      <a:r>
                        <a:rPr lang="en-GB" sz="900" b="1" kern="0">
                          <a:effectLst/>
                          <a:latin typeface="Calibri" panose="020F0502020204030204" pitchFamily="34" charset="0"/>
                          <a:ea typeface="Calibri" panose="020F0502020204030204" pitchFamily="34" charset="0"/>
                          <a:cs typeface="Times New Roman" panose="02020603050405020304" pitchFamily="18" charset="0"/>
                        </a:rPr>
                        <a:t>SECTION</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b="1" kern="0">
                          <a:effectLst/>
                          <a:latin typeface="Calibri" panose="020F0502020204030204" pitchFamily="34" charset="0"/>
                          <a:ea typeface="Calibri" panose="020F0502020204030204" pitchFamily="34" charset="0"/>
                          <a:cs typeface="Times New Roman" panose="02020603050405020304" pitchFamily="18" charset="0"/>
                        </a:rPr>
                        <a:t>INDICATOR</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b="1" kern="0">
                          <a:effectLst/>
                          <a:latin typeface="Calibri" panose="020F0502020204030204" pitchFamily="34" charset="0"/>
                          <a:ea typeface="Calibri" panose="020F0502020204030204" pitchFamily="34" charset="0"/>
                          <a:cs typeface="Times New Roman" panose="02020603050405020304" pitchFamily="18" charset="0"/>
                        </a:rPr>
                        <a:t>EVIDENCE SOURCE</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b="1" kern="0">
                          <a:effectLst/>
                          <a:latin typeface="Calibri" panose="020F0502020204030204" pitchFamily="34" charset="0"/>
                          <a:ea typeface="Calibri" panose="020F0502020204030204" pitchFamily="34" charset="0"/>
                          <a:cs typeface="Times New Roman" panose="02020603050405020304" pitchFamily="18" charset="0"/>
                        </a:rPr>
                        <a:t>MATCH</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b="1" kern="0">
                          <a:effectLst/>
                          <a:latin typeface="Calibri" panose="020F0502020204030204" pitchFamily="34" charset="0"/>
                          <a:ea typeface="Calibri" panose="020F0502020204030204" pitchFamily="34" charset="0"/>
                          <a:cs typeface="Times New Roman" panose="02020603050405020304" pitchFamily="18" charset="0"/>
                        </a:rPr>
                        <a:t>COVERAGE</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08391728"/>
                  </a:ext>
                </a:extLst>
              </a:tr>
              <a:tr h="265289">
                <a:tc rowSpan="2">
                  <a:txBody>
                    <a:bodyPr/>
                    <a:lstStyle/>
                    <a:p>
                      <a:pPr marL="450215">
                        <a:lnSpc>
                          <a:spcPct val="200000"/>
                        </a:lnSpc>
                        <a:spcAft>
                          <a:spcPts val="1000"/>
                        </a:spcAft>
                      </a:pPr>
                      <a:r>
                        <a:rPr lang="en-GB" sz="900" i="1" kern="0" dirty="0">
                          <a:effectLst/>
                          <a:latin typeface="Calibri" panose="020F0502020204030204" pitchFamily="34" charset="0"/>
                          <a:ea typeface="Calibri" panose="020F0502020204030204" pitchFamily="34" charset="0"/>
                          <a:cs typeface="Times New Roman" panose="02020603050405020304" pitchFamily="18" charset="0"/>
                        </a:rPr>
                        <a:t>Land use</a:t>
                      </a:r>
                      <a:endParaRPr lang="en-GB" sz="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Proportion of arable as ruminant feed</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June Survey</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Good</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1400" kern="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UK: 1990-2022</a:t>
                      </a:r>
                      <a:endParaRPr lang="en-GB" sz="14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59953503"/>
                  </a:ext>
                </a:extLst>
              </a:tr>
              <a:tr h="265289">
                <a:tc vMerge="1">
                  <a:txBody>
                    <a:bodyPr/>
                    <a:lstStyle/>
                    <a:p>
                      <a:endParaRPr lang="en-GB"/>
                    </a:p>
                  </a:txBody>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Carbon trading</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1400" kern="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None</a:t>
                      </a:r>
                      <a:endParaRPr lang="en-GB" sz="1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 </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 </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15859688"/>
                  </a:ext>
                </a:extLst>
              </a:tr>
              <a:tr h="265289">
                <a:tc rowSpan="4">
                  <a:txBody>
                    <a:bodyPr/>
                    <a:lstStyle/>
                    <a:p>
                      <a:pPr marL="450215">
                        <a:lnSpc>
                          <a:spcPct val="200000"/>
                        </a:lnSpc>
                        <a:spcAft>
                          <a:spcPts val="1000"/>
                        </a:spcAft>
                      </a:pPr>
                      <a:r>
                        <a:rPr lang="en-GB" sz="900" i="1" kern="0">
                          <a:effectLst/>
                          <a:latin typeface="Calibri" panose="020F0502020204030204" pitchFamily="34" charset="0"/>
                          <a:ea typeface="Calibri" panose="020F0502020204030204" pitchFamily="34" charset="0"/>
                          <a:cs typeface="Times New Roman" panose="02020603050405020304" pitchFamily="18" charset="0"/>
                        </a:rPr>
                        <a:t>Diet</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High sugar grasses, grazing</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FPS</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Good</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England: 2011-2023</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50132860"/>
                  </a:ext>
                </a:extLst>
              </a:tr>
              <a:tr h="265289">
                <a:tc vMerge="1">
                  <a:txBody>
                    <a:bodyPr/>
                    <a:lstStyle/>
                    <a:p>
                      <a:endParaRPr lang="en-GB"/>
                    </a:p>
                  </a:txBody>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High starch, dairy </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FPS</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Medium (survey questions)</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England: 2015-2023</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90785505"/>
                  </a:ext>
                </a:extLst>
              </a:tr>
              <a:tr h="265289">
                <a:tc vMerge="1">
                  <a:txBody>
                    <a:bodyPr/>
                    <a:lstStyle/>
                    <a:p>
                      <a:endParaRPr lang="en-GB"/>
                    </a:p>
                  </a:txBody>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Precision feeding, dairy</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FPS</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England: 2011-2023</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89626237"/>
                  </a:ext>
                </a:extLst>
              </a:tr>
              <a:tr h="265289">
                <a:tc vMerge="1">
                  <a:txBody>
                    <a:bodyPr/>
                    <a:lstStyle/>
                    <a:p>
                      <a:endParaRPr lang="en-GB"/>
                    </a:p>
                  </a:txBody>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Methane-suppressing feed additives</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1400" kern="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None</a:t>
                      </a:r>
                      <a:endParaRPr lang="en-GB" sz="1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 </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 </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67884601"/>
                  </a:ext>
                </a:extLst>
              </a:tr>
              <a:tr h="265289">
                <a:tc rowSpan="4">
                  <a:txBody>
                    <a:bodyPr/>
                    <a:lstStyle/>
                    <a:p>
                      <a:pPr marL="450215">
                        <a:lnSpc>
                          <a:spcPct val="200000"/>
                        </a:lnSpc>
                        <a:spcAft>
                          <a:spcPts val="1000"/>
                        </a:spcAft>
                      </a:pPr>
                      <a:r>
                        <a:rPr lang="en-GB" sz="900" i="1" kern="0">
                          <a:effectLst/>
                          <a:latin typeface="Calibri" panose="020F0502020204030204" pitchFamily="34" charset="0"/>
                          <a:ea typeface="Calibri" panose="020F0502020204030204" pitchFamily="34" charset="0"/>
                          <a:cs typeface="Times New Roman" panose="02020603050405020304" pitchFamily="18" charset="0"/>
                        </a:rPr>
                        <a:t>Breeding</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Genomics</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1400" kern="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None</a:t>
                      </a:r>
                      <a:endParaRPr lang="en-GB" sz="1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 </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dirty="0">
                          <a:effectLst/>
                          <a:latin typeface="Calibri" panose="020F0502020204030204" pitchFamily="34" charset="0"/>
                          <a:ea typeface="Calibri" panose="020F0502020204030204" pitchFamily="34" charset="0"/>
                          <a:cs typeface="Times New Roman" panose="02020603050405020304" pitchFamily="18" charset="0"/>
                        </a:rPr>
                        <a:t> </a:t>
                      </a:r>
                      <a:endParaRPr lang="en-GB" sz="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3524347"/>
                  </a:ext>
                </a:extLst>
              </a:tr>
              <a:tr h="265289">
                <a:tc vMerge="1">
                  <a:txBody>
                    <a:bodyPr/>
                    <a:lstStyle/>
                    <a:p>
                      <a:endParaRPr lang="en-GB"/>
                    </a:p>
                  </a:txBody>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Current breeding, dairy</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FPS</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Medium (inconsistent categories over time)</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England: 2011-2023</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77888419"/>
                  </a:ext>
                </a:extLst>
              </a:tr>
              <a:tr h="265289">
                <a:tc vMerge="1">
                  <a:txBody>
                    <a:bodyPr/>
                    <a:lstStyle/>
                    <a:p>
                      <a:endParaRPr lang="en-GB"/>
                    </a:p>
                  </a:txBody>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Current breeding, beef</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FPS</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England: 2011-2023</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0155486"/>
                  </a:ext>
                </a:extLst>
              </a:tr>
              <a:tr h="265289">
                <a:tc vMerge="1">
                  <a:txBody>
                    <a:bodyPr/>
                    <a:lstStyle/>
                    <a:p>
                      <a:endParaRPr lang="en-GB"/>
                    </a:p>
                  </a:txBody>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Low CH</a:t>
                      </a:r>
                      <a:r>
                        <a:rPr lang="en-GB" sz="900" kern="0" baseline="-25000">
                          <a:effectLst/>
                          <a:latin typeface="Calibri" panose="020F0502020204030204" pitchFamily="34" charset="0"/>
                          <a:ea typeface="Calibri" panose="020F0502020204030204" pitchFamily="34" charset="0"/>
                          <a:cs typeface="Times New Roman" panose="02020603050405020304" pitchFamily="18" charset="0"/>
                        </a:rPr>
                        <a:t>4</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1400" kern="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None</a:t>
                      </a:r>
                      <a:endParaRPr lang="en-GB" sz="1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 </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 </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9543830"/>
                  </a:ext>
                </a:extLst>
              </a:tr>
              <a:tr h="265289">
                <a:tc rowSpan="3">
                  <a:txBody>
                    <a:bodyPr/>
                    <a:lstStyle/>
                    <a:p>
                      <a:pPr marL="450215">
                        <a:lnSpc>
                          <a:spcPct val="200000"/>
                        </a:lnSpc>
                        <a:spcAft>
                          <a:spcPts val="1000"/>
                        </a:spcAft>
                      </a:pPr>
                      <a:r>
                        <a:rPr lang="en-GB" sz="900" i="1" kern="0">
                          <a:effectLst/>
                          <a:latin typeface="Calibri" panose="020F0502020204030204" pitchFamily="34" charset="0"/>
                          <a:ea typeface="Calibri" panose="020F0502020204030204" pitchFamily="34" charset="0"/>
                          <a:cs typeface="Times New Roman" panose="02020603050405020304" pitchFamily="18" charset="0"/>
                        </a:rPr>
                        <a:t>Management</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Milking frequency</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1400" kern="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None</a:t>
                      </a:r>
                      <a:endParaRPr lang="en-GB" sz="1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 </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 </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73019392"/>
                  </a:ext>
                </a:extLst>
              </a:tr>
              <a:tr h="265289">
                <a:tc vMerge="1">
                  <a:txBody>
                    <a:bodyPr/>
                    <a:lstStyle/>
                    <a:p>
                      <a:endParaRPr lang="en-GB"/>
                    </a:p>
                  </a:txBody>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Artificial nitrogen on grassland</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BSFP</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Good</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1400" kern="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UK: 1990-2022</a:t>
                      </a:r>
                      <a:endParaRPr lang="en-GB" sz="14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01320763"/>
                  </a:ext>
                </a:extLst>
              </a:tr>
              <a:tr h="265289">
                <a:tc vMerge="1">
                  <a:txBody>
                    <a:bodyPr/>
                    <a:lstStyle/>
                    <a:p>
                      <a:endParaRPr lang="en-GB"/>
                    </a:p>
                  </a:txBody>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Agroecological practices</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1400" kern="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None</a:t>
                      </a:r>
                      <a:endParaRPr lang="en-GB" sz="1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 </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 </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92643054"/>
                  </a:ext>
                </a:extLst>
              </a:tr>
              <a:tr h="265289">
                <a:tc rowSpan="2">
                  <a:txBody>
                    <a:bodyPr/>
                    <a:lstStyle/>
                    <a:p>
                      <a:pPr marL="450215">
                        <a:lnSpc>
                          <a:spcPct val="200000"/>
                        </a:lnSpc>
                        <a:spcAft>
                          <a:spcPts val="1000"/>
                        </a:spcAft>
                      </a:pPr>
                      <a:r>
                        <a:rPr lang="en-GB" sz="900" i="1" kern="0">
                          <a:effectLst/>
                          <a:latin typeface="Calibri" panose="020F0502020204030204" pitchFamily="34" charset="0"/>
                          <a:ea typeface="Calibri" panose="020F0502020204030204" pitchFamily="34" charset="0"/>
                          <a:cs typeface="Times New Roman" panose="02020603050405020304" pitchFamily="18" charset="0"/>
                        </a:rPr>
                        <a:t>Health</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Preventative measures</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FPS</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Medium (survey questions)</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England: 2011-2023</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76223683"/>
                  </a:ext>
                </a:extLst>
              </a:tr>
              <a:tr h="265289">
                <a:tc vMerge="1">
                  <a:txBody>
                    <a:bodyPr/>
                    <a:lstStyle/>
                    <a:p>
                      <a:endParaRPr lang="en-GB"/>
                    </a:p>
                  </a:txBody>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Curative measures</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FPS</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England: 2011-2023</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85335449"/>
                  </a:ext>
                </a:extLst>
              </a:tr>
              <a:tr h="265289">
                <a:tc rowSpan="2">
                  <a:txBody>
                    <a:bodyPr/>
                    <a:lstStyle/>
                    <a:p>
                      <a:pPr marL="450215">
                        <a:lnSpc>
                          <a:spcPct val="200000"/>
                        </a:lnSpc>
                        <a:spcAft>
                          <a:spcPts val="1000"/>
                        </a:spcAft>
                      </a:pPr>
                      <a:r>
                        <a:rPr lang="en-GB" sz="900" i="1" kern="0">
                          <a:effectLst/>
                          <a:latin typeface="Calibri" panose="020F0502020204030204" pitchFamily="34" charset="0"/>
                          <a:ea typeface="Calibri" panose="020F0502020204030204" pitchFamily="34" charset="0"/>
                          <a:cs typeface="Times New Roman" panose="02020603050405020304" pitchFamily="18" charset="0"/>
                        </a:rPr>
                        <a:t>Waste</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Anaerobic digestion</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FPS</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Good</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England: 2015-2023</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80108028"/>
                  </a:ext>
                </a:extLst>
              </a:tr>
              <a:tr h="265289">
                <a:tc vMerge="1">
                  <a:txBody>
                    <a:bodyPr/>
                    <a:lstStyle/>
                    <a:p>
                      <a:endParaRPr lang="en-GB"/>
                    </a:p>
                  </a:txBody>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Slurry covers</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FPS</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Low</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England: 2015-2023</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59673768"/>
                  </a:ext>
                </a:extLst>
              </a:tr>
              <a:tr h="265289">
                <a:tc rowSpan="3">
                  <a:txBody>
                    <a:bodyPr/>
                    <a:lstStyle/>
                    <a:p>
                      <a:pPr marL="450215">
                        <a:lnSpc>
                          <a:spcPct val="200000"/>
                        </a:lnSpc>
                        <a:spcAft>
                          <a:spcPts val="1000"/>
                        </a:spcAft>
                      </a:pPr>
                      <a:r>
                        <a:rPr lang="en-GB" sz="900" i="1" kern="0">
                          <a:effectLst/>
                          <a:latin typeface="Calibri" panose="020F0502020204030204" pitchFamily="34" charset="0"/>
                          <a:ea typeface="Calibri" panose="020F0502020204030204" pitchFamily="34" charset="0"/>
                          <a:cs typeface="Times New Roman" panose="02020603050405020304" pitchFamily="18" charset="0"/>
                        </a:rPr>
                        <a:t>Attitudes etc</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Carbon calculators/audit</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1400" kern="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None</a:t>
                      </a:r>
                      <a:endParaRPr lang="en-GB" sz="1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 </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 </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09320182"/>
                  </a:ext>
                </a:extLst>
              </a:tr>
              <a:tr h="265289">
                <a:tc vMerge="1">
                  <a:txBody>
                    <a:bodyPr/>
                    <a:lstStyle/>
                    <a:p>
                      <a:endParaRPr lang="en-GB"/>
                    </a:p>
                  </a:txBody>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Beliefs about GHG</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FPS</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Medium (no breakdown by farm type)</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England: 2013-2023</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47738785"/>
                  </a:ext>
                </a:extLst>
              </a:tr>
              <a:tr h="265289">
                <a:tc vMerge="1">
                  <a:txBody>
                    <a:bodyPr/>
                    <a:lstStyle/>
                    <a:p>
                      <a:endParaRPr lang="en-GB"/>
                    </a:p>
                  </a:txBody>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Actions to reduce GHG</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0215">
                        <a:lnSpc>
                          <a:spcPct val="200000"/>
                        </a:lnSpc>
                        <a:spcAft>
                          <a:spcPts val="1000"/>
                        </a:spcAft>
                      </a:pPr>
                      <a:r>
                        <a:rPr lang="en-GB" sz="900" kern="0">
                          <a:effectLst/>
                          <a:latin typeface="Calibri" panose="020F0502020204030204" pitchFamily="34" charset="0"/>
                          <a:ea typeface="Calibri" panose="020F0502020204030204" pitchFamily="34" charset="0"/>
                          <a:cs typeface="Times New Roman" panose="02020603050405020304" pitchFamily="18" charset="0"/>
                        </a:rPr>
                        <a:t>FPS</a:t>
                      </a:r>
                      <a:endParaRPr lang="en-GB" sz="600" kern="10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tc>
                  <a:txBody>
                    <a:bodyPr/>
                    <a:lstStyle/>
                    <a:p>
                      <a:pPr marL="450215">
                        <a:lnSpc>
                          <a:spcPct val="200000"/>
                        </a:lnSpc>
                        <a:spcAft>
                          <a:spcPts val="1000"/>
                        </a:spcAft>
                      </a:pPr>
                      <a:r>
                        <a:rPr lang="en-GB" sz="900" kern="0" dirty="0">
                          <a:effectLst/>
                          <a:latin typeface="Calibri" panose="020F0502020204030204" pitchFamily="34" charset="0"/>
                          <a:ea typeface="Calibri" panose="020F0502020204030204" pitchFamily="34" charset="0"/>
                          <a:cs typeface="Times New Roman" panose="02020603050405020304" pitchFamily="18" charset="0"/>
                        </a:rPr>
                        <a:t>England: 2013-2023</a:t>
                      </a:r>
                      <a:endParaRPr lang="en-GB" sz="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3404" marR="134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31360484"/>
                  </a:ext>
                </a:extLst>
              </a:tr>
            </a:tbl>
          </a:graphicData>
        </a:graphic>
      </p:graphicFrame>
    </p:spTree>
    <p:extLst>
      <p:ext uri="{BB962C8B-B14F-4D97-AF65-F5344CB8AC3E}">
        <p14:creationId xmlns:p14="http://schemas.microsoft.com/office/powerpoint/2010/main" val="4275798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17746D26-FC2E-2A25-0B76-6368432E5547}"/>
              </a:ext>
            </a:extLst>
          </p:cNvPr>
          <p:cNvPicPr>
            <a:picLocks noChangeAspect="1"/>
          </p:cNvPicPr>
          <p:nvPr/>
        </p:nvPicPr>
        <p:blipFill>
          <a:blip r:embed="rId2"/>
          <a:stretch>
            <a:fillRect/>
          </a:stretch>
        </p:blipFill>
        <p:spPr>
          <a:xfrm>
            <a:off x="1670670" y="643467"/>
            <a:ext cx="8450360" cy="5701774"/>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913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CB180A3-0609-0DE2-DD88-C409D68CDAB9}"/>
              </a:ext>
            </a:extLst>
          </p:cNvPr>
          <p:cNvPicPr>
            <a:picLocks noChangeAspect="1"/>
          </p:cNvPicPr>
          <p:nvPr/>
        </p:nvPicPr>
        <p:blipFill>
          <a:blip r:embed="rId2"/>
          <a:stretch>
            <a:fillRect/>
          </a:stretch>
        </p:blipFill>
        <p:spPr>
          <a:xfrm>
            <a:off x="1490597" y="643467"/>
            <a:ext cx="8981162" cy="5809676"/>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053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377FD897-3ABA-6AF0-98E3-5F477FE6B919}"/>
              </a:ext>
            </a:extLst>
          </p:cNvPr>
          <p:cNvSpPr txBox="1"/>
          <p:nvPr/>
        </p:nvSpPr>
        <p:spPr>
          <a:xfrm>
            <a:off x="762000" y="2551176"/>
            <a:ext cx="4085665" cy="3591207"/>
          </a:xfrm>
          <a:prstGeom prst="rect">
            <a:avLst/>
          </a:prstGeom>
        </p:spPr>
        <p:txBody>
          <a:bodyPr vert="horz" lIns="91440" tIns="45720" rIns="91440" bIns="45720" rtlCol="0">
            <a:normAutofit lnSpcReduction="10000"/>
          </a:bodyPr>
          <a:lstStyle/>
          <a:p>
            <a:pPr>
              <a:lnSpc>
                <a:spcPct val="90000"/>
              </a:lnSpc>
              <a:spcAft>
                <a:spcPts val="600"/>
              </a:spcAft>
            </a:pPr>
            <a:r>
              <a:rPr lang="en-US" sz="1600" b="1" dirty="0"/>
              <a:t>MEASUREMENT ISSUES</a:t>
            </a:r>
          </a:p>
          <a:p>
            <a:pPr indent="-228600">
              <a:lnSpc>
                <a:spcPct val="90000"/>
              </a:lnSpc>
              <a:spcAft>
                <a:spcPts val="600"/>
              </a:spcAft>
              <a:buFont typeface="Arial" panose="020B0604020202020204" pitchFamily="34" charset="0"/>
              <a:buChar char="•"/>
            </a:pPr>
            <a:endParaRPr lang="en-US" sz="1400" dirty="0"/>
          </a:p>
          <a:p>
            <a:pPr indent="-228600">
              <a:lnSpc>
                <a:spcPct val="90000"/>
              </a:lnSpc>
              <a:spcAft>
                <a:spcPts val="600"/>
              </a:spcAft>
              <a:buFont typeface="Arial" panose="020B0604020202020204" pitchFamily="34" charset="0"/>
              <a:buChar char="•"/>
            </a:pPr>
            <a:endParaRPr lang="en-US" sz="1400" dirty="0"/>
          </a:p>
          <a:p>
            <a:pPr marL="285750" indent="-228600">
              <a:lnSpc>
                <a:spcPct val="90000"/>
              </a:lnSpc>
              <a:spcAft>
                <a:spcPts val="600"/>
              </a:spcAft>
              <a:buFont typeface="Arial" panose="020B0604020202020204" pitchFamily="34" charset="0"/>
              <a:buChar char="•"/>
            </a:pPr>
            <a:r>
              <a:rPr lang="en-US" sz="1600" dirty="0"/>
              <a:t>Agriculture and land use change (LULUCF).</a:t>
            </a:r>
          </a:p>
          <a:p>
            <a:pPr>
              <a:lnSpc>
                <a:spcPct val="90000"/>
              </a:lnSpc>
              <a:spcAft>
                <a:spcPts val="600"/>
              </a:spcAft>
            </a:pPr>
            <a:r>
              <a:rPr lang="en-US" sz="1600" dirty="0"/>
              <a:t>	</a:t>
            </a:r>
          </a:p>
          <a:p>
            <a:pPr marL="285750" indent="-228600">
              <a:lnSpc>
                <a:spcPct val="90000"/>
              </a:lnSpc>
              <a:spcAft>
                <a:spcPts val="600"/>
              </a:spcAft>
              <a:buFont typeface="Arial" panose="020B0604020202020204" pitchFamily="34" charset="0"/>
              <a:buChar char="•"/>
            </a:pPr>
            <a:r>
              <a:rPr lang="en-US" sz="1600" dirty="0"/>
              <a:t>Changing GWP100.</a:t>
            </a:r>
          </a:p>
          <a:p>
            <a:pPr marL="285750" indent="-228600">
              <a:lnSpc>
                <a:spcPct val="90000"/>
              </a:lnSpc>
              <a:spcAft>
                <a:spcPts val="600"/>
              </a:spcAft>
              <a:buFont typeface="Arial" panose="020B0604020202020204" pitchFamily="34" charset="0"/>
              <a:buChar char="•"/>
            </a:pPr>
            <a:endParaRPr lang="en-US" sz="1600" dirty="0"/>
          </a:p>
          <a:p>
            <a:pPr marL="285750" indent="-228600">
              <a:lnSpc>
                <a:spcPct val="90000"/>
              </a:lnSpc>
              <a:spcAft>
                <a:spcPts val="600"/>
              </a:spcAft>
              <a:buFont typeface="Arial" panose="020B0604020202020204" pitchFamily="34" charset="0"/>
              <a:buChar char="•"/>
            </a:pPr>
            <a:r>
              <a:rPr lang="en-US" sz="1600" dirty="0"/>
              <a:t>GWP100 and GWP*</a:t>
            </a:r>
          </a:p>
          <a:p>
            <a:pPr marL="285750" indent="-228600">
              <a:lnSpc>
                <a:spcPct val="90000"/>
              </a:lnSpc>
              <a:spcAft>
                <a:spcPts val="600"/>
              </a:spcAft>
              <a:buFont typeface="Arial" panose="020B0604020202020204" pitchFamily="34" charset="0"/>
              <a:buChar char="•"/>
            </a:pPr>
            <a:endParaRPr lang="en-US" sz="1600" dirty="0"/>
          </a:p>
          <a:p>
            <a:pPr marL="285750" indent="-228600">
              <a:lnSpc>
                <a:spcPct val="90000"/>
              </a:lnSpc>
              <a:spcAft>
                <a:spcPts val="600"/>
              </a:spcAft>
              <a:buFont typeface="Arial" panose="020B0604020202020204" pitchFamily="34" charset="0"/>
              <a:buChar char="•"/>
            </a:pPr>
            <a:r>
              <a:rPr lang="en-US" sz="1600" dirty="0"/>
              <a:t>Changing emissions factors.</a:t>
            </a:r>
          </a:p>
          <a:p>
            <a:pPr marL="285750" indent="-228600">
              <a:lnSpc>
                <a:spcPct val="90000"/>
              </a:lnSpc>
              <a:spcAft>
                <a:spcPts val="600"/>
              </a:spcAft>
              <a:buFont typeface="Arial" panose="020B0604020202020204" pitchFamily="34" charset="0"/>
              <a:buChar char="•"/>
            </a:pPr>
            <a:endParaRPr lang="en-US" sz="1600" dirty="0"/>
          </a:p>
          <a:p>
            <a:pPr marL="285750" indent="-228600">
              <a:lnSpc>
                <a:spcPct val="90000"/>
              </a:lnSpc>
              <a:spcAft>
                <a:spcPts val="600"/>
              </a:spcAft>
              <a:buFont typeface="Arial" panose="020B0604020202020204" pitchFamily="34" charset="0"/>
              <a:buChar char="•"/>
            </a:pPr>
            <a:r>
              <a:rPr lang="en-US" sz="1600" dirty="0"/>
              <a:t>Uncertainty estimates.</a:t>
            </a:r>
          </a:p>
        </p:txBody>
      </p:sp>
      <p:pic>
        <p:nvPicPr>
          <p:cNvPr id="5" name="Picture 4">
            <a:extLst>
              <a:ext uri="{FF2B5EF4-FFF2-40B4-BE49-F238E27FC236}">
                <a16:creationId xmlns:a16="http://schemas.microsoft.com/office/drawing/2014/main" id="{777A83E3-DA9C-AA5B-0FAE-9C9EADC19C0B}"/>
              </a:ext>
            </a:extLst>
          </p:cNvPr>
          <p:cNvPicPr>
            <a:picLocks noChangeAspect="1"/>
          </p:cNvPicPr>
          <p:nvPr/>
        </p:nvPicPr>
        <p:blipFill rotWithShape="1">
          <a:blip r:embed="rId2"/>
          <a:srcRect l="20165" r="26185"/>
          <a:stretch/>
        </p:blipFill>
        <p:spPr>
          <a:xfrm>
            <a:off x="5650992" y="10"/>
            <a:ext cx="6541008" cy="6857990"/>
          </a:xfrm>
          <a:prstGeom prst="rect">
            <a:avLst/>
          </a:prstGeom>
        </p:spPr>
      </p:pic>
    </p:spTree>
    <p:extLst>
      <p:ext uri="{BB962C8B-B14F-4D97-AF65-F5344CB8AC3E}">
        <p14:creationId xmlns:p14="http://schemas.microsoft.com/office/powerpoint/2010/main" val="3151804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346</Words>
  <Application>Microsoft Office PowerPoint</Application>
  <PresentationFormat>Widescreen</PresentationFormat>
  <Paragraphs>115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Aptos</vt:lpstr>
      <vt:lpstr>Aptos Display</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Plewis</dc:creator>
  <cp:lastModifiedBy>Tony Dent</cp:lastModifiedBy>
  <cp:revision>13</cp:revision>
  <cp:lastPrinted>2024-02-20T18:54:24Z</cp:lastPrinted>
  <dcterms:created xsi:type="dcterms:W3CDTF">2024-02-16T11:57:13Z</dcterms:created>
  <dcterms:modified xsi:type="dcterms:W3CDTF">2024-02-27T15:54:53Z</dcterms:modified>
</cp:coreProperties>
</file>