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5" r:id="rId7"/>
    <p:sldId id="270" r:id="rId8"/>
    <p:sldId id="259" r:id="rId9"/>
    <p:sldId id="257" r:id="rId10"/>
    <p:sldId id="261" r:id="rId11"/>
    <p:sldId id="260" r:id="rId12"/>
    <p:sldId id="258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1D88-E5B8-7D78-6F26-68C9EEE0F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5DAFD-6E55-EBF2-9A61-C57CF558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0B39E-12B7-D728-447E-D6419945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C507-DB1A-CA45-D56C-27C5DC79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6BC63-F0A7-DBD3-745B-F59B33FF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1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F6EB-6E89-E68E-7C8D-F1F6C015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5BF97-6813-871A-DF0B-B0BCA0862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E877-2D07-AB21-B09C-FF80E911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98BE0-04F9-D091-2F22-4AB9BDEA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974C-EB39-EF8F-281B-7D341249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9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051D-1B01-079D-1DD1-309C880BD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74CD4-8BC9-C6E0-1825-AA8C99E3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63E6-BEA0-5F61-9E0E-DD365855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190B5-644C-934E-9023-3EB32419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108B8-63F7-2A2D-D79A-1AB8FE83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5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2333-639F-5815-B6FA-1292D351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D79D-A626-8964-ED10-2A23CC50F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D1C9F-C3F7-A341-B779-CC6CF32A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BE1A8-3C8E-A3AC-9819-869BBFE1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93E29-901E-D68E-AA3D-FBCE9B69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60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0D80-4E84-FEAC-C000-EFAD4581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95647-E268-4A25-9714-D2929FC4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F28A0-AEA7-AF67-4F70-914D5672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2A40-583F-C08A-C559-DF6D2525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9BA1F-6D52-58C7-8CE2-FE61318F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6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85BE-6548-5F57-0DA0-63138E48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5555C-38FE-C99F-4AB4-ADC5528F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DCC0F-B1B7-6761-65CD-EB0E196D7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90303-8CF8-7B99-FB56-F38AB4D2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31AFA-AA26-DD56-4630-B0049E83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3D1E3-56BB-3222-6173-F2C3350D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9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437E-25EA-2639-C1F2-ECC914FA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7FFC-5145-C25A-71E3-66143A04A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28130-1583-0732-D203-815BA6B7C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C3141-1559-74D1-5756-C0455A036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EF621-DBF6-7A5A-0CB7-CB443A3EF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D8B7EE-C43A-BE97-3664-3A4445C9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CF013-00A1-80C3-B2BE-FA31210A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D9B18-B9A3-8963-9EB4-81EB45B8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0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B8B2-CA8D-F60A-45AB-AC4C23CF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ECD83-E2FA-9156-29E4-F695FBB7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58BB9-64CD-4705-20BA-19F1D849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EE2F3-A10A-9B70-A428-222885A4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1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A67FC-F51F-EAB9-0BA6-84CDEE19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57E19-D50B-641B-7351-A563D720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9636D-6413-B3B3-9525-17C7FD5D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8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071D-B480-9B29-CDD1-E3BD2845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09869-DF66-700E-6F42-73C4F198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9C866-8AD2-5CCA-11CD-205384703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3BFF5-C889-49C8-73BA-450B7CD0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2D1A0-DF83-E100-F3C5-0AB93134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9AD93-DE4F-2A5A-D6D7-B88BE323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9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03CA-4EB6-7FD9-0B56-31077565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CA52C7-1404-C124-9139-38D9AA9F2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494BD-67E3-C7A5-9AE8-2AA7ECAC6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DD19F-8129-0FE4-06EF-3386EB62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1035D-3AB2-4AD0-C3C4-A578F86A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04D3A-4FA5-AD2C-D501-E8224B09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C8D8F-6BBA-4C73-A14D-92C72F1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48DCC-D835-E229-484D-43F204C94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7F37-ED59-11C3-1ECA-81475F365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3C68-17A7-423E-8BE9-B92DCBB2D950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8D987-A3E7-B778-CB98-647F098B7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6227-ADA5-3A96-F2CC-4ADB1FE24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5905-60B2-4E9B-922C-3B81757F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s.sdgindex.org/rankings" TargetMode="External"/><Relationship Id="rId2" Type="http://schemas.openxmlformats.org/officeDocument/2006/relationships/hyperlink" Target="https://www.ons.gov.uk/economy/nationalaccounts/uksectoraccounts/compendium/economicreview/october20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tats.un.org/sdgs/report/2018/goal-12/" TargetMode="External"/><Relationship Id="rId5" Type="http://schemas.openxmlformats.org/officeDocument/2006/relationships/hyperlink" Target="https://doi.org/10.1016/S2542-5196(23)00174-2" TargetMode="External"/><Relationship Id="rId4" Type="http://schemas.openxmlformats.org/officeDocument/2006/relationships/hyperlink" Target="https://www.sciencedirect.com/journal/the-lancet-planetary-health/vol/7/issue/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onellameadows.org/archives/a-synopsis-limits-to-growth-the-30-year-updat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04C03-2360-A848-DE47-379D569AE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Carbon and growth: can the two be decoupled?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9F087-1732-FFD2-E528-79174A9EB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GB" sz="2000"/>
              <a:t>Ehsan Masood, Nature</a:t>
            </a:r>
          </a:p>
          <a:p>
            <a:pPr algn="l"/>
            <a:r>
              <a:rPr lang="en-GB" sz="2000"/>
              <a:t>Better Statistics – 29th February 2024</a:t>
            </a:r>
          </a:p>
        </p:txBody>
      </p:sp>
    </p:spTree>
    <p:extLst>
      <p:ext uri="{BB962C8B-B14F-4D97-AF65-F5344CB8AC3E}">
        <p14:creationId xmlns:p14="http://schemas.microsoft.com/office/powerpoint/2010/main" val="298596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0377-75AC-5B27-FA11-B6073F87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Sustainability leaders..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E81AE00-C712-7E00-6335-0B15FF129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79" y="1825625"/>
            <a:ext cx="8541189" cy="4564542"/>
          </a:xfrm>
        </p:spPr>
      </p:pic>
    </p:spTree>
    <p:extLst>
      <p:ext uri="{BB962C8B-B14F-4D97-AF65-F5344CB8AC3E}">
        <p14:creationId xmlns:p14="http://schemas.microsoft.com/office/powerpoint/2010/main" val="223256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7BE5-B4B2-B8FB-E887-F97EF92D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… Are also laggards</a:t>
            </a:r>
          </a:p>
        </p:txBody>
      </p:sp>
      <p:pic>
        <p:nvPicPr>
          <p:cNvPr id="7" name="Content Placeholder 6" descr="A screenshot of a computer">
            <a:extLst>
              <a:ext uri="{FF2B5EF4-FFF2-40B4-BE49-F238E27FC236}">
                <a16:creationId xmlns:a16="http://schemas.microsoft.com/office/drawing/2014/main" id="{08498204-E554-981A-B265-EC28134A7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75" y="1690688"/>
            <a:ext cx="9123537" cy="4690234"/>
          </a:xfrm>
        </p:spPr>
      </p:pic>
    </p:spTree>
    <p:extLst>
      <p:ext uri="{BB962C8B-B14F-4D97-AF65-F5344CB8AC3E}">
        <p14:creationId xmlns:p14="http://schemas.microsoft.com/office/powerpoint/2010/main" val="319348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203C-DA5E-36E5-97B6-73AD74A0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Material Footprint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C61DC1-51F1-FCAF-8465-661D63EF5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6402" y="1342548"/>
            <a:ext cx="5911171" cy="5150327"/>
          </a:xfrm>
        </p:spPr>
      </p:pic>
    </p:spTree>
    <p:extLst>
      <p:ext uri="{BB962C8B-B14F-4D97-AF65-F5344CB8AC3E}">
        <p14:creationId xmlns:p14="http://schemas.microsoft.com/office/powerpoint/2010/main" val="146807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F05D-EF1D-5EF6-424E-19D14A23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newspaper with text on it&#10;&#10;Description automatically generated">
            <a:extLst>
              <a:ext uri="{FF2B5EF4-FFF2-40B4-BE49-F238E27FC236}">
                <a16:creationId xmlns:a16="http://schemas.microsoft.com/office/drawing/2014/main" id="{01B40C2B-ABAD-356F-2338-B48B77D72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1" y="556021"/>
            <a:ext cx="8326217" cy="5745957"/>
          </a:xfrm>
        </p:spPr>
      </p:pic>
    </p:spTree>
    <p:extLst>
      <p:ext uri="{BB962C8B-B14F-4D97-AF65-F5344CB8AC3E}">
        <p14:creationId xmlns:p14="http://schemas.microsoft.com/office/powerpoint/2010/main" val="22813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03A0-D669-621B-016B-6C2F93D0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7A1D-956E-8D34-5307-FF5E2587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‘Decoupling is Happening’: </a:t>
            </a:r>
            <a:r>
              <a:rPr lang="en-GB" sz="2400" dirty="0">
                <a:hlinkClick r:id="rId2"/>
              </a:rPr>
              <a:t>https://www.ons.gov.uk/economy/nationalaccounts/uksectoraccounts/compendium/economicreview/october2019</a:t>
            </a:r>
            <a:endParaRPr lang="en-GB" sz="2400" dirty="0"/>
          </a:p>
          <a:p>
            <a:r>
              <a:rPr lang="en-GB" sz="2400" b="1" dirty="0"/>
              <a:t>Sustainable Development Report and ‘Spillover Index’: </a:t>
            </a:r>
            <a:r>
              <a:rPr lang="en-GB" sz="2400" dirty="0">
                <a:hlinkClick r:id="rId3"/>
              </a:rPr>
              <a:t>https://dashboards.sdgindex.org/rankings</a:t>
            </a:r>
            <a:endParaRPr lang="en-GB" sz="2400" dirty="0"/>
          </a:p>
          <a:p>
            <a:r>
              <a:rPr lang="en-GB" sz="2400" b="1" dirty="0"/>
              <a:t>Is Green Growth Happening? </a:t>
            </a:r>
            <a:r>
              <a:rPr lang="en-GB" sz="2400" i="1" dirty="0"/>
              <a:t>The Lancet Planetary Health: </a:t>
            </a:r>
            <a:r>
              <a:rPr lang="en-GB" sz="24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4" tooltip="Go to table of contents for this volume/issue"/>
              </a:rPr>
              <a:t>Volume 7, Issue 9</a:t>
            </a:r>
            <a:r>
              <a:rPr lang="en-GB" sz="2400" b="0" i="0" dirty="0">
                <a:solidFill>
                  <a:srgbClr val="1F1F1F"/>
                </a:solidFill>
                <a:effectLst/>
                <a:latin typeface="ElsevierSans"/>
              </a:rPr>
              <a:t>, September 2023, Pages e759-e769</a:t>
            </a:r>
            <a:r>
              <a:rPr lang="en-GB" sz="2400" i="1" dirty="0"/>
              <a:t> </a:t>
            </a:r>
            <a:r>
              <a:rPr lang="en-GB" sz="24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5" tooltip="Persistent link using digital object identifier"/>
              </a:rPr>
              <a:t>https://doi.org/10.1016/S2542-5196(23)00174-2</a:t>
            </a:r>
            <a:endParaRPr lang="en-GB" sz="2400" b="0" i="0" u="none" strike="noStrike" dirty="0">
              <a:solidFill>
                <a:srgbClr val="0272B1"/>
              </a:solidFill>
              <a:effectLst/>
              <a:latin typeface="ElsevierSans"/>
            </a:endParaRPr>
          </a:p>
          <a:p>
            <a:r>
              <a:rPr lang="en-GB" sz="2400" b="1" i="0" u="none" strike="noStrike" dirty="0">
                <a:effectLst/>
                <a:latin typeface="ElsevierSans"/>
              </a:rPr>
              <a:t>Material Footprint:</a:t>
            </a:r>
            <a:r>
              <a:rPr lang="en-GB" sz="2400" b="0" i="0" u="none" strike="noStrike" dirty="0">
                <a:effectLst/>
                <a:latin typeface="ElsevierSans"/>
              </a:rPr>
              <a:t> </a:t>
            </a:r>
            <a:r>
              <a:rPr lang="en-GB" sz="2400" b="0" i="0" u="none" strike="noStrike" dirty="0">
                <a:effectLst/>
                <a:latin typeface="ElsevierSans"/>
                <a:hlinkClick r:id="rId6"/>
              </a:rPr>
              <a:t>https://unstats.un.org/sdgs/report/2018/goal-12/</a:t>
            </a:r>
            <a:endParaRPr lang="en-GB" sz="2400" b="0" i="0" u="none" strike="noStrike" dirty="0">
              <a:effectLst/>
              <a:latin typeface="ElsevierSans"/>
            </a:endParaRPr>
          </a:p>
          <a:p>
            <a:pPr marL="0" indent="0">
              <a:buNone/>
            </a:pPr>
            <a:endParaRPr lang="en-GB" sz="2400" b="0" i="0" u="none" strike="noStrike" dirty="0">
              <a:effectLst/>
              <a:latin typeface="ElsevierSans"/>
            </a:endParaRPr>
          </a:p>
          <a:p>
            <a:pPr marL="0" indent="0">
              <a:buNone/>
            </a:pPr>
            <a:r>
              <a:rPr lang="en-GB" sz="24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490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9B5A-0471-2682-50ED-B6EAD934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 shot of a website&#10;&#10;Description automatically generated">
            <a:extLst>
              <a:ext uri="{FF2B5EF4-FFF2-40B4-BE49-F238E27FC236}">
                <a16:creationId xmlns:a16="http://schemas.microsoft.com/office/drawing/2014/main" id="{5CFC571E-1DDF-F28C-9357-2B40D5C8F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8" y="635436"/>
            <a:ext cx="11013943" cy="5587127"/>
          </a:xfrm>
        </p:spPr>
      </p:pic>
    </p:spTree>
    <p:extLst>
      <p:ext uri="{BB962C8B-B14F-4D97-AF65-F5344CB8AC3E}">
        <p14:creationId xmlns:p14="http://schemas.microsoft.com/office/powerpoint/2010/main" val="181124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54C9-2CF1-2B61-1285-B7D80D52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red and white background with text&#10;&#10;Description automatically generated">
            <a:extLst>
              <a:ext uri="{FF2B5EF4-FFF2-40B4-BE49-F238E27FC236}">
                <a16:creationId xmlns:a16="http://schemas.microsoft.com/office/drawing/2014/main" id="{E1DDD21D-DCE1-0ABD-897A-BFC7D7C6F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8" y="951864"/>
            <a:ext cx="10372743" cy="5194935"/>
          </a:xfrm>
        </p:spPr>
      </p:pic>
    </p:spTree>
    <p:extLst>
      <p:ext uri="{BB962C8B-B14F-4D97-AF65-F5344CB8AC3E}">
        <p14:creationId xmlns:p14="http://schemas.microsoft.com/office/powerpoint/2010/main" val="70129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B94F8-CDD5-8F0A-3E0A-A8B78474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Herman Daly </a:t>
            </a:r>
            <a:r>
              <a:rPr lang="en-GB" sz="3200" b="1" i="1" dirty="0"/>
              <a:t>(1934-2022)</a:t>
            </a:r>
          </a:p>
        </p:txBody>
      </p:sp>
      <p:sp>
        <p:nvSpPr>
          <p:cNvPr id="717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E8B961C7-63EB-3608-854C-68B7E23F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en-GB" sz="2400" b="0" i="0" dirty="0">
                <a:solidFill>
                  <a:srgbClr val="222222"/>
                </a:solidFill>
                <a:effectLst/>
              </a:rPr>
              <a:t>“The verb ‘to grow’ has become so overladen with positive value connotations that we have forgotten its first literal dictionary denotation, namely, ‘to spring up and develop to maturity’”.</a:t>
            </a:r>
          </a:p>
          <a:p>
            <a:pPr marL="0" indent="0">
              <a:buNone/>
            </a:pPr>
            <a:endParaRPr lang="en-GB" sz="2400" i="1" dirty="0">
              <a:solidFill>
                <a:srgbClr val="222222"/>
              </a:solidFill>
            </a:endParaRPr>
          </a:p>
          <a:p>
            <a:r>
              <a:rPr lang="en-GB" sz="2400" i="1" dirty="0">
                <a:solidFill>
                  <a:srgbClr val="222222"/>
                </a:solidFill>
              </a:rPr>
              <a:t>Steady State Economics</a:t>
            </a:r>
            <a:r>
              <a:rPr lang="en-GB" sz="2400" dirty="0">
                <a:solidFill>
                  <a:srgbClr val="222222"/>
                </a:solidFill>
              </a:rPr>
              <a:t> (1977)</a:t>
            </a:r>
            <a:endParaRPr lang="en-US" sz="2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42D1338-B614-C8C1-4BBC-BB0BE0FE1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7" r="-1" b="876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3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F4100-3E04-D3FD-730E-E61DF67B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en-GB" sz="5400" b="1" dirty="0"/>
              <a:t>Donella Meadows </a:t>
            </a:r>
            <a:r>
              <a:rPr lang="en-GB" sz="3600" b="1" i="1" dirty="0"/>
              <a:t>(1941-2001)</a:t>
            </a:r>
          </a:p>
        </p:txBody>
      </p:sp>
      <p:sp>
        <p:nvSpPr>
          <p:cNvPr id="820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9673597D-0707-B8B4-AD92-762A68E8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8" y="2843784"/>
            <a:ext cx="3429000" cy="3136056"/>
          </a:xfrm>
        </p:spPr>
        <p:txBody>
          <a:bodyPr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GB" sz="4400" b="0" i="0" dirty="0">
                <a:effectLst/>
              </a:rPr>
              <a:t>“The most common criticisms of the original [Limits to Growth] model were that it underestimated the power of technology and that it did not represent adequately the adaptive resilience of the free market.” </a:t>
            </a:r>
          </a:p>
          <a:p>
            <a:pPr marL="0" indent="0">
              <a:buNone/>
            </a:pPr>
            <a:endParaRPr lang="en-GB" sz="4400" b="0" i="0" dirty="0">
              <a:effectLst/>
              <a:hlinkClick r:id="rId2"/>
            </a:endParaRPr>
          </a:p>
          <a:p>
            <a:pPr marL="0" indent="0">
              <a:buNone/>
            </a:pPr>
            <a:r>
              <a:rPr lang="en-GB" sz="4400" b="0" i="0" dirty="0">
                <a:effectLst/>
                <a:hlinkClick r:id="rId2"/>
              </a:rPr>
              <a:t>https://donellameadows.org/archives/a-synopsis-limits-to-growth-the-30-year-update/</a:t>
            </a:r>
            <a:endParaRPr lang="en-GB" sz="4400" b="0" i="0" dirty="0">
              <a:effectLst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196" name="Picture 4" descr="Donella Meadows photographed in front of a blackboard">
            <a:extLst>
              <a:ext uri="{FF2B5EF4-FFF2-40B4-BE49-F238E27FC236}">
                <a16:creationId xmlns:a16="http://schemas.microsoft.com/office/drawing/2014/main" id="{0CBAE7BF-26AD-FE14-06ED-88F1C3C8A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9" y="1000125"/>
            <a:ext cx="730567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6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CB21-10F9-0DBF-0708-284E7C9F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-up of a newspaper&#10;&#10;Description automatically generated">
            <a:extLst>
              <a:ext uri="{FF2B5EF4-FFF2-40B4-BE49-F238E27FC236}">
                <a16:creationId xmlns:a16="http://schemas.microsoft.com/office/drawing/2014/main" id="{4B794A12-8D37-2E20-ABE5-62038DFF6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9" y="684212"/>
            <a:ext cx="8092410" cy="5808663"/>
          </a:xfrm>
        </p:spPr>
      </p:pic>
    </p:spTree>
    <p:extLst>
      <p:ext uri="{BB962C8B-B14F-4D97-AF65-F5344CB8AC3E}">
        <p14:creationId xmlns:p14="http://schemas.microsoft.com/office/powerpoint/2010/main" val="93739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7222-4C05-CF32-A4E9-8E0C50DB8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What about 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746F0-A0C1-C82C-3AE8-95153B691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3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4344-E4C3-24E3-9DF0-1B322AFE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good news: decoupling is happening</a:t>
            </a:r>
          </a:p>
        </p:txBody>
      </p:sp>
      <p:pic>
        <p:nvPicPr>
          <p:cNvPr id="5" name="Content Placeholder 4" descr="A graph of a graph showing the amount of carbon dioxide emissions&#10;&#10;Description automatically generated">
            <a:extLst>
              <a:ext uri="{FF2B5EF4-FFF2-40B4-BE49-F238E27FC236}">
                <a16:creationId xmlns:a16="http://schemas.microsoft.com/office/drawing/2014/main" id="{AD58ECB3-D722-D451-31BE-DC4DC6AD2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25" y="1490344"/>
            <a:ext cx="6026375" cy="4941628"/>
          </a:xfrm>
        </p:spPr>
      </p:pic>
    </p:spTree>
    <p:extLst>
      <p:ext uri="{BB962C8B-B14F-4D97-AF65-F5344CB8AC3E}">
        <p14:creationId xmlns:p14="http://schemas.microsoft.com/office/powerpoint/2010/main" val="102492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B7AB-8D10-96FB-604D-EA8E0D36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bad news: yes, but how quickly?</a:t>
            </a:r>
          </a:p>
        </p:txBody>
      </p:sp>
      <p:pic>
        <p:nvPicPr>
          <p:cNvPr id="5122" name="Picture 2" descr="Figure thumbnail gr3">
            <a:extLst>
              <a:ext uri="{FF2B5EF4-FFF2-40B4-BE49-F238E27FC236}">
                <a16:creationId xmlns:a16="http://schemas.microsoft.com/office/drawing/2014/main" id="{3074B2F2-D47A-151B-6EAA-6EFCA4830F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18" y="1634808"/>
            <a:ext cx="5728802" cy="46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8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244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ElsevierSans</vt:lpstr>
      <vt:lpstr>Harding</vt:lpstr>
      <vt:lpstr>Office Theme</vt:lpstr>
      <vt:lpstr>Carbon and growth: can the two be decoupled?</vt:lpstr>
      <vt:lpstr>PowerPoint Presentation</vt:lpstr>
      <vt:lpstr>PowerPoint Presentation</vt:lpstr>
      <vt:lpstr>Herman Daly (1934-2022)</vt:lpstr>
      <vt:lpstr>Donella Meadows (1941-2001)</vt:lpstr>
      <vt:lpstr>PowerPoint Presentation</vt:lpstr>
      <vt:lpstr>What about now?</vt:lpstr>
      <vt:lpstr>The good news: decoupling is happening</vt:lpstr>
      <vt:lpstr>The bad news: yes, but how quickly?</vt:lpstr>
      <vt:lpstr>Sustainability leaders..</vt:lpstr>
      <vt:lpstr>… Are also laggards</vt:lpstr>
      <vt:lpstr>Material Footprint</vt:lpstr>
      <vt:lpstr>PowerPoint Presentation</vt:lpstr>
      <vt:lpstr>Sources</vt:lpstr>
    </vt:vector>
  </TitlesOfParts>
  <Company>SpringerNature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Ehsan Masood</dc:creator>
  <cp:lastModifiedBy>Ehsan Masood</cp:lastModifiedBy>
  <cp:revision>5</cp:revision>
  <dcterms:created xsi:type="dcterms:W3CDTF">2024-02-29T00:00:05Z</dcterms:created>
  <dcterms:modified xsi:type="dcterms:W3CDTF">2024-02-29T01:55:08Z</dcterms:modified>
</cp:coreProperties>
</file>