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5"/>
    <p:sldMasterId id="2147483716" r:id="rId6"/>
  </p:sldMasterIdLst>
  <p:notesMasterIdLst>
    <p:notesMasterId r:id="rId20"/>
  </p:notesMasterIdLst>
  <p:handoutMasterIdLst>
    <p:handoutMasterId r:id="rId21"/>
  </p:handoutMasterIdLst>
  <p:sldIdLst>
    <p:sldId id="2144446111" r:id="rId7"/>
    <p:sldId id="284" r:id="rId8"/>
    <p:sldId id="2144446109" r:id="rId9"/>
    <p:sldId id="4061" r:id="rId10"/>
    <p:sldId id="429" r:id="rId11"/>
    <p:sldId id="4048" r:id="rId12"/>
    <p:sldId id="2144446110" r:id="rId13"/>
    <p:sldId id="4037" r:id="rId14"/>
    <p:sldId id="4036" r:id="rId15"/>
    <p:sldId id="1918" r:id="rId16"/>
    <p:sldId id="1930" r:id="rId17"/>
    <p:sldId id="2144446112" r:id="rId18"/>
    <p:sldId id="1904" r:id="rId19"/>
  </p:sldIdLst>
  <p:sldSz cx="9144000" cy="5143500" type="screen16x9"/>
  <p:notesSz cx="6858000" cy="9144000"/>
  <p:custDataLst>
    <p:tags r:id="rId22"/>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F0300D-E4D8-F621-A3FE-F09EDC47D1D4}" name="Stark, Chris" initials="SC" userId="S::chris.stark@theccc.org.uk::aafdfd59-f7f8-4440-8450-427748fc0779" providerId="AD"/>
  <p188:author id="{6F44C314-CD04-2374-A042-CCEBFB52E75B}" name="Sophie Vipond" initials="SV" userId="S::Sophie.Vipond@theccc.org.uk::dcc6e5c8-7bd7-4caa-bfdd-3a443550d4fa" providerId="AD"/>
  <p188:author id="{2CA16225-FF1E-A6A3-409D-4F332C81CDA3}" name="David Joffe" initials="DJ" userId="S::David.Joffe@theccc.org.uk::fe0b06ba-590d-4872-9136-927a129ffb7b" providerId="AD"/>
  <p188:author id="{155FC9B2-B921-02C5-2BF0-5C2BAAE0D7E8}" name="Natzler, Bea" initials="NB" userId="S::bea.natzler@theccc.org.uk::e2e8c736-faff-4dc3-acb5-c85ff67d5043" providerId="AD"/>
  <p188:author id="{00AA13BD-DF91-A9A7-DC9B-733C69EDCB36}" name="Nurse, Emily" initials="NE" userId="S::Emily.Nurse@theccc.org.uk::7cf42eb4-1fbe-45f6-b140-a7d6def38d3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yan McCarthy" initials="RM" lastIdx="1" clrIdx="0">
    <p:extLst>
      <p:ext uri="{19B8F6BF-5375-455C-9EA6-DF929625EA0E}">
        <p15:presenceInfo xmlns:p15="http://schemas.microsoft.com/office/powerpoint/2012/main" userId="Ryan McCar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1A5F31"/>
    <a:srgbClr val="CDE7B0"/>
    <a:srgbClr val="A1D800"/>
    <a:srgbClr val="CA7880"/>
    <a:srgbClr val="96E9FF"/>
    <a:srgbClr val="FF5C00"/>
    <a:srgbClr val="7142FF"/>
    <a:srgbClr val="FFAC00"/>
    <a:srgbClr val="AEC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6" autoAdjust="0"/>
    <p:restoredTop sz="79174" autoAdjust="0"/>
  </p:normalViewPr>
  <p:slideViewPr>
    <p:cSldViewPr snapToGrid="0" showGuides="1">
      <p:cViewPr varScale="1">
        <p:scale>
          <a:sx n="101" d="100"/>
          <a:sy n="101" d="100"/>
        </p:scale>
        <p:origin x="1496" y="18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https://defra.sharepoint.com/teams/Team1405/Mitigation/01X%20Projects/Ongoing%20progress%20monitoring/Ongoing%20-%20Pathways/LIVE%20pathway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s000156\AppData\Local\Microsoft\Windows\INetCache\Content.Outlook\25YK9FPU\Copy%20of%20Figure%202.6%20CCS%20edit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oleObject" Target="https://defra.sharepoint.com/teams/Team1405/Comms/06%20Publications/2023/10%20UK%20Progress%20Report/06%20Web%20Uploads/Progress%20in%20reducing%20emissions%20-%202023%20Report%20to%20Parliament%20-%20Charts%20and%20data.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https://defra.sharepoint.com/teams/Team1405/Comms/06%20Publications/2023/10%20UK%20Progress%20Report/06%20Web%20Uploads/Progress%20in%20reducing%20emissions%20-%202023%20Report%20to%20Parliament%20-%20Charts%20and%20data.xlsx" TargetMode="External"/><Relationship Id="rId1" Type="http://schemas.openxmlformats.org/officeDocument/2006/relationships/themeOverride" Target="../theme/themeOverride4.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defra.sharepoint.com/teams/Team1405/Comms/06%20Publications/2023/10%20UK%20Progress%20Report/06%20Web%20Uploads/Progress%20in%20reducing%20emissions%20-%202023%20Report%20to%20Parliament%20-%20Charts%20and%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562835782711274E-2"/>
          <c:y val="2.7150948340152782E-2"/>
          <c:w val="0.64506336166462952"/>
          <c:h val="0.8084039801396139"/>
        </c:manualLayout>
      </c:layout>
      <c:barChart>
        <c:barDir val="col"/>
        <c:grouping val="stacked"/>
        <c:varyColors val="0"/>
        <c:ser>
          <c:idx val="1"/>
          <c:order val="0"/>
          <c:tx>
            <c:strRef>
              <c:f>'1.2 carbon budgets'!$G$95</c:f>
              <c:strCache>
                <c:ptCount val="1"/>
                <c:pt idx="0">
                  <c:v>Carbon budgets</c:v>
                </c:pt>
              </c:strCache>
            </c:strRef>
          </c:tx>
          <c:spPr>
            <a:solidFill>
              <a:srgbClr val="D2D2D2"/>
            </a:solidFill>
          </c:spPr>
          <c:invertIfNegative val="0"/>
          <c:dPt>
            <c:idx val="48"/>
            <c:invertIfNegative val="0"/>
            <c:bubble3D val="0"/>
            <c:spPr>
              <a:noFill/>
            </c:spPr>
            <c:extLst>
              <c:ext xmlns:c16="http://schemas.microsoft.com/office/drawing/2014/chart" uri="{C3380CC4-5D6E-409C-BE32-E72D297353CC}">
                <c16:uniqueId val="{00000001-D9B3-4488-9877-118FFD0B59D1}"/>
              </c:ext>
            </c:extLst>
          </c:dPt>
          <c:dPt>
            <c:idx val="49"/>
            <c:invertIfNegative val="0"/>
            <c:bubble3D val="0"/>
            <c:spPr>
              <a:noFill/>
            </c:spPr>
            <c:extLst>
              <c:ext xmlns:c16="http://schemas.microsoft.com/office/drawing/2014/chart" uri="{C3380CC4-5D6E-409C-BE32-E72D297353CC}">
                <c16:uniqueId val="{00000003-D9B3-4488-9877-118FFD0B59D1}"/>
              </c:ext>
            </c:extLst>
          </c:dPt>
          <c:dPt>
            <c:idx val="50"/>
            <c:invertIfNegative val="0"/>
            <c:bubble3D val="0"/>
            <c:spPr>
              <a:noFill/>
            </c:spPr>
            <c:extLst>
              <c:ext xmlns:c16="http://schemas.microsoft.com/office/drawing/2014/chart" uri="{C3380CC4-5D6E-409C-BE32-E72D297353CC}">
                <c16:uniqueId val="{00000005-D9B3-4488-9877-118FFD0B59D1}"/>
              </c:ext>
            </c:extLst>
          </c:dPt>
          <c:dPt>
            <c:idx val="51"/>
            <c:invertIfNegative val="0"/>
            <c:bubble3D val="0"/>
            <c:spPr>
              <a:noFill/>
            </c:spPr>
            <c:extLst>
              <c:ext xmlns:c16="http://schemas.microsoft.com/office/drawing/2014/chart" uri="{C3380CC4-5D6E-409C-BE32-E72D297353CC}">
                <c16:uniqueId val="{00000007-D9B3-4488-9877-118FFD0B59D1}"/>
              </c:ext>
            </c:extLst>
          </c:dPt>
          <c:dPt>
            <c:idx val="52"/>
            <c:invertIfNegative val="0"/>
            <c:bubble3D val="0"/>
            <c:spPr>
              <a:noFill/>
            </c:spPr>
            <c:extLst>
              <c:ext xmlns:c16="http://schemas.microsoft.com/office/drawing/2014/chart" uri="{C3380CC4-5D6E-409C-BE32-E72D297353CC}">
                <c16:uniqueId val="{00000009-D9B3-4488-9877-118FFD0B59D1}"/>
              </c:ext>
            </c:extLst>
          </c:dPt>
          <c:cat>
            <c:strRef>
              <c:f>'1.2 carbon budgets'!$H$93:$BP$93</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'1.2 carbon budgets'!$H$95:$BP$95</c:f>
              <c:numCache>
                <c:formatCode>General</c:formatCode>
                <c:ptCount val="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603.6</c:v>
                </c:pt>
                <c:pt idx="19">
                  <c:v>603.6</c:v>
                </c:pt>
                <c:pt idx="20">
                  <c:v>603.6</c:v>
                </c:pt>
                <c:pt idx="21">
                  <c:v>603.6</c:v>
                </c:pt>
                <c:pt idx="22">
                  <c:v>603.6</c:v>
                </c:pt>
                <c:pt idx="23">
                  <c:v>556.4</c:v>
                </c:pt>
                <c:pt idx="24">
                  <c:v>556.4</c:v>
                </c:pt>
                <c:pt idx="25">
                  <c:v>556.4</c:v>
                </c:pt>
                <c:pt idx="26">
                  <c:v>556.4</c:v>
                </c:pt>
                <c:pt idx="27">
                  <c:v>556.4</c:v>
                </c:pt>
                <c:pt idx="28">
                  <c:v>508.8</c:v>
                </c:pt>
                <c:pt idx="29">
                  <c:v>508.8</c:v>
                </c:pt>
                <c:pt idx="30">
                  <c:v>508.8</c:v>
                </c:pt>
                <c:pt idx="31">
                  <c:v>508.8</c:v>
                </c:pt>
                <c:pt idx="32">
                  <c:v>508.8</c:v>
                </c:pt>
                <c:pt idx="33">
                  <c:v>390</c:v>
                </c:pt>
                <c:pt idx="34">
                  <c:v>390</c:v>
                </c:pt>
                <c:pt idx="35">
                  <c:v>390</c:v>
                </c:pt>
                <c:pt idx="36">
                  <c:v>390</c:v>
                </c:pt>
                <c:pt idx="37">
                  <c:v>390</c:v>
                </c:pt>
                <c:pt idx="38">
                  <c:v>345</c:v>
                </c:pt>
                <c:pt idx="39">
                  <c:v>345</c:v>
                </c:pt>
                <c:pt idx="40">
                  <c:v>345</c:v>
                </c:pt>
                <c:pt idx="41">
                  <c:v>345</c:v>
                </c:pt>
                <c:pt idx="42">
                  <c:v>345</c:v>
                </c:pt>
                <c:pt idx="43" formatCode="0">
                  <c:v>193</c:v>
                </c:pt>
                <c:pt idx="44" formatCode="0">
                  <c:v>193</c:v>
                </c:pt>
                <c:pt idx="45" formatCode="0">
                  <c:v>193</c:v>
                </c:pt>
                <c:pt idx="46" formatCode="0">
                  <c:v>193</c:v>
                </c:pt>
                <c:pt idx="47" formatCode="0">
                  <c:v>193</c:v>
                </c:pt>
                <c:pt idx="48">
                  <c:v>83.094702619048732</c:v>
                </c:pt>
                <c:pt idx="49">
                  <c:v>83.094702619048732</c:v>
                </c:pt>
                <c:pt idx="50">
                  <c:v>83.094702619048732</c:v>
                </c:pt>
                <c:pt idx="51">
                  <c:v>83.094702619048732</c:v>
                </c:pt>
                <c:pt idx="52">
                  <c:v>83.094702619048732</c:v>
                </c:pt>
                <c:pt idx="53">
                  <c:v>#N/A</c:v>
                </c:pt>
                <c:pt idx="54">
                  <c:v>#N/A</c:v>
                </c:pt>
                <c:pt idx="55">
                  <c:v>#N/A</c:v>
                </c:pt>
                <c:pt idx="56">
                  <c:v>#N/A</c:v>
                </c:pt>
                <c:pt idx="57">
                  <c:v>#N/A</c:v>
                </c:pt>
                <c:pt idx="58">
                  <c:v>#N/A</c:v>
                </c:pt>
                <c:pt idx="59">
                  <c:v>#N/A</c:v>
                </c:pt>
                <c:pt idx="60">
                  <c:v>#N/A</c:v>
                </c:pt>
              </c:numCache>
            </c:numRef>
          </c:val>
          <c:extLst>
            <c:ext xmlns:c16="http://schemas.microsoft.com/office/drawing/2014/chart" uri="{C3380CC4-5D6E-409C-BE32-E72D297353CC}">
              <c16:uniqueId val="{0000000A-D9B3-4488-9877-118FFD0B59D1}"/>
            </c:ext>
          </c:extLst>
        </c:ser>
        <c:ser>
          <c:idx val="2"/>
          <c:order val="1"/>
          <c:tx>
            <c:strRef>
              <c:f>'1.2 carbon budgets'!$G$96</c:f>
              <c:strCache>
                <c:ptCount val="1"/>
                <c:pt idx="0">
                  <c:v>International aviation and shipping</c:v>
                </c:pt>
              </c:strCache>
            </c:strRef>
          </c:tx>
          <c:spPr>
            <a:pattFill prst="wdUpDiag">
              <a:fgClr>
                <a:srgbClr val="8C57CC"/>
              </a:fgClr>
              <a:bgClr>
                <a:srgbClr val="FFFFFF"/>
              </a:bgClr>
            </a:pattFill>
          </c:spPr>
          <c:invertIfNegative val="0"/>
          <c:cat>
            <c:strRef>
              <c:f>'1.2 carbon budgets'!$H$93:$BP$93</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'1.2 carbon budgets'!$H$96:$BP$96</c:f>
              <c:numCache>
                <c:formatCode>General</c:formatCode>
                <c:ptCount val="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42.856090013981927</c:v>
                </c:pt>
                <c:pt idx="19">
                  <c:v>42.856090013981927</c:v>
                </c:pt>
                <c:pt idx="20">
                  <c:v>42.856090013981927</c:v>
                </c:pt>
                <c:pt idx="21">
                  <c:v>42.856090013981927</c:v>
                </c:pt>
                <c:pt idx="22">
                  <c:v>42.856090013981927</c:v>
                </c:pt>
                <c:pt idx="23">
                  <c:v>42.286588828194589</c:v>
                </c:pt>
                <c:pt idx="24">
                  <c:v>42.286588828194589</c:v>
                </c:pt>
                <c:pt idx="25">
                  <c:v>42.286588828194589</c:v>
                </c:pt>
                <c:pt idx="26">
                  <c:v>42.286588828194589</c:v>
                </c:pt>
                <c:pt idx="27">
                  <c:v>42.286588828194589</c:v>
                </c:pt>
                <c:pt idx="28">
                  <c:v>44.57593820628361</c:v>
                </c:pt>
                <c:pt idx="29">
                  <c:v>44.57593820628361</c:v>
                </c:pt>
                <c:pt idx="30">
                  <c:v>44.57593820628361</c:v>
                </c:pt>
                <c:pt idx="31">
                  <c:v>44.57593820628361</c:v>
                </c:pt>
                <c:pt idx="32">
                  <c:v>44.57593820628361</c:v>
                </c:pt>
                <c:pt idx="33">
                  <c:v>42.696389857952681</c:v>
                </c:pt>
                <c:pt idx="34">
                  <c:v>42.696389857952681</c:v>
                </c:pt>
                <c:pt idx="35">
                  <c:v>42.696389857952681</c:v>
                </c:pt>
                <c:pt idx="36">
                  <c:v>42.696389857952681</c:v>
                </c:pt>
                <c:pt idx="37">
                  <c:v>42.696389857952681</c:v>
                </c:pt>
                <c:pt idx="38">
                  <c:v>39.689137432059987</c:v>
                </c:pt>
                <c:pt idx="39">
                  <c:v>39.689137432059987</c:v>
                </c:pt>
                <c:pt idx="40">
                  <c:v>39.689137432059987</c:v>
                </c:pt>
                <c:pt idx="41">
                  <c:v>39.689137432059987</c:v>
                </c:pt>
                <c:pt idx="42">
                  <c:v>39.689137432059987</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numCache>
            </c:numRef>
          </c:val>
          <c:extLst>
            <c:ext xmlns:c16="http://schemas.microsoft.com/office/drawing/2014/chart" uri="{C3380CC4-5D6E-409C-BE32-E72D297353CC}">
              <c16:uniqueId val="{0000000B-D9B3-4488-9877-118FFD0B59D1}"/>
            </c:ext>
          </c:extLst>
        </c:ser>
        <c:dLbls>
          <c:showLegendKey val="0"/>
          <c:showVal val="0"/>
          <c:showCatName val="0"/>
          <c:showSerName val="0"/>
          <c:showPercent val="0"/>
          <c:showBubbleSize val="0"/>
        </c:dLbls>
        <c:gapWidth val="0"/>
        <c:overlap val="100"/>
        <c:axId val="237314080"/>
        <c:axId val="237314472"/>
      </c:barChart>
      <c:lineChart>
        <c:grouping val="standard"/>
        <c:varyColors val="0"/>
        <c:ser>
          <c:idx val="0"/>
          <c:order val="2"/>
          <c:tx>
            <c:strRef>
              <c:f>'1.2 carbon budgets'!$G$94</c:f>
              <c:strCache>
                <c:ptCount val="1"/>
                <c:pt idx="0">
                  <c:v>Historical emissions</c:v>
                </c:pt>
              </c:strCache>
            </c:strRef>
          </c:tx>
          <c:spPr>
            <a:ln w="28575">
              <a:solidFill>
                <a:srgbClr val="280049"/>
              </a:solidFill>
            </a:ln>
          </c:spPr>
          <c:marker>
            <c:symbol val="none"/>
          </c:marker>
          <c:cat>
            <c:strRef>
              <c:f>'1.2 carbon budgets'!$H$93:$BP$93</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'1.2 carbon budgets'!$H$94:$BP$94</c:f>
              <c:numCache>
                <c:formatCode>General</c:formatCode>
                <c:ptCount val="61"/>
                <c:pt idx="0">
                  <c:v>837.04344312248168</c:v>
                </c:pt>
                <c:pt idx="1">
                  <c:v>844.96732773568465</c:v>
                </c:pt>
                <c:pt idx="2">
                  <c:v>825.68905100979998</c:v>
                </c:pt>
                <c:pt idx="3">
                  <c:v>807.16158704856127</c:v>
                </c:pt>
                <c:pt idx="4">
                  <c:v>794.77852133738247</c:v>
                </c:pt>
                <c:pt idx="5">
                  <c:v>790.32415737879955</c:v>
                </c:pt>
                <c:pt idx="6">
                  <c:v>811.75331029442373</c:v>
                </c:pt>
                <c:pt idx="7">
                  <c:v>789.20868207175283</c:v>
                </c:pt>
                <c:pt idx="8">
                  <c:v>789.75572534454545</c:v>
                </c:pt>
                <c:pt idx="9">
                  <c:v>760.78436352017172</c:v>
                </c:pt>
                <c:pt idx="10">
                  <c:v>762.75979070191556</c:v>
                </c:pt>
                <c:pt idx="11">
                  <c:v>765.37027468930341</c:v>
                </c:pt>
                <c:pt idx="12">
                  <c:v>741.70079358705129</c:v>
                </c:pt>
                <c:pt idx="13">
                  <c:v>747.27557765664994</c:v>
                </c:pt>
                <c:pt idx="14">
                  <c:v>746.77737181569705</c:v>
                </c:pt>
                <c:pt idx="15">
                  <c:v>740.41825177368719</c:v>
                </c:pt>
                <c:pt idx="16">
                  <c:v>733.89801652290942</c:v>
                </c:pt>
                <c:pt idx="17">
                  <c:v>720.73709562879037</c:v>
                </c:pt>
                <c:pt idx="18">
                  <c:v>701.6852000508178</c:v>
                </c:pt>
                <c:pt idx="19">
                  <c:v>642.6049712978529</c:v>
                </c:pt>
                <c:pt idx="20">
                  <c:v>653.72619841765243</c:v>
                </c:pt>
                <c:pt idx="21">
                  <c:v>610.14227607914779</c:v>
                </c:pt>
                <c:pt idx="22">
                  <c:v>624.02571113886961</c:v>
                </c:pt>
                <c:pt idx="23">
                  <c:v>609.98493610230958</c:v>
                </c:pt>
                <c:pt idx="24">
                  <c:v>569.74257308988695</c:v>
                </c:pt>
                <c:pt idx="25">
                  <c:v>551.92317986032242</c:v>
                </c:pt>
                <c:pt idx="26">
                  <c:v>527.13908281790998</c:v>
                </c:pt>
                <c:pt idx="27">
                  <c:v>517.32734498114337</c:v>
                </c:pt>
                <c:pt idx="28">
                  <c:v>509.27410107296743</c:v>
                </c:pt>
                <c:pt idx="29">
                  <c:v>494.51370406134993</c:v>
                </c:pt>
                <c:pt idx="30">
                  <c:v>427.15163595584977</c:v>
                </c:pt>
                <c:pt idx="31">
                  <c:v>446.03819419011609</c:v>
                </c:pt>
                <c:pt idx="32">
                  <c:v>449.60591969097482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numCache>
            </c:numRef>
          </c:val>
          <c:smooth val="0"/>
          <c:extLst>
            <c:ext xmlns:c16="http://schemas.microsoft.com/office/drawing/2014/chart" uri="{C3380CC4-5D6E-409C-BE32-E72D297353CC}">
              <c16:uniqueId val="{0000000E-D9B3-4488-9877-118FFD0B59D1}"/>
            </c:ext>
          </c:extLst>
        </c:ser>
        <c:ser>
          <c:idx val="7"/>
          <c:order val="3"/>
          <c:tx>
            <c:strRef>
              <c:f>'1.2 carbon budgets'!$G$104</c:f>
              <c:strCache>
                <c:ptCount val="1"/>
                <c:pt idx="0">
                  <c:v>UK pathway</c:v>
                </c:pt>
              </c:strCache>
            </c:strRef>
          </c:tx>
          <c:spPr>
            <a:ln w="38100">
              <a:solidFill>
                <a:srgbClr val="FF0000"/>
              </a:solidFill>
              <a:prstDash val="solid"/>
            </a:ln>
          </c:spPr>
          <c:marker>
            <c:symbol val="none"/>
          </c:marker>
          <c:dPt>
            <c:idx val="30"/>
            <c:bubble3D val="0"/>
            <c:spPr>
              <a:ln w="38100">
                <a:noFill/>
                <a:prstDash val="solid"/>
              </a:ln>
            </c:spPr>
            <c:extLst>
              <c:ext xmlns:c16="http://schemas.microsoft.com/office/drawing/2014/chart" uri="{C3380CC4-5D6E-409C-BE32-E72D297353CC}">
                <c16:uniqueId val="{0000000E-91BC-4744-95B9-6009C41138E3}"/>
              </c:ext>
            </c:extLst>
          </c:dPt>
          <c:dPt>
            <c:idx val="31"/>
            <c:bubble3D val="0"/>
            <c:spPr>
              <a:ln w="38100">
                <a:noFill/>
                <a:prstDash val="solid"/>
              </a:ln>
            </c:spPr>
            <c:extLst>
              <c:ext xmlns:c16="http://schemas.microsoft.com/office/drawing/2014/chart" uri="{C3380CC4-5D6E-409C-BE32-E72D297353CC}">
                <c16:uniqueId val="{0000000A-0974-4974-A669-C088CCBFE7B3}"/>
              </c:ext>
            </c:extLst>
          </c:dPt>
          <c:dPt>
            <c:idx val="32"/>
            <c:bubble3D val="0"/>
            <c:spPr>
              <a:ln w="38100">
                <a:noFill/>
                <a:prstDash val="solid"/>
              </a:ln>
            </c:spPr>
            <c:extLst>
              <c:ext xmlns:c16="http://schemas.microsoft.com/office/drawing/2014/chart" uri="{C3380CC4-5D6E-409C-BE32-E72D297353CC}">
                <c16:uniqueId val="{0000000B-0974-4974-A669-C088CCBFE7B3}"/>
              </c:ext>
            </c:extLst>
          </c:dPt>
          <c:cat>
            <c:strRef>
              <c:f>'1.2 carbon budgets'!$H$93:$BP$93</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strRef>
          </c:cat>
          <c:val>
            <c:numRef>
              <c:f>'1.2 carbon budgets'!$H$104:$BP$104</c:f>
              <c:numCache>
                <c:formatCode>General</c:formatCode>
                <c:ptCount val="6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463.75813032989288</c:v>
                </c:pt>
                <c:pt idx="31">
                  <c:v>465.42645299545666</c:v>
                </c:pt>
                <c:pt idx="32">
                  <c:v>458.15315927845796</c:v>
                </c:pt>
                <c:pt idx="33">
                  <c:v>447.82677698204935</c:v>
                </c:pt>
                <c:pt idx="34">
                  <c:v>434.54776596450034</c:v>
                </c:pt>
                <c:pt idx="35">
                  <c:v>417.50158190009762</c:v>
                </c:pt>
                <c:pt idx="36">
                  <c:v>389.39231712230458</c:v>
                </c:pt>
                <c:pt idx="37">
                  <c:v>365.10564153147283</c:v>
                </c:pt>
                <c:pt idx="38">
                  <c:v>342.87201093561055</c:v>
                </c:pt>
                <c:pt idx="39">
                  <c:v>318.23380172447651</c:v>
                </c:pt>
                <c:pt idx="40">
                  <c:v>291.32936174659176</c:v>
                </c:pt>
                <c:pt idx="41">
                  <c:v>268.39608072484754</c:v>
                </c:pt>
                <c:pt idx="42">
                  <c:v>240.01458780775593</c:v>
                </c:pt>
                <c:pt idx="43">
                  <c:v>214.23738984932552</c:v>
                </c:pt>
                <c:pt idx="44">
                  <c:v>191.45381219135746</c:v>
                </c:pt>
                <c:pt idx="45">
                  <c:v>167.1841403054936</c:v>
                </c:pt>
                <c:pt idx="46">
                  <c:v>146.77645592632902</c:v>
                </c:pt>
                <c:pt idx="47">
                  <c:v>129.074828102786</c:v>
                </c:pt>
                <c:pt idx="48">
                  <c:v>114.30052847714498</c:v>
                </c:pt>
                <c:pt idx="49">
                  <c:v>100.10360658767055</c:v>
                </c:pt>
                <c:pt idx="50">
                  <c:v>81.972852022220678</c:v>
                </c:pt>
                <c:pt idx="51">
                  <c:v>66.392917986426141</c:v>
                </c:pt>
                <c:pt idx="52">
                  <c:v>52.703608021781285</c:v>
                </c:pt>
                <c:pt idx="53">
                  <c:v>40.545371315145346</c:v>
                </c:pt>
                <c:pt idx="54">
                  <c:v>28.221626576094557</c:v>
                </c:pt>
                <c:pt idx="55">
                  <c:v>18.342733911229942</c:v>
                </c:pt>
                <c:pt idx="56">
                  <c:v>8.8412334634273684</c:v>
                </c:pt>
                <c:pt idx="57">
                  <c:v>0.32400283481974679</c:v>
                </c:pt>
                <c:pt idx="58">
                  <c:v>-6.4813863051496092</c:v>
                </c:pt>
                <c:pt idx="59">
                  <c:v>-12.177040384222275</c:v>
                </c:pt>
                <c:pt idx="60">
                  <c:v>-19.424326257476803</c:v>
                </c:pt>
              </c:numCache>
            </c:numRef>
          </c:val>
          <c:smooth val="0"/>
          <c:extLst>
            <c:ext xmlns:c16="http://schemas.microsoft.com/office/drawing/2014/chart" uri="{C3380CC4-5D6E-409C-BE32-E72D297353CC}">
              <c16:uniqueId val="{00000010-D9B3-4488-9877-118FFD0B59D1}"/>
            </c:ext>
          </c:extLst>
        </c:ser>
        <c:dLbls>
          <c:showLegendKey val="0"/>
          <c:showVal val="0"/>
          <c:showCatName val="0"/>
          <c:showSerName val="0"/>
          <c:showPercent val="0"/>
          <c:showBubbleSize val="0"/>
        </c:dLbls>
        <c:marker val="1"/>
        <c:smooth val="0"/>
        <c:axId val="237314080"/>
        <c:axId val="237314472"/>
      </c:lineChart>
      <c:catAx>
        <c:axId val="237314080"/>
        <c:scaling>
          <c:orientation val="minMax"/>
        </c:scaling>
        <c:delete val="0"/>
        <c:axPos val="b"/>
        <c:numFmt formatCode="General" sourceLinked="1"/>
        <c:majorTickMark val="out"/>
        <c:minorTickMark val="none"/>
        <c:tickLblPos val="low"/>
        <c:spPr>
          <a:ln w="3175">
            <a:solidFill>
              <a:srgbClr val="7142FF"/>
            </a:solidFill>
            <a:miter lim="800000"/>
          </a:ln>
        </c:spPr>
        <c:txPr>
          <a:bodyPr rot="-2700000" vert="horz"/>
          <a:lstStyle/>
          <a:p>
            <a:pPr>
              <a:defRPr/>
            </a:pPr>
            <a:endParaRPr lang="en-US"/>
          </a:p>
        </c:txPr>
        <c:crossAx val="237314472"/>
        <c:crosses val="autoZero"/>
        <c:auto val="1"/>
        <c:lblAlgn val="ctr"/>
        <c:lblOffset val="100"/>
        <c:tickLblSkip val="5"/>
        <c:tickMarkSkip val="5"/>
        <c:noMultiLvlLbl val="0"/>
      </c:catAx>
      <c:valAx>
        <c:axId val="237314472"/>
        <c:scaling>
          <c:orientation val="minMax"/>
          <c:min val="0"/>
        </c:scaling>
        <c:delete val="0"/>
        <c:axPos val="l"/>
        <c:majorGridlines>
          <c:spPr>
            <a:ln w="3175">
              <a:solidFill>
                <a:srgbClr val="D2D2D2"/>
              </a:solidFill>
              <a:miter lim="800000"/>
            </a:ln>
          </c:spPr>
        </c:majorGridlines>
        <c:title>
          <c:tx>
            <c:rich>
              <a:bodyPr rot="-5400000" vert="horz"/>
              <a:lstStyle/>
              <a:p>
                <a:pPr>
                  <a:defRPr b="0"/>
                </a:pPr>
                <a:r>
                  <a:rPr lang="en-GB" b="0"/>
                  <a:t>Emissions (MtCO2e)</a:t>
                </a:r>
              </a:p>
            </c:rich>
          </c:tx>
          <c:layout>
            <c:manualLayout>
              <c:xMode val="edge"/>
              <c:yMode val="edge"/>
              <c:x val="2.2051792262429292E-3"/>
              <c:y val="0.33505761258809863"/>
            </c:manualLayout>
          </c:layout>
          <c:overlay val="0"/>
        </c:title>
        <c:numFmt formatCode="General" sourceLinked="0"/>
        <c:majorTickMark val="out"/>
        <c:minorTickMark val="none"/>
        <c:tickLblPos val="nextTo"/>
        <c:spPr>
          <a:ln>
            <a:noFill/>
          </a:ln>
        </c:spPr>
        <c:crossAx val="237314080"/>
        <c:crosses val="autoZero"/>
        <c:crossBetween val="midCat"/>
      </c:valAx>
    </c:plotArea>
    <c:plotVisOnly val="1"/>
    <c:dispBlanksAs val="zero"/>
    <c:showDLblsOverMax val="0"/>
  </c:chart>
  <c:spPr>
    <a:ln>
      <a:noFill/>
    </a:ln>
  </c:spPr>
  <c:txPr>
    <a:bodyPr/>
    <a:lstStyle/>
    <a:p>
      <a:pPr>
        <a:defRPr sz="900" baseline="0">
          <a:solidFill>
            <a:schemeClr val="accent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06365958068438"/>
          <c:y val="4.0326924619709464E-2"/>
          <c:w val="0.85031832896877724"/>
          <c:h val="0.8070051065599404"/>
        </c:manualLayout>
      </c:layout>
      <c:areaChart>
        <c:grouping val="stacked"/>
        <c:varyColors val="0"/>
        <c:ser>
          <c:idx val="8"/>
          <c:order val="0"/>
          <c:tx>
            <c:strRef>
              <c:f>'Figure 4 and 2.6'!$G$23</c:f>
              <c:strCache>
                <c:ptCount val="1"/>
                <c:pt idx="0">
                  <c:v>Residual emissions</c:v>
                </c:pt>
              </c:strCache>
            </c:strRef>
          </c:tx>
          <c:spPr>
            <a:solidFill>
              <a:srgbClr val="FFFFFF">
                <a:lumMod val="65000"/>
                <a:alpha val="50196"/>
              </a:srgbClr>
            </a:solidFill>
            <a:ln w="25400">
              <a:noFill/>
            </a:ln>
          </c:spP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2.6'!$AB$23:$BP$23</c:f>
              <c:numCache>
                <c:formatCode>0</c:formatCode>
                <c:ptCount val="41"/>
                <c:pt idx="0">
                  <c:v>663.64088640491173</c:v>
                </c:pt>
                <c:pt idx="1">
                  <c:v>633.80217830352422</c:v>
                </c:pt>
                <c:pt idx="2">
                  <c:v>642.2063978442244</c:v>
                </c:pt>
                <c:pt idx="3">
                  <c:v>624.27961832893652</c:v>
                </c:pt>
                <c:pt idx="4">
                  <c:v>595.57034614083341</c:v>
                </c:pt>
                <c:pt idx="5">
                  <c:v>573.40516531435833</c:v>
                </c:pt>
                <c:pt idx="6">
                  <c:v>545.96494042735173</c:v>
                </c:pt>
                <c:pt idx="7">
                  <c:v>540.55680695167996</c:v>
                </c:pt>
                <c:pt idx="8">
                  <c:v>527.92639728541781</c:v>
                </c:pt>
                <c:pt idx="9">
                  <c:v>512.71765467309149</c:v>
                </c:pt>
                <c:pt idx="10">
                  <c:v>497.11379502826611</c:v>
                </c:pt>
                <c:pt idx="11">
                  <c:v>498.65054719515479</c:v>
                </c:pt>
                <c:pt idx="12">
                  <c:v>492.03080086681121</c:v>
                </c:pt>
                <c:pt idx="13">
                  <c:v>478.5986184800048</c:v>
                </c:pt>
                <c:pt idx="14">
                  <c:v>464.3987653092409</c:v>
                </c:pt>
                <c:pt idx="15">
                  <c:v>445.32290383257794</c:v>
                </c:pt>
                <c:pt idx="16">
                  <c:v>416.48537465013362</c:v>
                </c:pt>
                <c:pt idx="17">
                  <c:v>391.06840455662291</c:v>
                </c:pt>
                <c:pt idx="18">
                  <c:v>368.49117743662464</c:v>
                </c:pt>
                <c:pt idx="19">
                  <c:v>343.32365436596365</c:v>
                </c:pt>
                <c:pt idx="20">
                  <c:v>316.31947179307565</c:v>
                </c:pt>
                <c:pt idx="21">
                  <c:v>293.4775578741548</c:v>
                </c:pt>
                <c:pt idx="22">
                  <c:v>264.61230466829898</c:v>
                </c:pt>
                <c:pt idx="23">
                  <c:v>238.59351611361382</c:v>
                </c:pt>
                <c:pt idx="24">
                  <c:v>215.50805880668423</c:v>
                </c:pt>
                <c:pt idx="25">
                  <c:v>190.96169293431927</c:v>
                </c:pt>
                <c:pt idx="26">
                  <c:v>170.67281176877765</c:v>
                </c:pt>
                <c:pt idx="27">
                  <c:v>152.7489223710038</c:v>
                </c:pt>
                <c:pt idx="28">
                  <c:v>137.73207352530352</c:v>
                </c:pt>
                <c:pt idx="29">
                  <c:v>123.31474226624857</c:v>
                </c:pt>
                <c:pt idx="30">
                  <c:v>104.91183425242212</c:v>
                </c:pt>
                <c:pt idx="31">
                  <c:v>87.920160673668704</c:v>
                </c:pt>
                <c:pt idx="32">
                  <c:v>73.981314358303621</c:v>
                </c:pt>
                <c:pt idx="33">
                  <c:v>61.578868338588677</c:v>
                </c:pt>
                <c:pt idx="34">
                  <c:v>49.022322553258277</c:v>
                </c:pt>
                <c:pt idx="35">
                  <c:v>38.164612314483975</c:v>
                </c:pt>
                <c:pt idx="36">
                  <c:v>28.34720560557048</c:v>
                </c:pt>
                <c:pt idx="37">
                  <c:v>19.381720969025992</c:v>
                </c:pt>
                <c:pt idx="38">
                  <c:v>12.497188511517379</c:v>
                </c:pt>
                <c:pt idx="39">
                  <c:v>6.7300731298939809</c:v>
                </c:pt>
                <c:pt idx="40">
                  <c:v>-0.57449490173985396</c:v>
                </c:pt>
              </c:numCache>
              <c:extLst/>
            </c:numRef>
          </c:val>
          <c:extLst>
            <c:ext xmlns:c16="http://schemas.microsoft.com/office/drawing/2014/chart" uri="{C3380CC4-5D6E-409C-BE32-E72D297353CC}">
              <c16:uniqueId val="{00000000-45CE-430A-8BDA-1F83EFCF95B4}"/>
            </c:ext>
          </c:extLst>
        </c:ser>
        <c:ser>
          <c:idx val="9"/>
          <c:order val="1"/>
          <c:tx>
            <c:strRef>
              <c:f>'Figure 4 and 2.6'!$G$20</c:f>
              <c:strCache>
                <c:ptCount val="1"/>
                <c:pt idx="0">
                  <c:v>Offset emissions using engineered removals</c:v>
                </c:pt>
              </c:strCache>
            </c:strRef>
          </c:tx>
          <c:spPr>
            <a:pattFill prst="wdUpDiag">
              <a:fgClr>
                <a:srgbClr val="1A5F31"/>
              </a:fgClr>
              <a:bgClr>
                <a:srgbClr val="A1D800"/>
              </a:bgClr>
            </a:pattFill>
            <a:ln>
              <a:solidFill>
                <a:srgbClr val="A1D800"/>
              </a:solidFill>
            </a:ln>
          </c:spP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2.6'!$AB$20:$BP$20</c:f>
              <c:numCache>
                <c:formatCode>General</c:formatCode>
                <c:ptCount val="41"/>
                <c:pt idx="10" formatCode="0">
                  <c:v>3.2810331772931245E-2</c:v>
                </c:pt>
                <c:pt idx="11" formatCode="0">
                  <c:v>4.638652202172544E-2</c:v>
                </c:pt>
                <c:pt idx="12" formatCode="0">
                  <c:v>6.0278354340127183E-2</c:v>
                </c:pt>
                <c:pt idx="13" formatCode="0">
                  <c:v>7.4505670054819673E-2</c:v>
                </c:pt>
                <c:pt idx="14" formatCode="0">
                  <c:v>8.9082309677356308E-2</c:v>
                </c:pt>
                <c:pt idx="15" formatCode="0">
                  <c:v>0.10950406474975766</c:v>
                </c:pt>
                <c:pt idx="16" formatCode="0">
                  <c:v>0.12418453354625829</c:v>
                </c:pt>
                <c:pt idx="17" formatCode="0">
                  <c:v>1.177915189078985</c:v>
                </c:pt>
                <c:pt idx="18" formatCode="0">
                  <c:v>1.1518962989664634</c:v>
                </c:pt>
                <c:pt idx="19" formatCode="0">
                  <c:v>3.7506956036981949</c:v>
                </c:pt>
                <c:pt idx="20" formatCode="0">
                  <c:v>4.8359290907268164</c:v>
                </c:pt>
                <c:pt idx="21" formatCode="0">
                  <c:v>6.6396706953425735</c:v>
                </c:pt>
                <c:pt idx="22" formatCode="0">
                  <c:v>11.310929897460465</c:v>
                </c:pt>
                <c:pt idx="23" formatCode="0">
                  <c:v>16.46372457636582</c:v>
                </c:pt>
                <c:pt idx="24" formatCode="0">
                  <c:v>19.774222698748346</c:v>
                </c:pt>
                <c:pt idx="25" formatCode="0">
                  <c:v>22.527677863703406</c:v>
                </c:pt>
                <c:pt idx="26" formatCode="0">
                  <c:v>24.77547815174869</c:v>
                </c:pt>
                <c:pt idx="27" formatCode="0">
                  <c:v>27.317636154793025</c:v>
                </c:pt>
                <c:pt idx="28" formatCode="0">
                  <c:v>29.801052736154727</c:v>
                </c:pt>
                <c:pt idx="29" formatCode="0">
                  <c:v>32.446446335126282</c:v>
                </c:pt>
                <c:pt idx="30" formatCode="0">
                  <c:v>36.817858444292831</c:v>
                </c:pt>
                <c:pt idx="31" formatCode="0">
                  <c:v>39.668259868011454</c:v>
                </c:pt>
                <c:pt idx="32" formatCode="0">
                  <c:v>41.819196011541443</c:v>
                </c:pt>
                <c:pt idx="33" formatCode="0">
                  <c:v>43.486476300888604</c:v>
                </c:pt>
                <c:pt idx="34" formatCode="0">
                  <c:v>45.524254185655948</c:v>
                </c:pt>
                <c:pt idx="35" formatCode="0">
                  <c:v>47.166412937192824</c:v>
                </c:pt>
                <c:pt idx="36" formatCode="0">
                  <c:v>49.160724512973587</c:v>
                </c:pt>
                <c:pt idx="37" formatCode="0">
                  <c:v>50.764994843640665</c:v>
                </c:pt>
                <c:pt idx="38" formatCode="0">
                  <c:v>52.624554709556492</c:v>
                </c:pt>
                <c:pt idx="39" formatCode="0">
                  <c:v>54.611613075559418</c:v>
                </c:pt>
                <c:pt idx="40" formatCode="0">
                  <c:v>58.294554418001852</c:v>
                </c:pt>
              </c:numCache>
              <c:extLst/>
            </c:numRef>
          </c:val>
          <c:extLst>
            <c:ext xmlns:c16="http://schemas.microsoft.com/office/drawing/2014/chart" uri="{C3380CC4-5D6E-409C-BE32-E72D297353CC}">
              <c16:uniqueId val="{00000001-45CE-430A-8BDA-1F83EFCF95B4}"/>
            </c:ext>
          </c:extLst>
        </c:ser>
        <c:ser>
          <c:idx val="4"/>
          <c:order val="2"/>
          <c:tx>
            <c:strRef>
              <c:f>'Figure 4 and 2.6'!$G$19</c:f>
              <c:strCache>
                <c:ptCount val="1"/>
                <c:pt idx="0">
                  <c:v>Offset emissions using land-based removals</c:v>
                </c:pt>
              </c:strCache>
            </c:strRef>
          </c:tx>
          <c:spPr>
            <a:solidFill>
              <a:srgbClr val="A1D800"/>
            </a:solidFill>
            <a:ln w="6350">
              <a:solidFill>
                <a:srgbClr val="A1D800"/>
              </a:solidFill>
            </a:ln>
          </c:spP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2.6'!$AB$19:$BP$19</c:f>
              <c:numCache>
                <c:formatCode>General</c:formatCode>
                <c:ptCount val="41"/>
                <c:pt idx="10" formatCode="0">
                  <c:v>0.9563852397851117</c:v>
                </c:pt>
                <c:pt idx="11" formatCode="0">
                  <c:v>1.6044244792430722</c:v>
                </c:pt>
                <c:pt idx="12" formatCode="0">
                  <c:v>2.8455847559876393</c:v>
                </c:pt>
                <c:pt idx="13" formatCode="0">
                  <c:v>3.327971592115941</c:v>
                </c:pt>
                <c:pt idx="14" formatCode="0">
                  <c:v>3.9181113764443465</c:v>
                </c:pt>
                <c:pt idx="15" formatCode="0">
                  <c:v>4.7174134297859416</c:v>
                </c:pt>
                <c:pt idx="16" formatCode="0">
                  <c:v>5.6006786899848127</c:v>
                </c:pt>
                <c:pt idx="17" formatCode="0">
                  <c:v>6.6027257327112459</c:v>
                </c:pt>
                <c:pt idx="18" formatCode="0">
                  <c:v>7.690218707245549</c:v>
                </c:pt>
                <c:pt idx="19" formatCode="0">
                  <c:v>8.8352645337272815</c:v>
                </c:pt>
                <c:pt idx="20" formatCode="0">
                  <c:v>10.19900802822923</c:v>
                </c:pt>
                <c:pt idx="21" formatCode="0">
                  <c:v>11.41435338196078</c:v>
                </c:pt>
                <c:pt idx="22" formatCode="0">
                  <c:v>12.518654579042643</c:v>
                </c:pt>
                <c:pt idx="23" formatCode="0">
                  <c:v>13.618332239927399</c:v>
                </c:pt>
                <c:pt idx="24" formatCode="0">
                  <c:v>14.768456427998558</c:v>
                </c:pt>
                <c:pt idx="25" formatCode="0">
                  <c:v>15.806507190275873</c:v>
                </c:pt>
                <c:pt idx="26" formatCode="0">
                  <c:v>16.743445015818736</c:v>
                </c:pt>
                <c:pt idx="27" formatCode="0">
                  <c:v>17.713434466274812</c:v>
                </c:pt>
                <c:pt idx="28" formatCode="0">
                  <c:v>18.765712658202268</c:v>
                </c:pt>
                <c:pt idx="29" formatCode="0">
                  <c:v>19.825504714808279</c:v>
                </c:pt>
                <c:pt idx="30" formatCode="0">
                  <c:v>21.018917579622297</c:v>
                </c:pt>
                <c:pt idx="31" formatCode="0">
                  <c:v>22.537373514668982</c:v>
                </c:pt>
                <c:pt idx="32" formatCode="0">
                  <c:v>24.082935591166635</c:v>
                </c:pt>
                <c:pt idx="33" formatCode="0">
                  <c:v>25.308019760591215</c:v>
                </c:pt>
                <c:pt idx="34" formatCode="0">
                  <c:v>26.894574089584857</c:v>
                </c:pt>
                <c:pt idx="35" formatCode="0">
                  <c:v>28.112522769505354</c:v>
                </c:pt>
                <c:pt idx="36" formatCode="0">
                  <c:v>29.271672001719956</c:v>
                </c:pt>
                <c:pt idx="37" formatCode="0">
                  <c:v>30.462112475999575</c:v>
                </c:pt>
                <c:pt idx="38" formatCode="0">
                  <c:v>31.647644109217197</c:v>
                </c:pt>
                <c:pt idx="39" formatCode="0">
                  <c:v>32.82253563013689</c:v>
                </c:pt>
                <c:pt idx="40" formatCode="0">
                  <c:v>34.116969339967305</c:v>
                </c:pt>
              </c:numCache>
              <c:extLst/>
            </c:numRef>
          </c:val>
          <c:extLst>
            <c:ext xmlns:c16="http://schemas.microsoft.com/office/drawing/2014/chart" uri="{C3380CC4-5D6E-409C-BE32-E72D297353CC}">
              <c16:uniqueId val="{00000002-45CE-430A-8BDA-1F83EFCF95B4}"/>
            </c:ext>
          </c:extLst>
        </c:ser>
        <c:ser>
          <c:idx val="3"/>
          <c:order val="3"/>
          <c:tx>
            <c:strRef>
              <c:f>'Figure 4 and 2.6'!$F$18:$G$18</c:f>
              <c:strCache>
                <c:ptCount val="2"/>
                <c:pt idx="0">
                  <c:v>Low-carbon solutions:</c:v>
                </c:pt>
                <c:pt idx="1">
                  <c:v>CO₂ capture from fossil fuels and industry</c:v>
                </c:pt>
              </c:strCache>
            </c:strRef>
          </c:tx>
          <c:spPr>
            <a:solidFill>
              <a:srgbClr val="C00000"/>
            </a:solidFill>
            <a:ln w="6350">
              <a:solidFill>
                <a:srgbClr val="C00000"/>
              </a:solidFill>
            </a:ln>
          </c:spP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2.6'!$AB$18:$BP$18</c:f>
              <c:numCache>
                <c:formatCode>General</c:formatCode>
                <c:ptCount val="41"/>
                <c:pt idx="10" formatCode="0">
                  <c:v>0</c:v>
                </c:pt>
                <c:pt idx="11" formatCode="0">
                  <c:v>0</c:v>
                </c:pt>
                <c:pt idx="12" formatCode="0">
                  <c:v>0</c:v>
                </c:pt>
                <c:pt idx="13" formatCode="0">
                  <c:v>0</c:v>
                </c:pt>
                <c:pt idx="14" formatCode="0">
                  <c:v>0</c:v>
                </c:pt>
                <c:pt idx="15" formatCode="0">
                  <c:v>0.31802494598343267</c:v>
                </c:pt>
                <c:pt idx="16" formatCode="0">
                  <c:v>1.5613650765949714</c:v>
                </c:pt>
                <c:pt idx="17" formatCode="0">
                  <c:v>1.7939064102475677</c:v>
                </c:pt>
                <c:pt idx="18" formatCode="0">
                  <c:v>2.3047375933523671</c:v>
                </c:pt>
                <c:pt idx="19" formatCode="0">
                  <c:v>2.2667909562240878</c:v>
                </c:pt>
                <c:pt idx="20" formatCode="0">
                  <c:v>3.6760377606311456</c:v>
                </c:pt>
                <c:pt idx="21" formatCode="0">
                  <c:v>4.8100751317692945</c:v>
                </c:pt>
                <c:pt idx="22" formatCode="0">
                  <c:v>4.9597139381317366</c:v>
                </c:pt>
                <c:pt idx="23" formatCode="0">
                  <c:v>5.1733993511067897</c:v>
                </c:pt>
                <c:pt idx="24" formatCode="0">
                  <c:v>7.0139178577955201</c:v>
                </c:pt>
                <c:pt idx="25" formatCode="0">
                  <c:v>10.598025380705522</c:v>
                </c:pt>
                <c:pt idx="26" formatCode="0">
                  <c:v>12.321368712758531</c:v>
                </c:pt>
                <c:pt idx="27" formatCode="0">
                  <c:v>13.416528673052948</c:v>
                </c:pt>
                <c:pt idx="28" formatCode="0">
                  <c:v>13.275023878335425</c:v>
                </c:pt>
                <c:pt idx="29" formatCode="0">
                  <c:v>13.128526832788388</c:v>
                </c:pt>
                <c:pt idx="30" formatCode="0">
                  <c:v>15.816641028496587</c:v>
                </c:pt>
                <c:pt idx="31" formatCode="0">
                  <c:v>16.457127453204471</c:v>
                </c:pt>
                <c:pt idx="32" formatCode="0">
                  <c:v>16.794928137201317</c:v>
                </c:pt>
                <c:pt idx="33" formatCode="0">
                  <c:v>17.633044281331756</c:v>
                </c:pt>
                <c:pt idx="34" formatCode="0">
                  <c:v>18.639932295548633</c:v>
                </c:pt>
                <c:pt idx="35" formatCode="0">
                  <c:v>19.594240831231826</c:v>
                </c:pt>
                <c:pt idx="36" formatCode="0">
                  <c:v>20.737436593405224</c:v>
                </c:pt>
                <c:pt idx="37" formatCode="0">
                  <c:v>21.813657150518338</c:v>
                </c:pt>
                <c:pt idx="38" formatCode="0">
                  <c:v>21.658081451650538</c:v>
                </c:pt>
                <c:pt idx="39" formatCode="0">
                  <c:v>21.410812613066437</c:v>
                </c:pt>
                <c:pt idx="40" formatCode="0">
                  <c:v>21.294562600985241</c:v>
                </c:pt>
              </c:numCache>
              <c:extLst/>
            </c:numRef>
          </c:val>
          <c:extLst>
            <c:ext xmlns:c16="http://schemas.microsoft.com/office/drawing/2014/chart" uri="{C3380CC4-5D6E-409C-BE32-E72D297353CC}">
              <c16:uniqueId val="{00000003-45CE-430A-8BDA-1F83EFCF95B4}"/>
            </c:ext>
          </c:extLst>
        </c:ser>
        <c:ser>
          <c:idx val="14"/>
          <c:order val="4"/>
          <c:tx>
            <c:strRef>
              <c:f>'Figure 4 and 2.6'!$F$16:$G$16</c:f>
              <c:strCache>
                <c:ptCount val="2"/>
                <c:pt idx="0">
                  <c:v>Low-carbon solutions:</c:v>
                </c:pt>
                <c:pt idx="1">
                  <c:v>hydrogen from fossil/bio+CCS</c:v>
                </c:pt>
              </c:strCache>
            </c:strRef>
          </c:tx>
          <c:spPr>
            <a:solidFill>
              <a:srgbClr val="FF5C00"/>
            </a:solidFill>
            <a:ln>
              <a:solidFill>
                <a:srgbClr val="FF5C00"/>
              </a:solidFill>
            </a:ln>
          </c:spP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2.6'!$AB$16:$BP$16</c:f>
              <c:numCache>
                <c:formatCode>General</c:formatCode>
                <c:ptCount val="41"/>
                <c:pt idx="10" formatCode="0">
                  <c:v>0</c:v>
                </c:pt>
                <c:pt idx="11" formatCode="0">
                  <c:v>0</c:v>
                </c:pt>
                <c:pt idx="12" formatCode="0">
                  <c:v>0</c:v>
                </c:pt>
                <c:pt idx="13" formatCode="0">
                  <c:v>5.6932438041100306E-2</c:v>
                </c:pt>
                <c:pt idx="14" formatCode="0">
                  <c:v>8.0425894709015677E-2</c:v>
                </c:pt>
                <c:pt idx="15" formatCode="0">
                  <c:v>0</c:v>
                </c:pt>
                <c:pt idx="16" formatCode="0">
                  <c:v>0.76877366540550718</c:v>
                </c:pt>
                <c:pt idx="17" formatCode="0">
                  <c:v>0.8929392603739843</c:v>
                </c:pt>
                <c:pt idx="18" formatCode="0">
                  <c:v>0.67423335216484037</c:v>
                </c:pt>
                <c:pt idx="19" formatCode="0">
                  <c:v>0.88767247190668974</c:v>
                </c:pt>
                <c:pt idx="20" formatCode="0">
                  <c:v>1.7510973274724668</c:v>
                </c:pt>
                <c:pt idx="21" formatCode="0">
                  <c:v>3.7806714446173162</c:v>
                </c:pt>
                <c:pt idx="22" formatCode="0">
                  <c:v>5.3369091546859648</c:v>
                </c:pt>
                <c:pt idx="23" formatCode="0">
                  <c:v>7.007776171898878</c:v>
                </c:pt>
                <c:pt idx="24" formatCode="0">
                  <c:v>9.5710165121705799</c:v>
                </c:pt>
                <c:pt idx="25" formatCode="0">
                  <c:v>12.945977034785578</c:v>
                </c:pt>
                <c:pt idx="26" formatCode="0">
                  <c:v>17.910131358182888</c:v>
                </c:pt>
                <c:pt idx="27" formatCode="0">
                  <c:v>19.392193509011456</c:v>
                </c:pt>
                <c:pt idx="28" formatCode="0">
                  <c:v>20.420698610874972</c:v>
                </c:pt>
                <c:pt idx="29" formatCode="0">
                  <c:v>20.729714645986881</c:v>
                </c:pt>
                <c:pt idx="30" formatCode="0">
                  <c:v>21.970749659248881</c:v>
                </c:pt>
                <c:pt idx="31" formatCode="0">
                  <c:v>22.453710226123228</c:v>
                </c:pt>
                <c:pt idx="32" formatCode="0">
                  <c:v>23.79078506186589</c:v>
                </c:pt>
                <c:pt idx="33" formatCode="0">
                  <c:v>24.267155829221917</c:v>
                </c:pt>
                <c:pt idx="34" formatCode="0">
                  <c:v>24.656056958854897</c:v>
                </c:pt>
                <c:pt idx="35" formatCode="0">
                  <c:v>24.775277042645975</c:v>
                </c:pt>
                <c:pt idx="36" formatCode="0">
                  <c:v>24.483867484019893</c:v>
                </c:pt>
                <c:pt idx="37" formatCode="0">
                  <c:v>23.796056039105792</c:v>
                </c:pt>
                <c:pt idx="38" formatCode="0">
                  <c:v>22.947788942398137</c:v>
                </c:pt>
                <c:pt idx="39" formatCode="0">
                  <c:v>21.990073789794586</c:v>
                </c:pt>
                <c:pt idx="40" formatCode="0">
                  <c:v>20.934726394592015</c:v>
                </c:pt>
              </c:numCache>
              <c:extLst/>
            </c:numRef>
          </c:val>
          <c:extLst>
            <c:ext xmlns:c16="http://schemas.microsoft.com/office/drawing/2014/chart" uri="{C3380CC4-5D6E-409C-BE32-E72D297353CC}">
              <c16:uniqueId val="{00000004-45CE-430A-8BDA-1F83EFCF95B4}"/>
            </c:ext>
          </c:extLst>
        </c:ser>
        <c:ser>
          <c:idx val="13"/>
          <c:order val="5"/>
          <c:tx>
            <c:strRef>
              <c:f>'Figure 4 and 2.6'!$F$15:$G$15</c:f>
              <c:strCache>
                <c:ptCount val="2"/>
                <c:pt idx="0">
                  <c:v>Low-carbon solutions:</c:v>
                </c:pt>
                <c:pt idx="1">
                  <c:v>hydrogen from electrolysis and imports</c:v>
                </c:pt>
              </c:strCache>
            </c:strRef>
          </c:tx>
          <c:spPr>
            <a:solidFill>
              <a:srgbClr val="FF5C00"/>
            </a:solidFill>
            <a:ln>
              <a:solidFill>
                <a:srgbClr val="FF5C00"/>
              </a:solidFill>
            </a:ln>
          </c:spP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2.6'!$AB$15:$BP$15</c:f>
              <c:numCache>
                <c:formatCode>General</c:formatCode>
                <c:ptCount val="41"/>
                <c:pt idx="10" formatCode="0">
                  <c:v>0</c:v>
                </c:pt>
                <c:pt idx="11" formatCode="0">
                  <c:v>1.3207941690588827E-2</c:v>
                </c:pt>
                <c:pt idx="12" formatCode="0">
                  <c:v>3.4957147216110263E-2</c:v>
                </c:pt>
                <c:pt idx="13" formatCode="0">
                  <c:v>0</c:v>
                </c:pt>
                <c:pt idx="14" formatCode="0">
                  <c:v>0</c:v>
                </c:pt>
                <c:pt idx="15" formatCode="0">
                  <c:v>0.41711368692505446</c:v>
                </c:pt>
                <c:pt idx="16" formatCode="0">
                  <c:v>1.1010001202661535</c:v>
                </c:pt>
                <c:pt idx="17" formatCode="0">
                  <c:v>1.7515657747422551</c:v>
                </c:pt>
                <c:pt idx="18" formatCode="0">
                  <c:v>2.6788631244773131</c:v>
                </c:pt>
                <c:pt idx="19" formatCode="0">
                  <c:v>3.1616525043580457</c:v>
                </c:pt>
                <c:pt idx="20" formatCode="0">
                  <c:v>4.0755923300082513</c:v>
                </c:pt>
                <c:pt idx="21" formatCode="0">
                  <c:v>4.0932453045045776</c:v>
                </c:pt>
                <c:pt idx="22" formatCode="0">
                  <c:v>5.1290995047678658</c:v>
                </c:pt>
                <c:pt idx="23" formatCode="0">
                  <c:v>6.2731818038553628</c:v>
                </c:pt>
                <c:pt idx="24" formatCode="0">
                  <c:v>6.9178830458760636</c:v>
                </c:pt>
                <c:pt idx="25" formatCode="0">
                  <c:v>7.0146810909235633</c:v>
                </c:pt>
                <c:pt idx="26" formatCode="0">
                  <c:v>5.9311072821945077</c:v>
                </c:pt>
                <c:pt idx="27" formatCode="0">
                  <c:v>7.6307612724550866</c:v>
                </c:pt>
                <c:pt idx="28" formatCode="0">
                  <c:v>9.4184951940585471</c:v>
                </c:pt>
                <c:pt idx="29" formatCode="0">
                  <c:v>11.11140885793936</c:v>
                </c:pt>
                <c:pt idx="30" formatCode="0">
                  <c:v>12.60842396572499</c:v>
                </c:pt>
                <c:pt idx="31" formatCode="0">
                  <c:v>14.360482585892349</c:v>
                </c:pt>
                <c:pt idx="32" formatCode="0">
                  <c:v>15.95029339817618</c:v>
                </c:pt>
                <c:pt idx="33" formatCode="0">
                  <c:v>17.600083149253809</c:v>
                </c:pt>
                <c:pt idx="34" formatCode="0">
                  <c:v>19.304862781921067</c:v>
                </c:pt>
                <c:pt idx="35" formatCode="0">
                  <c:v>20.93774882638062</c:v>
                </c:pt>
                <c:pt idx="36" formatCode="0">
                  <c:v>22.54941967075268</c:v>
                </c:pt>
                <c:pt idx="37" formatCode="0">
                  <c:v>23.975844498290744</c:v>
                </c:pt>
                <c:pt idx="38" formatCode="0">
                  <c:v>25.164263085137225</c:v>
                </c:pt>
                <c:pt idx="39" formatCode="0">
                  <c:v>26.421078675322342</c:v>
                </c:pt>
                <c:pt idx="40" formatCode="0">
                  <c:v>27.654753620322001</c:v>
                </c:pt>
              </c:numCache>
              <c:extLst/>
            </c:numRef>
          </c:val>
          <c:extLst>
            <c:ext xmlns:c16="http://schemas.microsoft.com/office/drawing/2014/chart" uri="{C3380CC4-5D6E-409C-BE32-E72D297353CC}">
              <c16:uniqueId val="{00000005-45CE-430A-8BDA-1F83EFCF95B4}"/>
            </c:ext>
          </c:extLst>
        </c:ser>
        <c:ser>
          <c:idx val="2"/>
          <c:order val="6"/>
          <c:tx>
            <c:strRef>
              <c:f>'Figure 4 and 2.6'!$F$17:$G$17</c:f>
              <c:strCache>
                <c:ptCount val="2"/>
                <c:pt idx="0">
                  <c:v>Low-carbon solutions:</c:v>
                </c:pt>
                <c:pt idx="1">
                  <c:v>Bioenergy and other low-carbon technology</c:v>
                </c:pt>
              </c:strCache>
            </c:strRef>
          </c:tx>
          <c:spPr>
            <a:solidFill>
              <a:srgbClr val="A26C00"/>
            </a:solidFill>
            <a:ln w="6350">
              <a:solidFill>
                <a:srgbClr val="A26C00"/>
              </a:solidFill>
            </a:ln>
          </c:spP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2.6'!$AB$17:$BP$17</c:f>
              <c:numCache>
                <c:formatCode>General</c:formatCode>
                <c:ptCount val="41"/>
                <c:pt idx="10" formatCode="0">
                  <c:v>1.5422263808665853</c:v>
                </c:pt>
                <c:pt idx="11" formatCode="0">
                  <c:v>2.7667657468964375</c:v>
                </c:pt>
                <c:pt idx="12" formatCode="0">
                  <c:v>2.6897781856135436</c:v>
                </c:pt>
                <c:pt idx="13" formatCode="0">
                  <c:v>2.9812531509435205</c:v>
                </c:pt>
                <c:pt idx="14" formatCode="0">
                  <c:v>3.3908469272556987</c:v>
                </c:pt>
                <c:pt idx="15" formatCode="0">
                  <c:v>3.618518813874009</c:v>
                </c:pt>
                <c:pt idx="16" formatCode="0">
                  <c:v>3.8991837124649456</c:v>
                </c:pt>
                <c:pt idx="17" formatCode="0">
                  <c:v>4.2306452463293613</c:v>
                </c:pt>
                <c:pt idx="18" formatCode="0">
                  <c:v>4.5580676578810859</c:v>
                </c:pt>
                <c:pt idx="19" formatCode="0">
                  <c:v>4.8778609586678421</c:v>
                </c:pt>
                <c:pt idx="20" formatCode="0">
                  <c:v>5.3310850168972257</c:v>
                </c:pt>
                <c:pt idx="21" formatCode="0">
                  <c:v>5.3669517301012393</c:v>
                </c:pt>
                <c:pt idx="22" formatCode="0">
                  <c:v>5.7021985994280371</c:v>
                </c:pt>
                <c:pt idx="23" formatCode="0">
                  <c:v>5.5408200642400978</c:v>
                </c:pt>
                <c:pt idx="24" formatCode="0">
                  <c:v>5.3143224370340718</c:v>
                </c:pt>
                <c:pt idx="25" formatCode="0">
                  <c:v>5.0977445319731416</c:v>
                </c:pt>
                <c:pt idx="26" formatCode="0">
                  <c:v>4.9281167575810727</c:v>
                </c:pt>
                <c:pt idx="27" formatCode="0">
                  <c:v>4.8271931369815064</c:v>
                </c:pt>
                <c:pt idx="28" formatCode="0">
                  <c:v>4.7639649740568792</c:v>
                </c:pt>
                <c:pt idx="29" formatCode="0">
                  <c:v>4.7693708551949356</c:v>
                </c:pt>
                <c:pt idx="30" formatCode="0">
                  <c:v>4.8332306298759349</c:v>
                </c:pt>
                <c:pt idx="31" formatCode="0">
                  <c:v>4.8231206689990671</c:v>
                </c:pt>
                <c:pt idx="32" formatCode="0">
                  <c:v>4.8501221421169944</c:v>
                </c:pt>
                <c:pt idx="33" formatCode="0">
                  <c:v>4.9567786942299534</c:v>
                </c:pt>
                <c:pt idx="34" formatCode="0">
                  <c:v>5.0833138012445431</c:v>
                </c:pt>
                <c:pt idx="35" formatCode="0">
                  <c:v>5.2360666327721148</c:v>
                </c:pt>
                <c:pt idx="36" formatCode="0">
                  <c:v>5.4297406741204597</c:v>
                </c:pt>
                <c:pt idx="37" formatCode="0">
                  <c:v>5.6374840261445769</c:v>
                </c:pt>
                <c:pt idx="38" formatCode="0">
                  <c:v>5.8774096185204883</c:v>
                </c:pt>
                <c:pt idx="39" formatCode="0">
                  <c:v>6.1400784909585582</c:v>
                </c:pt>
                <c:pt idx="40" formatCode="0">
                  <c:v>6.4983975957534028</c:v>
                </c:pt>
              </c:numCache>
              <c:extLst/>
            </c:numRef>
          </c:val>
          <c:extLst>
            <c:ext xmlns:c16="http://schemas.microsoft.com/office/drawing/2014/chart" uri="{C3380CC4-5D6E-409C-BE32-E72D297353CC}">
              <c16:uniqueId val="{00000006-45CE-430A-8BDA-1F83EFCF95B4}"/>
            </c:ext>
          </c:extLst>
        </c:ser>
        <c:ser>
          <c:idx val="7"/>
          <c:order val="7"/>
          <c:tx>
            <c:strRef>
              <c:f>'Figure 4 and 2.6'!$F$14:$G$14</c:f>
              <c:strCache>
                <c:ptCount val="2"/>
                <c:pt idx="0">
                  <c:v>Low-carbon solutions:</c:v>
                </c:pt>
                <c:pt idx="1">
                  <c:v>electrification</c:v>
                </c:pt>
              </c:strCache>
            </c:strRef>
          </c:tx>
          <c:spPr>
            <a:solidFill>
              <a:srgbClr val="FFAC00"/>
            </a:solidFill>
            <a:ln>
              <a:solidFill>
                <a:srgbClr val="FFAC00"/>
              </a:solidFill>
            </a:ln>
          </c:spP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2.6'!$AB$14:$BP$14</c:f>
              <c:numCache>
                <c:formatCode>General</c:formatCode>
                <c:ptCount val="41"/>
                <c:pt idx="10" formatCode="0">
                  <c:v>1.4104825671930934</c:v>
                </c:pt>
                <c:pt idx="11" formatCode="0">
                  <c:v>2.8082703242160227</c:v>
                </c:pt>
                <c:pt idx="12" formatCode="0">
                  <c:v>4.90924196501207</c:v>
                </c:pt>
                <c:pt idx="13" formatCode="0">
                  <c:v>7.7819646271244052</c:v>
                </c:pt>
                <c:pt idx="14" formatCode="0">
                  <c:v>11.820279272779139</c:v>
                </c:pt>
                <c:pt idx="15" formatCode="0">
                  <c:v>18.178692745992898</c:v>
                </c:pt>
                <c:pt idx="16" formatCode="0">
                  <c:v>25.087524495451717</c:v>
                </c:pt>
                <c:pt idx="17" formatCode="0">
                  <c:v>32.59138490419474</c:v>
                </c:pt>
                <c:pt idx="18" formatCode="0">
                  <c:v>41.256672971325898</c:v>
                </c:pt>
                <c:pt idx="19" formatCode="0">
                  <c:v>52.604438497165731</c:v>
                </c:pt>
                <c:pt idx="20" formatCode="0">
                  <c:v>63.314151461023712</c:v>
                </c:pt>
                <c:pt idx="21" formatCode="0">
                  <c:v>73.828782412667209</c:v>
                </c:pt>
                <c:pt idx="22" formatCode="0">
                  <c:v>87.029384551451017</c:v>
                </c:pt>
                <c:pt idx="23" formatCode="0">
                  <c:v>100.86909192107511</c:v>
                </c:pt>
                <c:pt idx="24" formatCode="0">
                  <c:v>112.34486383114915</c:v>
                </c:pt>
                <c:pt idx="25" formatCode="0">
                  <c:v>124.59832149020932</c:v>
                </c:pt>
                <c:pt idx="26" formatCode="0">
                  <c:v>136.59287917041615</c:v>
                </c:pt>
                <c:pt idx="27" formatCode="0">
                  <c:v>147.42371814983701</c:v>
                </c:pt>
                <c:pt idx="28" formatCode="0">
                  <c:v>157.33467836702482</c:v>
                </c:pt>
                <c:pt idx="29" formatCode="0">
                  <c:v>167.50730444130494</c:v>
                </c:pt>
                <c:pt idx="30" formatCode="0">
                  <c:v>176.67775590691792</c:v>
                </c:pt>
                <c:pt idx="31" formatCode="0">
                  <c:v>184.90632482709131</c:v>
                </c:pt>
                <c:pt idx="32" formatCode="0">
                  <c:v>192.23691626044584</c:v>
                </c:pt>
                <c:pt idx="33" formatCode="0">
                  <c:v>198.88917080740589</c:v>
                </c:pt>
                <c:pt idx="34" formatCode="0">
                  <c:v>204.88581099623261</c:v>
                </c:pt>
                <c:pt idx="35" formatCode="0">
                  <c:v>209.61957464700674</c:v>
                </c:pt>
                <c:pt idx="36" formatCode="0">
                  <c:v>213.6638407503599</c:v>
                </c:pt>
                <c:pt idx="37" formatCode="0">
                  <c:v>217.52434513565365</c:v>
                </c:pt>
                <c:pt idx="38" formatCode="0">
                  <c:v>220.75868737925657</c:v>
                </c:pt>
                <c:pt idx="39" formatCode="0">
                  <c:v>222.63988246619419</c:v>
                </c:pt>
                <c:pt idx="40" formatCode="0">
                  <c:v>223.88031804200148</c:v>
                </c:pt>
              </c:numCache>
              <c:extLst/>
            </c:numRef>
          </c:val>
          <c:extLst>
            <c:ext xmlns:c16="http://schemas.microsoft.com/office/drawing/2014/chart" uri="{C3380CC4-5D6E-409C-BE32-E72D297353CC}">
              <c16:uniqueId val="{00000007-45CE-430A-8BDA-1F83EFCF95B4}"/>
            </c:ext>
          </c:extLst>
        </c:ser>
        <c:ser>
          <c:idx val="10"/>
          <c:order val="8"/>
          <c:tx>
            <c:strRef>
              <c:f>'Figure 4 and 2.6'!$G$22</c:f>
              <c:strCache>
                <c:ptCount val="1"/>
                <c:pt idx="0">
                  <c:v>Generate low-carbon electricity (using CCS)</c:v>
                </c:pt>
              </c:strCache>
            </c:strRef>
          </c:tx>
          <c:spPr>
            <a:solidFill>
              <a:srgbClr val="FFFF00"/>
            </a:solidFill>
            <a:ln>
              <a:solidFill>
                <a:srgbClr val="FFFF00"/>
              </a:solidFill>
            </a:ln>
          </c:spP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2.6'!$AB$22:$BP$22</c:f>
              <c:numCache>
                <c:formatCode>General</c:formatCode>
                <c:ptCount val="41"/>
                <c:pt idx="10" formatCode="0">
                  <c:v>0</c:v>
                </c:pt>
                <c:pt idx="11" formatCode="0">
                  <c:v>0</c:v>
                </c:pt>
                <c:pt idx="12" formatCode="0">
                  <c:v>0</c:v>
                </c:pt>
                <c:pt idx="13" formatCode="0">
                  <c:v>0</c:v>
                </c:pt>
                <c:pt idx="14" formatCode="0">
                  <c:v>0</c:v>
                </c:pt>
                <c:pt idx="15" formatCode="0">
                  <c:v>0</c:v>
                </c:pt>
                <c:pt idx="16" formatCode="0">
                  <c:v>1.1157990972568699</c:v>
                </c:pt>
                <c:pt idx="17" formatCode="0">
                  <c:v>1.2959644563711539</c:v>
                </c:pt>
                <c:pt idx="18" formatCode="0">
                  <c:v>2.1226023163791936</c:v>
                </c:pt>
                <c:pt idx="19" formatCode="0">
                  <c:v>2.8769953457931736</c:v>
                </c:pt>
                <c:pt idx="20" formatCode="0">
                  <c:v>4.0872176373726647</c:v>
                </c:pt>
                <c:pt idx="21" formatCode="0">
                  <c:v>5.0744825816178647</c:v>
                </c:pt>
                <c:pt idx="22" formatCode="0">
                  <c:v>5.2345831624823349</c:v>
                </c:pt>
                <c:pt idx="23" formatCode="0">
                  <c:v>5.6226885177000865</c:v>
                </c:pt>
                <c:pt idx="24" formatCode="0">
                  <c:v>6.036989070695598</c:v>
                </c:pt>
                <c:pt idx="25" formatCode="0">
                  <c:v>6.6752583439828621</c:v>
                </c:pt>
                <c:pt idx="26" formatCode="0">
                  <c:v>6.8577923532013161</c:v>
                </c:pt>
                <c:pt idx="27" formatCode="0">
                  <c:v>7.29439539922818</c:v>
                </c:pt>
                <c:pt idx="28" formatCode="0">
                  <c:v>7.5024082324386727</c:v>
                </c:pt>
                <c:pt idx="29" formatCode="0">
                  <c:v>7.8252453971463698</c:v>
                </c:pt>
                <c:pt idx="30" formatCode="0">
                  <c:v>8.2857981196311083</c:v>
                </c:pt>
                <c:pt idx="31" formatCode="0">
                  <c:v>8.8649600069864967</c:v>
                </c:pt>
                <c:pt idx="32" formatCode="0">
                  <c:v>9.2877950935484037</c:v>
                </c:pt>
                <c:pt idx="33" formatCode="0">
                  <c:v>9.5646527461105695</c:v>
                </c:pt>
                <c:pt idx="34" formatCode="0">
                  <c:v>9.7104273617499643</c:v>
                </c:pt>
                <c:pt idx="35" formatCode="0">
                  <c:v>9.9135183227413837</c:v>
                </c:pt>
                <c:pt idx="36" formatCode="0">
                  <c:v>9.7849832911922849</c:v>
                </c:pt>
                <c:pt idx="37" formatCode="0">
                  <c:v>9.5976583287878778</c:v>
                </c:pt>
                <c:pt idx="38" formatCode="0">
                  <c:v>9.5640461295273198</c:v>
                </c:pt>
                <c:pt idx="39" formatCode="0">
                  <c:v>9.2265901239581396</c:v>
                </c:pt>
                <c:pt idx="40" formatCode="0">
                  <c:v>9.027327087726043</c:v>
                </c:pt>
              </c:numCache>
              <c:extLst/>
            </c:numRef>
          </c:val>
          <c:extLst>
            <c:ext xmlns:c16="http://schemas.microsoft.com/office/drawing/2014/chart" uri="{C3380CC4-5D6E-409C-BE32-E72D297353CC}">
              <c16:uniqueId val="{00000008-45CE-430A-8BDA-1F83EFCF95B4}"/>
            </c:ext>
          </c:extLst>
        </c:ser>
        <c:ser>
          <c:idx val="12"/>
          <c:order val="9"/>
          <c:tx>
            <c:strRef>
              <c:f>'Figure 4 and 2.6'!$G$21</c:f>
              <c:strCache>
                <c:ptCount val="1"/>
                <c:pt idx="0">
                  <c:v>Generate low-carbon electricity</c:v>
                </c:pt>
              </c:strCache>
            </c:strRef>
          </c:tx>
          <c:spPr>
            <a:solidFill>
              <a:srgbClr val="FFFF00"/>
            </a:solidFill>
            <a:ln>
              <a:solidFill>
                <a:srgbClr val="FFFF00"/>
              </a:solidFill>
            </a:ln>
          </c:spP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2.6'!$AB$21:$BP$21</c:f>
              <c:numCache>
                <c:formatCode>General</c:formatCode>
                <c:ptCount val="41"/>
                <c:pt idx="10" formatCode="0">
                  <c:v>5.7482164452336093</c:v>
                </c:pt>
                <c:pt idx="11" formatCode="0">
                  <c:v>5.7593488030570938</c:v>
                </c:pt>
                <c:pt idx="12" formatCode="0">
                  <c:v>4.1765186843956386</c:v>
                </c:pt>
                <c:pt idx="13" formatCode="0">
                  <c:v>10.118020656386477</c:v>
                </c:pt>
                <c:pt idx="14" formatCode="0">
                  <c:v>13.505090577165291</c:v>
                </c:pt>
                <c:pt idx="15" formatCode="0">
                  <c:v>10.737895652908243</c:v>
                </c:pt>
                <c:pt idx="16" formatCode="0">
                  <c:v>20.691580243242164</c:v>
                </c:pt>
                <c:pt idx="17" formatCode="0">
                  <c:v>17.229521010199221</c:v>
                </c:pt>
                <c:pt idx="18" formatCode="0">
                  <c:v>21.94478847790025</c:v>
                </c:pt>
                <c:pt idx="19" formatCode="0">
                  <c:v>22.799203346092646</c:v>
                </c:pt>
                <c:pt idx="20" formatCode="0">
                  <c:v>32.358242339144184</c:v>
                </c:pt>
                <c:pt idx="21" formatCode="0">
                  <c:v>37.193168455364642</c:v>
                </c:pt>
                <c:pt idx="22" formatCode="0">
                  <c:v>42.588008044829699</c:v>
                </c:pt>
                <c:pt idx="23" formatCode="0">
                  <c:v>45.386274876883355</c:v>
                </c:pt>
                <c:pt idx="24" formatCode="0">
                  <c:v>48.571295040507991</c:v>
                </c:pt>
                <c:pt idx="25" formatCode="0">
                  <c:v>53.439043101887918</c:v>
                </c:pt>
                <c:pt idx="26" formatCode="0">
                  <c:v>57.221446343198096</c:v>
                </c:pt>
                <c:pt idx="27" formatCode="0">
                  <c:v>59.883854616208865</c:v>
                </c:pt>
                <c:pt idx="28" formatCode="0">
                  <c:v>61.795413548433622</c:v>
                </c:pt>
                <c:pt idx="29" formatCode="0">
                  <c:v>65.788896648898159</c:v>
                </c:pt>
                <c:pt idx="30" formatCode="0">
                  <c:v>70.746698416866479</c:v>
                </c:pt>
                <c:pt idx="31" formatCode="0">
                  <c:v>77.142186441488207</c:v>
                </c:pt>
                <c:pt idx="32" formatCode="0">
                  <c:v>81.645052717815162</c:v>
                </c:pt>
                <c:pt idx="33" formatCode="0">
                  <c:v>87.082874823303229</c:v>
                </c:pt>
                <c:pt idx="34" formatCode="0">
                  <c:v>91.247171404399211</c:v>
                </c:pt>
                <c:pt idx="35" formatCode="0">
                  <c:v>93.956329175274576</c:v>
                </c:pt>
                <c:pt idx="36" formatCode="0">
                  <c:v>95.707597301786052</c:v>
                </c:pt>
                <c:pt idx="37" formatCode="0">
                  <c:v>98.720893980272507</c:v>
                </c:pt>
                <c:pt idx="38" formatCode="0">
                  <c:v>101.08815732797956</c:v>
                </c:pt>
                <c:pt idx="39" formatCode="0">
                  <c:v>103.29664690719861</c:v>
                </c:pt>
                <c:pt idx="40" formatCode="0">
                  <c:v>104.76796308660158</c:v>
                </c:pt>
              </c:numCache>
              <c:extLst/>
            </c:numRef>
          </c:val>
          <c:extLst>
            <c:ext xmlns:c16="http://schemas.microsoft.com/office/drawing/2014/chart" uri="{C3380CC4-5D6E-409C-BE32-E72D297353CC}">
              <c16:uniqueId val="{00000009-45CE-430A-8BDA-1F83EFCF95B4}"/>
            </c:ext>
          </c:extLst>
        </c:ser>
        <c:ser>
          <c:idx val="1"/>
          <c:order val="10"/>
          <c:tx>
            <c:strRef>
              <c:f>'Figure 4 and 2.6'!$G$13</c:f>
              <c:strCache>
                <c:ptCount val="1"/>
                <c:pt idx="0">
                  <c:v>Improve efficiency</c:v>
                </c:pt>
              </c:strCache>
            </c:strRef>
          </c:tx>
          <c:spPr>
            <a:solidFill>
              <a:srgbClr val="AB6B99"/>
            </a:solidFill>
            <a:ln w="6350">
              <a:solidFill>
                <a:srgbClr val="AB6B99"/>
              </a:solidFill>
            </a:ln>
          </c:spP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2.6'!$AB$13:$BP$13</c:f>
              <c:numCache>
                <c:formatCode>General</c:formatCode>
                <c:ptCount val="41"/>
                <c:pt idx="10" formatCode="0">
                  <c:v>2.6433084794466755</c:v>
                </c:pt>
                <c:pt idx="11" formatCode="0">
                  <c:v>4.3052950322447829</c:v>
                </c:pt>
                <c:pt idx="12" formatCode="0">
                  <c:v>6.2111575628325317</c:v>
                </c:pt>
                <c:pt idx="13" formatCode="0">
                  <c:v>8.2603305578030053</c:v>
                </c:pt>
                <c:pt idx="14" formatCode="0">
                  <c:v>10.876731036250813</c:v>
                </c:pt>
                <c:pt idx="15" formatCode="0">
                  <c:v>13.511272731573884</c:v>
                </c:pt>
                <c:pt idx="16" formatCode="0">
                  <c:v>16.052345666321656</c:v>
                </c:pt>
                <c:pt idx="17" formatCode="0">
                  <c:v>18.856077024886599</c:v>
                </c:pt>
                <c:pt idx="18" formatCode="0">
                  <c:v>21.870477613347223</c:v>
                </c:pt>
                <c:pt idx="19" formatCode="0">
                  <c:v>24.37685610192964</c:v>
                </c:pt>
                <c:pt idx="20" formatCode="0">
                  <c:v>26.611131082849091</c:v>
                </c:pt>
                <c:pt idx="21" formatCode="0">
                  <c:v>28.357527005296408</c:v>
                </c:pt>
                <c:pt idx="22" formatCode="0">
                  <c:v>29.995271442463771</c:v>
                </c:pt>
                <c:pt idx="23" formatCode="0">
                  <c:v>30.036330363557937</c:v>
                </c:pt>
                <c:pt idx="24" formatCode="0">
                  <c:v>29.535779408540822</c:v>
                </c:pt>
                <c:pt idx="25" formatCode="0">
                  <c:v>28.836252243148301</c:v>
                </c:pt>
                <c:pt idx="26" formatCode="0">
                  <c:v>27.948805880435582</c:v>
                </c:pt>
                <c:pt idx="27" formatCode="0">
                  <c:v>27.143815605256449</c:v>
                </c:pt>
                <c:pt idx="28" formatCode="0">
                  <c:v>26.434586618247078</c:v>
                </c:pt>
                <c:pt idx="29" formatCode="0">
                  <c:v>25.759905888044152</c:v>
                </c:pt>
                <c:pt idx="30" formatCode="0">
                  <c:v>25.076574384164921</c:v>
                </c:pt>
                <c:pt idx="31" formatCode="0">
                  <c:v>25.532381339822216</c:v>
                </c:pt>
                <c:pt idx="32" formatCode="0">
                  <c:v>25.30396364250106</c:v>
                </c:pt>
                <c:pt idx="33" formatCode="0">
                  <c:v>25.544169621927999</c:v>
                </c:pt>
                <c:pt idx="34" formatCode="0">
                  <c:v>25.532286029524293</c:v>
                </c:pt>
                <c:pt idx="35" formatCode="0">
                  <c:v>25.7815077602164</c:v>
                </c:pt>
                <c:pt idx="36" formatCode="0">
                  <c:v>26.038661891239681</c:v>
                </c:pt>
                <c:pt idx="37" formatCode="0">
                  <c:v>26.393011369179632</c:v>
                </c:pt>
                <c:pt idx="38" formatCode="0">
                  <c:v>26.68716797225121</c:v>
                </c:pt>
                <c:pt idx="39" formatCode="0">
                  <c:v>26.936345728270837</c:v>
                </c:pt>
                <c:pt idx="40" formatCode="0">
                  <c:v>27.365881929206378</c:v>
                </c:pt>
              </c:numCache>
              <c:extLst/>
            </c:numRef>
          </c:val>
          <c:extLst>
            <c:ext xmlns:c16="http://schemas.microsoft.com/office/drawing/2014/chart" uri="{C3380CC4-5D6E-409C-BE32-E72D297353CC}">
              <c16:uniqueId val="{0000000A-45CE-430A-8BDA-1F83EFCF95B4}"/>
            </c:ext>
          </c:extLst>
        </c:ser>
        <c:ser>
          <c:idx val="0"/>
          <c:order val="11"/>
          <c:tx>
            <c:strRef>
              <c:f>'Figure 4 and 2.6'!$G$12</c:f>
              <c:strCache>
                <c:ptCount val="1"/>
                <c:pt idx="0">
                  <c:v>Reduce demand</c:v>
                </c:pt>
              </c:strCache>
            </c:strRef>
          </c:tx>
          <c:spPr>
            <a:ln w="6350">
              <a:solidFill>
                <a:srgbClr val="7346A8"/>
              </a:solidFill>
            </a:ln>
          </c:spP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2.6'!$AB$12:$BP$12</c:f>
              <c:numCache>
                <c:formatCode>General</c:formatCode>
                <c:ptCount val="41"/>
                <c:pt idx="10" formatCode="0">
                  <c:v>1.7210052035574701</c:v>
                </c:pt>
                <c:pt idx="11" formatCode="0">
                  <c:v>5.5695700959547878</c:v>
                </c:pt>
                <c:pt idx="12" formatCode="0">
                  <c:v>9.6732054516293076</c:v>
                </c:pt>
                <c:pt idx="13" formatCode="0">
                  <c:v>13.742393543282351</c:v>
                </c:pt>
                <c:pt idx="14" formatCode="0">
                  <c:v>20.964356987332526</c:v>
                </c:pt>
                <c:pt idx="15" formatCode="0">
                  <c:v>24.100936681209213</c:v>
                </c:pt>
                <c:pt idx="16" formatCode="0">
                  <c:v>27.502144529233838</c:v>
                </c:pt>
                <c:pt idx="17" formatCode="0">
                  <c:v>30.832913382357532</c:v>
                </c:pt>
                <c:pt idx="18" formatCode="0">
                  <c:v>33.98818463176508</c:v>
                </c:pt>
                <c:pt idx="19" formatCode="0">
                  <c:v>36.756266585634933</c:v>
                </c:pt>
                <c:pt idx="20" formatCode="0">
                  <c:v>42.173964087237572</c:v>
                </c:pt>
                <c:pt idx="21" formatCode="0">
                  <c:v>44.53683797791173</c:v>
                </c:pt>
                <c:pt idx="22" formatCode="0">
                  <c:v>47.053695882404824</c:v>
                </c:pt>
                <c:pt idx="23" formatCode="0">
                  <c:v>49.104786687528197</c:v>
                </c:pt>
                <c:pt idx="24" formatCode="0">
                  <c:v>49.673772247281704</c:v>
                </c:pt>
                <c:pt idx="25" formatCode="0">
                  <c:v>50.018073001168986</c:v>
                </c:pt>
                <c:pt idx="26" formatCode="0">
                  <c:v>50.045591289084555</c:v>
                </c:pt>
                <c:pt idx="27" formatCode="0">
                  <c:v>50.102558810348036</c:v>
                </c:pt>
                <c:pt idx="28" formatCode="0">
                  <c:v>50.260206278071678</c:v>
                </c:pt>
                <c:pt idx="29" formatCode="0">
                  <c:v>50.101454637036142</c:v>
                </c:pt>
                <c:pt idx="30" formatCode="0">
                  <c:v>49.519544217771838</c:v>
                </c:pt>
                <c:pt idx="31" formatCode="0">
                  <c:v>49.916463370108559</c:v>
                </c:pt>
                <c:pt idx="32" formatCode="0">
                  <c:v>50.680888734288914</c:v>
                </c:pt>
                <c:pt idx="33" formatCode="0">
                  <c:v>51.154255545513323</c:v>
                </c:pt>
                <c:pt idx="34" formatCode="0">
                  <c:v>52.026610045602709</c:v>
                </c:pt>
                <c:pt idx="35" formatCode="0">
                  <c:v>52.68103431403069</c:v>
                </c:pt>
                <c:pt idx="36" formatCode="0">
                  <c:v>53.456237437742331</c:v>
                </c:pt>
                <c:pt idx="37" formatCode="0">
                  <c:v>54.23984040673686</c:v>
                </c:pt>
                <c:pt idx="38" formatCode="0">
                  <c:v>55.136042859082906</c:v>
                </c:pt>
                <c:pt idx="39" formatCode="0">
                  <c:v>55.934595853991127</c:v>
                </c:pt>
                <c:pt idx="40" formatCode="0">
                  <c:v>56.661426666285124</c:v>
                </c:pt>
              </c:numCache>
              <c:extLst/>
            </c:numRef>
          </c:val>
          <c:extLst>
            <c:ext xmlns:c16="http://schemas.microsoft.com/office/drawing/2014/chart" uri="{C3380CC4-5D6E-409C-BE32-E72D297353CC}">
              <c16:uniqueId val="{0000000B-45CE-430A-8BDA-1F83EFCF95B4}"/>
            </c:ext>
          </c:extLst>
        </c:ser>
        <c:dLbls>
          <c:showLegendKey val="0"/>
          <c:showVal val="0"/>
          <c:showCatName val="0"/>
          <c:showSerName val="0"/>
          <c:showPercent val="0"/>
          <c:showBubbleSize val="0"/>
        </c:dLbls>
        <c:axId val="190781664"/>
        <c:axId val="190781272"/>
      </c:areaChart>
      <c:lineChart>
        <c:grouping val="standard"/>
        <c:varyColors val="0"/>
        <c:ser>
          <c:idx val="6"/>
          <c:order val="12"/>
          <c:tx>
            <c:strRef>
              <c:f>'Figure 4 and 2.6'!$G$10</c:f>
              <c:strCache>
                <c:ptCount val="1"/>
                <c:pt idx="0">
                  <c:v>Baseline</c:v>
                </c:pt>
              </c:strCache>
            </c:strRef>
          </c:tx>
          <c:spPr>
            <a:ln w="38100">
              <a:solidFill>
                <a:srgbClr val="000000"/>
              </a:solidFill>
            </a:ln>
          </c:spPr>
          <c:marker>
            <c:symbol val="none"/>
          </c:marke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2.6'!$AB$10:$BP$10</c:f>
              <c:numCache>
                <c:formatCode>General</c:formatCode>
                <c:ptCount val="41"/>
                <c:pt idx="10" formatCode="0">
                  <c:v>511.1682296761216</c:v>
                </c:pt>
                <c:pt idx="11" formatCode="0">
                  <c:v>521.52381614047931</c:v>
                </c:pt>
                <c:pt idx="12" formatCode="0">
                  <c:v>522.63152297383817</c:v>
                </c:pt>
                <c:pt idx="13" formatCode="0">
                  <c:v>524.94199071575645</c:v>
                </c:pt>
                <c:pt idx="14" formatCode="0">
                  <c:v>529.0436896908551</c:v>
                </c:pt>
                <c:pt idx="15" formatCode="0">
                  <c:v>521.03227658558035</c:v>
                </c:pt>
                <c:pt idx="16" formatCode="0">
                  <c:v>519.98995447990251</c:v>
                </c:pt>
                <c:pt idx="17" formatCode="0">
                  <c:v>508.32396294811559</c:v>
                </c:pt>
                <c:pt idx="18" formatCode="0">
                  <c:v>508.73192018142993</c:v>
                </c:pt>
                <c:pt idx="19" formatCode="0">
                  <c:v>506.51735127116189</c:v>
                </c:pt>
                <c:pt idx="20" formatCode="0">
                  <c:v>514.73292795466796</c:v>
                </c:pt>
                <c:pt idx="21" formatCode="0">
                  <c:v>518.57332399530844</c:v>
                </c:pt>
                <c:pt idx="22" formatCode="0">
                  <c:v>521.47075342544736</c:v>
                </c:pt>
                <c:pt idx="23" formatCode="0">
                  <c:v>523.68992268775287</c:v>
                </c:pt>
                <c:pt idx="24" formatCode="0">
                  <c:v>525.03057738448263</c:v>
                </c:pt>
                <c:pt idx="25" formatCode="0">
                  <c:v>528.5192542070838</c:v>
                </c:pt>
                <c:pt idx="26" formatCode="0">
                  <c:v>531.94897408339784</c:v>
                </c:pt>
                <c:pt idx="27" formatCode="0">
                  <c:v>534.89501216445115</c:v>
                </c:pt>
                <c:pt idx="28" formatCode="0">
                  <c:v>537.50431462120218</c:v>
                </c:pt>
                <c:pt idx="29" formatCode="0">
                  <c:v>542.3085215205225</c:v>
                </c:pt>
                <c:pt idx="30" formatCode="0">
                  <c:v>548.28402660503593</c:v>
                </c:pt>
                <c:pt idx="31" formatCode="0">
                  <c:v>554.58255097606502</c:v>
                </c:pt>
                <c:pt idx="32" formatCode="0">
                  <c:v>560.42419114897154</c:v>
                </c:pt>
                <c:pt idx="33" formatCode="0">
                  <c:v>567.06554989836695</c:v>
                </c:pt>
                <c:pt idx="34" formatCode="0">
                  <c:v>572.52762250357694</c:v>
                </c:pt>
                <c:pt idx="35" formatCode="0">
                  <c:v>575.93884557348258</c:v>
                </c:pt>
                <c:pt idx="36" formatCode="0">
                  <c:v>578.63138721488235</c:v>
                </c:pt>
                <c:pt idx="37" formatCode="0">
                  <c:v>582.30761922335637</c:v>
                </c:pt>
                <c:pt idx="38" formatCode="0">
                  <c:v>585.65103209609504</c:v>
                </c:pt>
                <c:pt idx="39" formatCode="0">
                  <c:v>588.16032648434498</c:v>
                </c:pt>
                <c:pt idx="40" formatCode="0">
                  <c:v>589.92238587970246</c:v>
                </c:pt>
              </c:numCache>
              <c:extLst/>
            </c:numRef>
          </c:val>
          <c:smooth val="0"/>
          <c:extLst>
            <c:ext xmlns:c16="http://schemas.microsoft.com/office/drawing/2014/chart" uri="{C3380CC4-5D6E-409C-BE32-E72D297353CC}">
              <c16:uniqueId val="{0000000C-45CE-430A-8BDA-1F83EFCF95B4}"/>
            </c:ext>
          </c:extLst>
        </c:ser>
        <c:ser>
          <c:idx val="5"/>
          <c:order val="13"/>
          <c:tx>
            <c:strRef>
              <c:f>'Figure 4 and 2.6'!$G$9</c:f>
              <c:strCache>
                <c:ptCount val="1"/>
                <c:pt idx="0">
                  <c:v>Outturn and baseline</c:v>
                </c:pt>
              </c:strCache>
            </c:strRef>
          </c:tx>
          <c:spPr>
            <a:ln w="25400">
              <a:solidFill>
                <a:srgbClr val="000000"/>
              </a:solidFill>
            </a:ln>
          </c:spPr>
          <c:marker>
            <c:symbol val="none"/>
          </c:marker>
          <c:cat>
            <c:numRef>
              <c:f>'Figure 4 and 2.6'!$AB$8:$BP$8</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extLst/>
            </c:numRef>
          </c:cat>
          <c:val>
            <c:numRef>
              <c:f>'Figure 4 and 2.6'!$AB$9:$BP$9</c:f>
              <c:numCache>
                <c:formatCode>0</c:formatCode>
                <c:ptCount val="41"/>
                <c:pt idx="0">
                  <c:v>663.64088640491173</c:v>
                </c:pt>
                <c:pt idx="1">
                  <c:v>633.80217830352422</c:v>
                </c:pt>
                <c:pt idx="2">
                  <c:v>642.2063978442244</c:v>
                </c:pt>
                <c:pt idx="3">
                  <c:v>624.27961832893652</c:v>
                </c:pt>
                <c:pt idx="4">
                  <c:v>595.57034614083341</c:v>
                </c:pt>
                <c:pt idx="5">
                  <c:v>573.40516531435833</c:v>
                </c:pt>
                <c:pt idx="6">
                  <c:v>545.96494042735173</c:v>
                </c:pt>
                <c:pt idx="7">
                  <c:v>540.55680695167996</c:v>
                </c:pt>
                <c:pt idx="8">
                  <c:v>527.92639728541781</c:v>
                </c:pt>
                <c:pt idx="9">
                  <c:v>512.71765467309149</c:v>
                </c:pt>
                <c:pt idx="10">
                  <c:v>511.1682296761216</c:v>
                </c:pt>
              </c:numCache>
              <c:extLst/>
            </c:numRef>
          </c:val>
          <c:smooth val="0"/>
          <c:extLst>
            <c:ext xmlns:c16="http://schemas.microsoft.com/office/drawing/2014/chart" uri="{C3380CC4-5D6E-409C-BE32-E72D297353CC}">
              <c16:uniqueId val="{0000000D-45CE-430A-8BDA-1F83EFCF95B4}"/>
            </c:ext>
          </c:extLst>
        </c:ser>
        <c:ser>
          <c:idx val="11"/>
          <c:order val="14"/>
          <c:tx>
            <c:strRef>
              <c:f>'Figure 4 and 2.6'!$G$11</c:f>
              <c:strCache>
                <c:ptCount val="1"/>
                <c:pt idx="0">
                  <c:v>Balanced Net Zero Pathway</c:v>
                </c:pt>
              </c:strCache>
            </c:strRef>
          </c:tx>
          <c:spPr>
            <a:ln w="38100">
              <a:solidFill>
                <a:srgbClr val="FF0000"/>
              </a:solidFill>
              <a:prstDash val="dash"/>
            </a:ln>
          </c:spPr>
          <c:marker>
            <c:symbol val="none"/>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'Figure 4 and 2.6'!$AB$11:$BP$11</c:f>
              <c:numCache>
                <c:formatCode>General</c:formatCode>
                <c:ptCount val="41"/>
                <c:pt idx="10" formatCode="0">
                  <c:v>497.11292727588688</c:v>
                </c:pt>
                <c:pt idx="11" formatCode="0">
                  <c:v>498.64802837680912</c:v>
                </c:pt>
                <c:pt idx="12" formatCode="0">
                  <c:v>491.97537339286316</c:v>
                </c:pt>
                <c:pt idx="13" formatCode="0">
                  <c:v>478.54381941311004</c:v>
                </c:pt>
                <c:pt idx="14" formatCode="0">
                  <c:v>464.34454243000914</c:v>
                </c:pt>
                <c:pt idx="15" formatCode="0">
                  <c:v>445.26893177583281</c:v>
                </c:pt>
                <c:pt idx="16" formatCode="0">
                  <c:v>416.43124300331351</c:v>
                </c:pt>
                <c:pt idx="17" formatCode="0">
                  <c:v>391.0138250787499</c:v>
                </c:pt>
                <c:pt idx="18" formatCode="0">
                  <c:v>368.43602380754959</c:v>
                </c:pt>
                <c:pt idx="19" formatCode="0">
                  <c:v>343.26833557216719</c:v>
                </c:pt>
                <c:pt idx="20" formatCode="0">
                  <c:v>316.26736214449346</c:v>
                </c:pt>
                <c:pt idx="21" formatCode="0">
                  <c:v>293.42508268342442</c:v>
                </c:pt>
                <c:pt idx="22" formatCode="0">
                  <c:v>264.55936440934164</c:v>
                </c:pt>
                <c:pt idx="23" formatCode="0">
                  <c:v>238.53942980067819</c:v>
                </c:pt>
                <c:pt idx="24" formatCode="0">
                  <c:v>215.45213414594298</c:v>
                </c:pt>
                <c:pt idx="25" formatCode="0">
                  <c:v>190.91077096666586</c:v>
                </c:pt>
                <c:pt idx="26" formatCode="0">
                  <c:v>170.28661036941591</c:v>
                </c:pt>
                <c:pt idx="27" formatCode="0">
                  <c:v>152.36117489125064</c:v>
                </c:pt>
                <c:pt idx="28" formatCode="0">
                  <c:v>137.34291380855367</c:v>
                </c:pt>
                <c:pt idx="29" formatCode="0">
                  <c:v>122.92409594852906</c:v>
                </c:pt>
                <c:pt idx="30" formatCode="0">
                  <c:v>104.51950804482072</c:v>
                </c:pt>
                <c:pt idx="31" formatCode="0">
                  <c:v>87.526331826142695</c:v>
                </c:pt>
                <c:pt idx="32" formatCode="0">
                  <c:v>73.586149028764368</c:v>
                </c:pt>
                <c:pt idx="33" formatCode="0">
                  <c:v>61.182493019155622</c:v>
                </c:pt>
                <c:pt idx="34" formatCode="0">
                  <c:v>48.624738982517869</c:v>
                </c:pt>
                <c:pt idx="35" formatCode="0">
                  <c:v>37.766350035685043</c:v>
                </c:pt>
                <c:pt idx="36" formatCode="0">
                  <c:v>27.948493222991772</c:v>
                </c:pt>
                <c:pt idx="37" formatCode="0">
                  <c:v>18.982326418522433</c:v>
                </c:pt>
                <c:pt idx="38" formatCode="0">
                  <c:v>12.09830557069192</c:v>
                </c:pt>
                <c:pt idx="39" formatCode="0">
                  <c:v>6.3316511010716496</c:v>
                </c:pt>
                <c:pt idx="40" formatCode="0">
                  <c:v>-0.97244659665415156</c:v>
                </c:pt>
              </c:numCache>
              <c:extLst/>
            </c:numRef>
          </c:val>
          <c:smooth val="0"/>
          <c:extLst>
            <c:ext xmlns:c16="http://schemas.microsoft.com/office/drawing/2014/chart" uri="{C3380CC4-5D6E-409C-BE32-E72D297353CC}">
              <c16:uniqueId val="{0000000E-45CE-430A-8BDA-1F83EFCF95B4}"/>
            </c:ext>
          </c:extLst>
        </c:ser>
        <c:dLbls>
          <c:showLegendKey val="0"/>
          <c:showVal val="0"/>
          <c:showCatName val="0"/>
          <c:showSerName val="0"/>
          <c:showPercent val="0"/>
          <c:showBubbleSize val="0"/>
        </c:dLbls>
        <c:marker val="1"/>
        <c:smooth val="0"/>
        <c:axId val="190781664"/>
        <c:axId val="190781272"/>
      </c:lineChart>
      <c:catAx>
        <c:axId val="190781664"/>
        <c:scaling>
          <c:orientation val="minMax"/>
        </c:scaling>
        <c:delete val="0"/>
        <c:axPos val="b"/>
        <c:numFmt formatCode="General" sourceLinked="1"/>
        <c:majorTickMark val="none"/>
        <c:minorTickMark val="none"/>
        <c:tickLblPos val="nextTo"/>
        <c:spPr>
          <a:ln>
            <a:solidFill>
              <a:srgbClr val="7142FF"/>
            </a:solidFill>
          </a:ln>
        </c:spPr>
        <c:txPr>
          <a:bodyPr rot="0" vert="horz"/>
          <a:lstStyle/>
          <a:p>
            <a:pPr>
              <a:defRPr sz="900"/>
            </a:pPr>
            <a:endParaRPr lang="en-US"/>
          </a:p>
        </c:txPr>
        <c:crossAx val="190781272"/>
        <c:crosses val="autoZero"/>
        <c:auto val="1"/>
        <c:lblAlgn val="ctr"/>
        <c:lblOffset val="100"/>
        <c:tickLblSkip val="5"/>
        <c:noMultiLvlLbl val="0"/>
      </c:catAx>
      <c:valAx>
        <c:axId val="190781272"/>
        <c:scaling>
          <c:orientation val="minMax"/>
          <c:min val="0"/>
        </c:scaling>
        <c:delete val="0"/>
        <c:axPos val="l"/>
        <c:majorGridlines>
          <c:spPr>
            <a:ln w="3175">
              <a:solidFill>
                <a:srgbClr val="D2D2D2"/>
              </a:solidFill>
              <a:prstDash val="solid"/>
            </a:ln>
          </c:spPr>
        </c:majorGridlines>
        <c:title>
          <c:tx>
            <c:rich>
              <a:bodyPr rot="-5400000" vert="horz"/>
              <a:lstStyle/>
              <a:p>
                <a:pPr>
                  <a:defRPr sz="900" b="1"/>
                </a:pPr>
                <a:r>
                  <a:rPr lang="en-GB" sz="900" b="1" dirty="0"/>
                  <a:t>Mt</a:t>
                </a:r>
                <a:r>
                  <a:rPr lang="en-GB" sz="900" b="1" dirty="0">
                    <a:latin typeface="+mj-lt"/>
                  </a:rPr>
                  <a:t>CO</a:t>
                </a:r>
                <a:r>
                  <a:rPr lang="en-GB" sz="900" b="1" baseline="-25000" dirty="0">
                    <a:latin typeface="+mj-lt"/>
                  </a:rPr>
                  <a:t>2</a:t>
                </a:r>
                <a:r>
                  <a:rPr lang="en-GB" sz="900" b="1" dirty="0">
                    <a:latin typeface="+mj-lt"/>
                  </a:rPr>
                  <a:t>e</a:t>
                </a:r>
              </a:p>
            </c:rich>
          </c:tx>
          <c:layout>
            <c:manualLayout>
              <c:xMode val="edge"/>
              <c:yMode val="edge"/>
              <c:x val="2.4651344425231075E-2"/>
              <c:y val="0.41038234608284563"/>
            </c:manualLayout>
          </c:layout>
          <c:overlay val="0"/>
        </c:title>
        <c:numFmt formatCode="General" sourceLinked="0"/>
        <c:majorTickMark val="out"/>
        <c:minorTickMark val="none"/>
        <c:tickLblPos val="nextTo"/>
        <c:spPr>
          <a:ln>
            <a:noFill/>
          </a:ln>
        </c:spPr>
        <c:crossAx val="190781664"/>
        <c:crosses val="autoZero"/>
        <c:crossBetween val="midCat"/>
      </c:valAx>
    </c:plotArea>
    <c:plotVisOnly val="1"/>
    <c:dispBlanksAs val="gap"/>
    <c:showDLblsOverMax val="0"/>
  </c:chart>
  <c:spPr>
    <a:noFill/>
    <a:ln>
      <a:noFill/>
    </a:ln>
  </c:spPr>
  <c:txPr>
    <a:bodyPr/>
    <a:lstStyle/>
    <a:p>
      <a:pPr>
        <a:defRPr sz="900" b="0">
          <a:solidFill>
            <a:schemeClr val="tx2"/>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571245386037141E-2"/>
          <c:y val="4.5424877271564336E-2"/>
          <c:w val="0.65044084828344728"/>
          <c:h val="0.80180779746857078"/>
        </c:manualLayout>
      </c:layout>
      <c:areaChart>
        <c:grouping val="stacked"/>
        <c:varyColors val="0"/>
        <c:ser>
          <c:idx val="1"/>
          <c:order val="0"/>
          <c:tx>
            <c:v>Land use sinks</c:v>
          </c:tx>
          <c:spPr>
            <a:solidFill>
              <a:srgbClr val="1A5F31"/>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methodologies'!$F$32:$AJ$32</c:f>
              <c:numCache>
                <c:formatCode>0.0</c:formatCode>
                <c:ptCount val="31"/>
                <c:pt idx="0">
                  <c:v>-18.255584147092918</c:v>
                </c:pt>
                <c:pt idx="1">
                  <c:v>-17.593180458463131</c:v>
                </c:pt>
                <c:pt idx="2">
                  <c:v>-17.382914570164953</c:v>
                </c:pt>
                <c:pt idx="3">
                  <c:v>-17.310417573121498</c:v>
                </c:pt>
                <c:pt idx="4">
                  <c:v>-17.480734327630834</c:v>
                </c:pt>
                <c:pt idx="5">
                  <c:v>-17.750311638029881</c:v>
                </c:pt>
                <c:pt idx="6">
                  <c:v>-18.118368798702633</c:v>
                </c:pt>
                <c:pt idx="7">
                  <c:v>-18.549258086302327</c:v>
                </c:pt>
                <c:pt idx="8">
                  <c:v>-18.985324706733454</c:v>
                </c:pt>
                <c:pt idx="9">
                  <c:v>-19.358874757132718</c:v>
                </c:pt>
                <c:pt idx="10">
                  <c:v>-19.791466961158697</c:v>
                </c:pt>
                <c:pt idx="11">
                  <c:v>-20.156586629630741</c:v>
                </c:pt>
                <c:pt idx="12">
                  <c:v>-20.749741232538923</c:v>
                </c:pt>
                <c:pt idx="13">
                  <c:v>-21.501899402694459</c:v>
                </c:pt>
                <c:pt idx="14">
                  <c:v>-22.440774693261098</c:v>
                </c:pt>
                <c:pt idx="15">
                  <c:v>-23.478665209281445</c:v>
                </c:pt>
                <c:pt idx="16">
                  <c:v>-24.517546362805184</c:v>
                </c:pt>
                <c:pt idx="17">
                  <c:v>-25.378293229052876</c:v>
                </c:pt>
                <c:pt idx="18">
                  <c:v>-26.135997810643342</c:v>
                </c:pt>
                <c:pt idx="19">
                  <c:v>-26.519317172293164</c:v>
                </c:pt>
                <c:pt idx="20">
                  <c:v>-27.267608589387731</c:v>
                </c:pt>
                <c:pt idx="21">
                  <c:v>-28.53592565954537</c:v>
                </c:pt>
                <c:pt idx="22">
                  <c:v>-29.846345522126526</c:v>
                </c:pt>
                <c:pt idx="23">
                  <c:v>-31.170632574217571</c:v>
                </c:pt>
                <c:pt idx="24">
                  <c:v>-32.505729530987345</c:v>
                </c:pt>
                <c:pt idx="25">
                  <c:v>-33.437852036746186</c:v>
                </c:pt>
                <c:pt idx="26">
                  <c:v>-34.168936828359328</c:v>
                </c:pt>
                <c:pt idx="27">
                  <c:v>-34.987527932996898</c:v>
                </c:pt>
                <c:pt idx="28">
                  <c:v>-35.923281312548511</c:v>
                </c:pt>
                <c:pt idx="29">
                  <c:v>-37.124092078235492</c:v>
                </c:pt>
                <c:pt idx="30">
                  <c:v>-38.689213940460156</c:v>
                </c:pt>
              </c:numCache>
            </c:numRef>
          </c:val>
          <c:extLst>
            <c:ext xmlns:c16="http://schemas.microsoft.com/office/drawing/2014/chart" uri="{C3380CC4-5D6E-409C-BE32-E72D297353CC}">
              <c16:uniqueId val="{00000000-64EC-47A8-A981-8624A18722B5}"/>
            </c:ext>
          </c:extLst>
        </c:ser>
        <c:ser>
          <c:idx val="0"/>
          <c:order val="1"/>
          <c:tx>
            <c:strRef>
              <c:f>'Different methodologies'!$E$31</c:f>
              <c:strCache>
                <c:ptCount val="1"/>
                <c:pt idx="0">
                  <c:v>Removals</c:v>
                </c:pt>
              </c:strCache>
            </c:strRef>
          </c:tx>
          <c:spPr>
            <a:solidFill>
              <a:schemeClr val="tx1"/>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methodologies'!$F$31:$AJ$31</c:f>
              <c:numCache>
                <c:formatCode>0.0</c:formatCode>
                <c:ptCount val="31"/>
                <c:pt idx="0">
                  <c:v>-3.2810331772931245E-2</c:v>
                </c:pt>
                <c:pt idx="1">
                  <c:v>-4.638652202172544E-2</c:v>
                </c:pt>
                <c:pt idx="2">
                  <c:v>-6.0278354340127183E-2</c:v>
                </c:pt>
                <c:pt idx="3">
                  <c:v>-7.4505670054819673E-2</c:v>
                </c:pt>
                <c:pt idx="4">
                  <c:v>-8.9082309677356308E-2</c:v>
                </c:pt>
                <c:pt idx="5">
                  <c:v>-0.10950406474975766</c:v>
                </c:pt>
                <c:pt idx="6">
                  <c:v>-0.12418453354625829</c:v>
                </c:pt>
                <c:pt idx="7">
                  <c:v>-1.177915189078985</c:v>
                </c:pt>
                <c:pt idx="8">
                  <c:v>-1.1518962989664634</c:v>
                </c:pt>
                <c:pt idx="9">
                  <c:v>-3.7506956036981949</c:v>
                </c:pt>
                <c:pt idx="10">
                  <c:v>-4.8359290907268164</c:v>
                </c:pt>
                <c:pt idx="11">
                  <c:v>-6.6396706953425735</c:v>
                </c:pt>
                <c:pt idx="12">
                  <c:v>-11.310929897460465</c:v>
                </c:pt>
                <c:pt idx="13">
                  <c:v>-16.46372457636582</c:v>
                </c:pt>
                <c:pt idx="14">
                  <c:v>-19.774222698748346</c:v>
                </c:pt>
                <c:pt idx="15">
                  <c:v>-22.527677863703406</c:v>
                </c:pt>
                <c:pt idx="16">
                  <c:v>-24.77547815174869</c:v>
                </c:pt>
                <c:pt idx="17">
                  <c:v>-27.317636154793025</c:v>
                </c:pt>
                <c:pt idx="18">
                  <c:v>-29.801052736154727</c:v>
                </c:pt>
                <c:pt idx="19">
                  <c:v>-32.446446335126282</c:v>
                </c:pt>
                <c:pt idx="20">
                  <c:v>-36.817858444292831</c:v>
                </c:pt>
                <c:pt idx="21">
                  <c:v>-39.668259868011454</c:v>
                </c:pt>
                <c:pt idx="22">
                  <c:v>-41.819196011541443</c:v>
                </c:pt>
                <c:pt idx="23">
                  <c:v>-43.486476300888604</c:v>
                </c:pt>
                <c:pt idx="24">
                  <c:v>-45.524254185655948</c:v>
                </c:pt>
                <c:pt idx="25">
                  <c:v>-47.166412937192824</c:v>
                </c:pt>
                <c:pt idx="26">
                  <c:v>-49.160724512973587</c:v>
                </c:pt>
                <c:pt idx="27">
                  <c:v>-50.764994843640665</c:v>
                </c:pt>
                <c:pt idx="28">
                  <c:v>-52.624554709556492</c:v>
                </c:pt>
                <c:pt idx="29">
                  <c:v>-54.611613075559418</c:v>
                </c:pt>
                <c:pt idx="30">
                  <c:v>-58.294554418001852</c:v>
                </c:pt>
              </c:numCache>
            </c:numRef>
          </c:val>
          <c:extLst>
            <c:ext xmlns:c16="http://schemas.microsoft.com/office/drawing/2014/chart" uri="{C3380CC4-5D6E-409C-BE32-E72D297353CC}">
              <c16:uniqueId val="{00000001-64EC-47A8-A981-8624A18722B5}"/>
            </c:ext>
          </c:extLst>
        </c:ser>
        <c:ser>
          <c:idx val="23"/>
          <c:order val="2"/>
          <c:tx>
            <c:strRef>
              <c:f>'Different methodologies'!$E$61</c:f>
              <c:strCache>
                <c:ptCount val="1"/>
                <c:pt idx="0">
                  <c:v>Land use sinks</c:v>
                </c:pt>
              </c:strCache>
            </c:strRef>
          </c:tx>
          <c:spPr>
            <a:solidFill>
              <a:srgbClr val="1A5F31"/>
            </a:solidFill>
            <a:ln>
              <a:solidFill>
                <a:schemeClr val="tx1"/>
              </a:solidFill>
            </a:ln>
            <a:effectLst/>
          </c:spPr>
          <c:val>
            <c:numRef>
              <c:f>'Different methodologies'!$F$61:$AJ$61</c:f>
              <c:numCache>
                <c:formatCode>General</c:formatCode>
                <c:ptCount val="31"/>
              </c:numCache>
            </c:numRef>
          </c:val>
          <c:extLst>
            <c:ext xmlns:c16="http://schemas.microsoft.com/office/drawing/2014/chart" uri="{C3380CC4-5D6E-409C-BE32-E72D297353CC}">
              <c16:uniqueId val="{00000002-64EC-47A8-A981-8624A18722B5}"/>
            </c:ext>
          </c:extLst>
        </c:ser>
        <c:ser>
          <c:idx val="2"/>
          <c:order val="3"/>
          <c:tx>
            <c:strRef>
              <c:f>'Different methodologies'!$E$33</c:f>
              <c:strCache>
                <c:ptCount val="1"/>
                <c:pt idx="0">
                  <c:v>Blank - used for plotting purposes only</c:v>
                </c:pt>
              </c:strCache>
            </c:strRef>
          </c:tx>
          <c:spPr>
            <a:noFill/>
            <a:ln>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methodologies'!$F$33:$AJ$33</c:f>
              <c:numCache>
                <c:formatCode>0.0</c:formatCode>
                <c:ptCount val="31"/>
                <c:pt idx="0">
                  <c:v>18.28839447886585</c:v>
                </c:pt>
                <c:pt idx="1">
                  <c:v>17.639566980484858</c:v>
                </c:pt>
                <c:pt idx="2">
                  <c:v>17.44319292450508</c:v>
                </c:pt>
                <c:pt idx="3">
                  <c:v>17.384923243176317</c:v>
                </c:pt>
                <c:pt idx="4">
                  <c:v>17.56981663730819</c:v>
                </c:pt>
                <c:pt idx="5">
                  <c:v>17.859815702779638</c:v>
                </c:pt>
                <c:pt idx="6">
                  <c:v>18.242553332248892</c:v>
                </c:pt>
                <c:pt idx="7">
                  <c:v>19.727173275381311</c:v>
                </c:pt>
                <c:pt idx="8">
                  <c:v>20.137221005699917</c:v>
                </c:pt>
                <c:pt idx="9">
                  <c:v>23.109570360830912</c:v>
                </c:pt>
                <c:pt idx="10">
                  <c:v>24.627396051885512</c:v>
                </c:pt>
                <c:pt idx="11">
                  <c:v>26.796257324973315</c:v>
                </c:pt>
                <c:pt idx="12">
                  <c:v>32.060671129999392</c:v>
                </c:pt>
                <c:pt idx="13">
                  <c:v>37.965623979060283</c:v>
                </c:pt>
                <c:pt idx="14">
                  <c:v>42.214997392009444</c:v>
                </c:pt>
                <c:pt idx="15">
                  <c:v>46.006343072984848</c:v>
                </c:pt>
                <c:pt idx="16">
                  <c:v>49.293024514553878</c:v>
                </c:pt>
                <c:pt idx="17">
                  <c:v>52.6959293838459</c:v>
                </c:pt>
                <c:pt idx="18">
                  <c:v>55.937050546798069</c:v>
                </c:pt>
                <c:pt idx="19">
                  <c:v>58.965763507419446</c:v>
                </c:pt>
                <c:pt idx="20">
                  <c:v>64.085467033680558</c:v>
                </c:pt>
                <c:pt idx="21">
                  <c:v>68.204185527556831</c:v>
                </c:pt>
                <c:pt idx="22">
                  <c:v>71.665541533667977</c:v>
                </c:pt>
                <c:pt idx="23">
                  <c:v>74.657108875106175</c:v>
                </c:pt>
                <c:pt idx="24">
                  <c:v>78.029983716643301</c:v>
                </c:pt>
                <c:pt idx="25">
                  <c:v>80.60426497393901</c:v>
                </c:pt>
                <c:pt idx="26">
                  <c:v>83.329661341332923</c:v>
                </c:pt>
                <c:pt idx="27">
                  <c:v>85.752522776637562</c:v>
                </c:pt>
                <c:pt idx="28">
                  <c:v>88.547836022105002</c:v>
                </c:pt>
                <c:pt idx="29">
                  <c:v>91.73570515379491</c:v>
                </c:pt>
                <c:pt idx="30">
                  <c:v>96.983768358462015</c:v>
                </c:pt>
              </c:numCache>
            </c:numRef>
          </c:val>
          <c:extLst>
            <c:ext xmlns:c16="http://schemas.microsoft.com/office/drawing/2014/chart" uri="{C3380CC4-5D6E-409C-BE32-E72D297353CC}">
              <c16:uniqueId val="{00000003-64EC-47A8-A981-8624A18722B5}"/>
            </c:ext>
          </c:extLst>
        </c:ser>
        <c:ser>
          <c:idx val="10"/>
          <c:order val="4"/>
          <c:tx>
            <c:v>Land use sources</c:v>
          </c:tx>
          <c:spPr>
            <a:solidFill>
              <a:srgbClr val="CDE7B0"/>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methodologies'!$F$45:$AJ$45</c:f>
              <c:numCache>
                <c:formatCode>0.0</c:formatCode>
                <c:ptCount val="31"/>
                <c:pt idx="0">
                  <c:v>29.81836706675119</c:v>
                </c:pt>
                <c:pt idx="1">
                  <c:v>29.455499048282356</c:v>
                </c:pt>
                <c:pt idx="2">
                  <c:v>29.092921721229921</c:v>
                </c:pt>
                <c:pt idx="3">
                  <c:v>28.730681751544616</c:v>
                </c:pt>
                <c:pt idx="4">
                  <c:v>28.368763096071323</c:v>
                </c:pt>
                <c:pt idx="5">
                  <c:v>28.007150086893283</c:v>
                </c:pt>
                <c:pt idx="6">
                  <c:v>27.645827817483404</c:v>
                </c:pt>
                <c:pt idx="7">
                  <c:v>27.284782108295992</c:v>
                </c:pt>
                <c:pt idx="8">
                  <c:v>26.978933324333092</c:v>
                </c:pt>
                <c:pt idx="9">
                  <c:v>26.673334782407824</c:v>
                </c:pt>
                <c:pt idx="10">
                  <c:v>26.281369528357345</c:v>
                </c:pt>
                <c:pt idx="11">
                  <c:v>25.894456212337591</c:v>
                </c:pt>
                <c:pt idx="12">
                  <c:v>25.50908965315363</c:v>
                </c:pt>
                <c:pt idx="13">
                  <c:v>25.125172456994591</c:v>
                </c:pt>
                <c:pt idx="14">
                  <c:v>24.742633789642575</c:v>
                </c:pt>
                <c:pt idx="15">
                  <c:v>24.361406418457438</c:v>
                </c:pt>
                <c:pt idx="16">
                  <c:v>24.037926724916673</c:v>
                </c:pt>
                <c:pt idx="17">
                  <c:v>23.715633541207389</c:v>
                </c:pt>
                <c:pt idx="18">
                  <c:v>23.394469000562292</c:v>
                </c:pt>
                <c:pt idx="19">
                  <c:v>23.074378058409565</c:v>
                </c:pt>
                <c:pt idx="20">
                  <c:v>22.735996695276587</c:v>
                </c:pt>
                <c:pt idx="21">
                  <c:v>22.401935215277053</c:v>
                </c:pt>
                <c:pt idx="22">
                  <c:v>22.069592540537062</c:v>
                </c:pt>
                <c:pt idx="23">
                  <c:v>21.738868737582216</c:v>
                </c:pt>
                <c:pt idx="24">
                  <c:v>21.409684744580204</c:v>
                </c:pt>
                <c:pt idx="25">
                  <c:v>21.081965463382126</c:v>
                </c:pt>
                <c:pt idx="26">
                  <c:v>20.822670359470948</c:v>
                </c:pt>
                <c:pt idx="27">
                  <c:v>20.564700581601912</c:v>
                </c:pt>
                <c:pt idx="28">
                  <c:v>20.30799149286128</c:v>
                </c:pt>
                <c:pt idx="29">
                  <c:v>20.052481608714693</c:v>
                </c:pt>
                <c:pt idx="30">
                  <c:v>19.798112443263978</c:v>
                </c:pt>
              </c:numCache>
            </c:numRef>
          </c:val>
          <c:extLst>
            <c:ext xmlns:c16="http://schemas.microsoft.com/office/drawing/2014/chart" uri="{C3380CC4-5D6E-409C-BE32-E72D297353CC}">
              <c16:uniqueId val="{00000004-64EC-47A8-A981-8624A18722B5}"/>
            </c:ext>
          </c:extLst>
        </c:ser>
        <c:ser>
          <c:idx val="9"/>
          <c:order val="5"/>
          <c:tx>
            <c:strRef>
              <c:f>'Different methodologies'!$E$44</c:f>
              <c:strCache>
                <c:ptCount val="1"/>
                <c:pt idx="0">
                  <c:v>Agriculture</c:v>
                </c:pt>
              </c:strCache>
            </c:strRef>
          </c:tx>
          <c:spPr>
            <a:solidFill>
              <a:srgbClr val="A1D800"/>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methodologies'!$F$44:$AJ$44</c:f>
              <c:numCache>
                <c:formatCode>0.0</c:formatCode>
                <c:ptCount val="31"/>
                <c:pt idx="0">
                  <c:v>54.511080445605103</c:v>
                </c:pt>
                <c:pt idx="1">
                  <c:v>54.469415895432171</c:v>
                </c:pt>
                <c:pt idx="2">
                  <c:v>52.425150990254721</c:v>
                </c:pt>
                <c:pt idx="3">
                  <c:v>51.233504984597012</c:v>
                </c:pt>
                <c:pt idx="4">
                  <c:v>49.995118806495832</c:v>
                </c:pt>
                <c:pt idx="5">
                  <c:v>48.65432333091487</c:v>
                </c:pt>
                <c:pt idx="6">
                  <c:v>47.249852178072402</c:v>
                </c:pt>
                <c:pt idx="7">
                  <c:v>45.872381997773012</c:v>
                </c:pt>
                <c:pt idx="8">
                  <c:v>44.50661939116695</c:v>
                </c:pt>
                <c:pt idx="9">
                  <c:v>43.094749984932953</c:v>
                </c:pt>
                <c:pt idx="10">
                  <c:v>41.632685228129077</c:v>
                </c:pt>
                <c:pt idx="11">
                  <c:v>41.087955035816989</c:v>
                </c:pt>
                <c:pt idx="12">
                  <c:v>40.599194762745235</c:v>
                </c:pt>
                <c:pt idx="13">
                  <c:v>40.190567648530788</c:v>
                </c:pt>
                <c:pt idx="14">
                  <c:v>39.698877911871236</c:v>
                </c:pt>
                <c:pt idx="15">
                  <c:v>39.440130412789557</c:v>
                </c:pt>
                <c:pt idx="16">
                  <c:v>39.183014333501298</c:v>
                </c:pt>
                <c:pt idx="17">
                  <c:v>38.922160875814427</c:v>
                </c:pt>
                <c:pt idx="18">
                  <c:v>38.656621093905279</c:v>
                </c:pt>
                <c:pt idx="19">
                  <c:v>38.385789685414977</c:v>
                </c:pt>
                <c:pt idx="20">
                  <c:v>38.12436684728231</c:v>
                </c:pt>
                <c:pt idx="21">
                  <c:v>37.83273380377728</c:v>
                </c:pt>
                <c:pt idx="22">
                  <c:v>37.553371637848379</c:v>
                </c:pt>
                <c:pt idx="23">
                  <c:v>37.272392321566556</c:v>
                </c:pt>
                <c:pt idx="24">
                  <c:v>36.825665206076216</c:v>
                </c:pt>
                <c:pt idx="25">
                  <c:v>36.538150861086642</c:v>
                </c:pt>
                <c:pt idx="26">
                  <c:v>36.248920989287427</c:v>
                </c:pt>
                <c:pt idx="27">
                  <c:v>35.95643216777939</c:v>
                </c:pt>
                <c:pt idx="28">
                  <c:v>35.660612542943653</c:v>
                </c:pt>
                <c:pt idx="29">
                  <c:v>35.36120251257497</c:v>
                </c:pt>
                <c:pt idx="30">
                  <c:v>35.021589016915229</c:v>
                </c:pt>
              </c:numCache>
            </c:numRef>
          </c:val>
          <c:extLst>
            <c:ext xmlns:c16="http://schemas.microsoft.com/office/drawing/2014/chart" uri="{C3380CC4-5D6E-409C-BE32-E72D297353CC}">
              <c16:uniqueId val="{00000005-64EC-47A8-A981-8624A18722B5}"/>
            </c:ext>
          </c:extLst>
        </c:ser>
        <c:ser>
          <c:idx val="5"/>
          <c:order val="6"/>
          <c:tx>
            <c:strRef>
              <c:f>'Different methodologies'!$E$39</c:f>
              <c:strCache>
                <c:ptCount val="1"/>
                <c:pt idx="0">
                  <c:v>Aviation &amp; shipping</c:v>
                </c:pt>
              </c:strCache>
            </c:strRef>
          </c:tx>
          <c:spPr>
            <a:solidFill>
              <a:schemeClr val="accent5"/>
            </a:solidFill>
            <a:ln>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methodologies'!$F$39:$AJ$39</c:f>
              <c:numCache>
                <c:formatCode>0.0</c:formatCode>
                <c:ptCount val="31"/>
                <c:pt idx="0">
                  <c:v>26.550391383796228</c:v>
                </c:pt>
                <c:pt idx="1">
                  <c:v>40.692309333388536</c:v>
                </c:pt>
                <c:pt idx="2">
                  <c:v>48.190923235322181</c:v>
                </c:pt>
                <c:pt idx="3">
                  <c:v>52.096119896743787</c:v>
                </c:pt>
                <c:pt idx="4">
                  <c:v>52.162815962626482</c:v>
                </c:pt>
                <c:pt idx="5">
                  <c:v>51.841113713193067</c:v>
                </c:pt>
                <c:pt idx="6">
                  <c:v>51.272145292600364</c:v>
                </c:pt>
                <c:pt idx="7">
                  <c:v>50.609988216047668</c:v>
                </c:pt>
                <c:pt idx="8">
                  <c:v>49.950577272689316</c:v>
                </c:pt>
                <c:pt idx="9">
                  <c:v>49.172258490024646</c:v>
                </c:pt>
                <c:pt idx="10">
                  <c:v>48.755765055088013</c:v>
                </c:pt>
                <c:pt idx="11">
                  <c:v>47.805802557039769</c:v>
                </c:pt>
                <c:pt idx="12">
                  <c:v>46.240909541942671</c:v>
                </c:pt>
                <c:pt idx="13">
                  <c:v>44.398564191272577</c:v>
                </c:pt>
                <c:pt idx="14">
                  <c:v>42.543481971661066</c:v>
                </c:pt>
                <c:pt idx="15">
                  <c:v>40.991602716859404</c:v>
                </c:pt>
                <c:pt idx="16">
                  <c:v>39.774349412977742</c:v>
                </c:pt>
                <c:pt idx="17">
                  <c:v>38.819270738744137</c:v>
                </c:pt>
                <c:pt idx="18">
                  <c:v>38.214492632698907</c:v>
                </c:pt>
                <c:pt idx="19">
                  <c:v>37.615151156237154</c:v>
                </c:pt>
                <c:pt idx="20">
                  <c:v>36.787353345643453</c:v>
                </c:pt>
                <c:pt idx="21">
                  <c:v>34.658259153172736</c:v>
                </c:pt>
                <c:pt idx="22">
                  <c:v>33.298072524234769</c:v>
                </c:pt>
                <c:pt idx="23">
                  <c:v>31.661990225282935</c:v>
                </c:pt>
                <c:pt idx="24">
                  <c:v>29.947801123555422</c:v>
                </c:pt>
                <c:pt idx="25">
                  <c:v>28.305634233859731</c:v>
                </c:pt>
                <c:pt idx="26">
                  <c:v>27.013560342394047</c:v>
                </c:pt>
                <c:pt idx="27">
                  <c:v>26.021516689640634</c:v>
                </c:pt>
                <c:pt idx="28">
                  <c:v>25.4500029247186</c:v>
                </c:pt>
                <c:pt idx="29">
                  <c:v>24.87716087719356</c:v>
                </c:pt>
                <c:pt idx="30">
                  <c:v>24.281344000468803</c:v>
                </c:pt>
              </c:numCache>
            </c:numRef>
          </c:val>
          <c:extLst>
            <c:ext xmlns:c16="http://schemas.microsoft.com/office/drawing/2014/chart" uri="{C3380CC4-5D6E-409C-BE32-E72D297353CC}">
              <c16:uniqueId val="{00000006-64EC-47A8-A981-8624A18722B5}"/>
            </c:ext>
          </c:extLst>
        </c:ser>
        <c:ser>
          <c:idx val="13"/>
          <c:order val="7"/>
          <c:tx>
            <c:strRef>
              <c:f>'Different methodologies'!$E$49</c:f>
              <c:strCache>
                <c:ptCount val="1"/>
                <c:pt idx="0">
                  <c:v>Waste</c:v>
                </c:pt>
              </c:strCache>
            </c:strRef>
          </c:tx>
          <c:spPr>
            <a:solidFill>
              <a:srgbClr val="96E9FF"/>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methodologies'!$F$49:$AJ$49</c:f>
              <c:numCache>
                <c:formatCode>0.0</c:formatCode>
                <c:ptCount val="31"/>
                <c:pt idx="0">
                  <c:v>31.302147602871887</c:v>
                </c:pt>
                <c:pt idx="1">
                  <c:v>30.262649547387756</c:v>
                </c:pt>
                <c:pt idx="2">
                  <c:v>29.299022460280174</c:v>
                </c:pt>
                <c:pt idx="3">
                  <c:v>28.119910899040715</c:v>
                </c:pt>
                <c:pt idx="4">
                  <c:v>26.824337076526806</c:v>
                </c:pt>
                <c:pt idx="5">
                  <c:v>26.752304319250758</c:v>
                </c:pt>
                <c:pt idx="6">
                  <c:v>24.898732832310731</c:v>
                </c:pt>
                <c:pt idx="7">
                  <c:v>23.161884855026081</c:v>
                </c:pt>
                <c:pt idx="8">
                  <c:v>21.625249904398153</c:v>
                </c:pt>
                <c:pt idx="9">
                  <c:v>20.219355547829707</c:v>
                </c:pt>
                <c:pt idx="10">
                  <c:v>18.872040911269774</c:v>
                </c:pt>
                <c:pt idx="11">
                  <c:v>18.113598693981068</c:v>
                </c:pt>
                <c:pt idx="12">
                  <c:v>17.494614199189236</c:v>
                </c:pt>
                <c:pt idx="13">
                  <c:v>16.967253923908789</c:v>
                </c:pt>
                <c:pt idx="14">
                  <c:v>16.427237989183848</c:v>
                </c:pt>
                <c:pt idx="15">
                  <c:v>15.894849745974348</c:v>
                </c:pt>
                <c:pt idx="16">
                  <c:v>15.42307025220625</c:v>
                </c:pt>
                <c:pt idx="17">
                  <c:v>15.162016569593215</c:v>
                </c:pt>
                <c:pt idx="18">
                  <c:v>14.930395232230991</c:v>
                </c:pt>
                <c:pt idx="19">
                  <c:v>14.78395844111806</c:v>
                </c:pt>
                <c:pt idx="20">
                  <c:v>15.778106569282551</c:v>
                </c:pt>
                <c:pt idx="21">
                  <c:v>15.598674505747546</c:v>
                </c:pt>
                <c:pt idx="22">
                  <c:v>14.917605953504777</c:v>
                </c:pt>
                <c:pt idx="23">
                  <c:v>13.652487949706403</c:v>
                </c:pt>
                <c:pt idx="24">
                  <c:v>12.256041335970162</c:v>
                </c:pt>
                <c:pt idx="25">
                  <c:v>10.916349804422214</c:v>
                </c:pt>
                <c:pt idx="26">
                  <c:v>9.559313087144</c:v>
                </c:pt>
                <c:pt idx="27">
                  <c:v>8.116876456038927</c:v>
                </c:pt>
                <c:pt idx="28">
                  <c:v>8.0100884612329235</c:v>
                </c:pt>
                <c:pt idx="29">
                  <c:v>7.9156725114180135</c:v>
                </c:pt>
                <c:pt idx="30">
                  <c:v>7.8385418011490806</c:v>
                </c:pt>
              </c:numCache>
            </c:numRef>
          </c:val>
          <c:extLst>
            <c:ext xmlns:c16="http://schemas.microsoft.com/office/drawing/2014/chart" uri="{C3380CC4-5D6E-409C-BE32-E72D297353CC}">
              <c16:uniqueId val="{00000007-64EC-47A8-A981-8624A18722B5}"/>
            </c:ext>
          </c:extLst>
        </c:ser>
        <c:ser>
          <c:idx val="6"/>
          <c:order val="8"/>
          <c:tx>
            <c:strRef>
              <c:f>'Different methodologies'!$E$42</c:f>
              <c:strCache>
                <c:ptCount val="1"/>
                <c:pt idx="0">
                  <c:v>Buildings</c:v>
                </c:pt>
              </c:strCache>
            </c:strRef>
          </c:tx>
          <c:spPr>
            <a:solidFill>
              <a:srgbClr val="FF5C00"/>
            </a:solidFill>
            <a:ln>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methodologies'!$F$42:$AJ$42</c:f>
              <c:numCache>
                <c:formatCode>0.0</c:formatCode>
                <c:ptCount val="31"/>
                <c:pt idx="0">
                  <c:v>92.476805811156993</c:v>
                </c:pt>
                <c:pt idx="1">
                  <c:v>91.343742760930752</c:v>
                </c:pt>
                <c:pt idx="2">
                  <c:v>89.988817150479832</c:v>
                </c:pt>
                <c:pt idx="3">
                  <c:v>88.318711287649649</c:v>
                </c:pt>
                <c:pt idx="4">
                  <c:v>86.586151034716664</c:v>
                </c:pt>
                <c:pt idx="5">
                  <c:v>84.420443375674637</c:v>
                </c:pt>
                <c:pt idx="6">
                  <c:v>81.716360777718165</c:v>
                </c:pt>
                <c:pt idx="7">
                  <c:v>78.443109937643456</c:v>
                </c:pt>
                <c:pt idx="8">
                  <c:v>74.340025191940811</c:v>
                </c:pt>
                <c:pt idx="9">
                  <c:v>70.432198157247527</c:v>
                </c:pt>
                <c:pt idx="10">
                  <c:v>66.445015621343302</c:v>
                </c:pt>
                <c:pt idx="11">
                  <c:v>63.220032459661617</c:v>
                </c:pt>
                <c:pt idx="12">
                  <c:v>59.766920812833391</c:v>
                </c:pt>
                <c:pt idx="13">
                  <c:v>55.874780594526506</c:v>
                </c:pt>
                <c:pt idx="14">
                  <c:v>51.535883623083016</c:v>
                </c:pt>
                <c:pt idx="15">
                  <c:v>47.196244520171128</c:v>
                </c:pt>
                <c:pt idx="16">
                  <c:v>43.058870179074894</c:v>
                </c:pt>
                <c:pt idx="17">
                  <c:v>39.065887269112928</c:v>
                </c:pt>
                <c:pt idx="18">
                  <c:v>35.044576231294265</c:v>
                </c:pt>
                <c:pt idx="19">
                  <c:v>30.901904735340466</c:v>
                </c:pt>
                <c:pt idx="20">
                  <c:v>26.630456294395138</c:v>
                </c:pt>
                <c:pt idx="21">
                  <c:v>22.119680306740673</c:v>
                </c:pt>
                <c:pt idx="22">
                  <c:v>18.05378408110894</c:v>
                </c:pt>
                <c:pt idx="23">
                  <c:v>14.425170479315263</c:v>
                </c:pt>
                <c:pt idx="24">
                  <c:v>11.210173947830572</c:v>
                </c:pt>
                <c:pt idx="25">
                  <c:v>8.4719156838589047</c:v>
                </c:pt>
                <c:pt idx="26">
                  <c:v>6.0488995270128312</c:v>
                </c:pt>
                <c:pt idx="27">
                  <c:v>3.675503849361708</c:v>
                </c:pt>
                <c:pt idx="28">
                  <c:v>1.824580522757083</c:v>
                </c:pt>
                <c:pt idx="29">
                  <c:v>1.3557066207722706</c:v>
                </c:pt>
                <c:pt idx="30">
                  <c:v>1.1136548827048178</c:v>
                </c:pt>
              </c:numCache>
            </c:numRef>
          </c:val>
          <c:extLst>
            <c:ext xmlns:c16="http://schemas.microsoft.com/office/drawing/2014/chart" uri="{C3380CC4-5D6E-409C-BE32-E72D297353CC}">
              <c16:uniqueId val="{00000008-64EC-47A8-A981-8624A18722B5}"/>
            </c:ext>
          </c:extLst>
        </c:ser>
        <c:ser>
          <c:idx val="3"/>
          <c:order val="9"/>
          <c:tx>
            <c:strRef>
              <c:f>'Different methodologies'!$E$34</c:f>
              <c:strCache>
                <c:ptCount val="1"/>
                <c:pt idx="0">
                  <c:v>Surface transport</c:v>
                </c:pt>
              </c:strCache>
            </c:strRef>
          </c:tx>
          <c:spPr>
            <a:solidFill>
              <a:srgbClr val="7142FF"/>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methodologies'!$F$34:$AJ$34</c:f>
              <c:numCache>
                <c:formatCode>0.0</c:formatCode>
                <c:ptCount val="31"/>
                <c:pt idx="0">
                  <c:v>115.69196952006737</c:v>
                </c:pt>
                <c:pt idx="1">
                  <c:v>111.04711646422156</c:v>
                </c:pt>
                <c:pt idx="2">
                  <c:v>107.66188766661043</c:v>
                </c:pt>
                <c:pt idx="3">
                  <c:v>103.41910606411777</c:v>
                </c:pt>
                <c:pt idx="4">
                  <c:v>98.368116867507084</c:v>
                </c:pt>
                <c:pt idx="5">
                  <c:v>91.937581502493359</c:v>
                </c:pt>
                <c:pt idx="6">
                  <c:v>86.66212810217084</c:v>
                </c:pt>
                <c:pt idx="7">
                  <c:v>81.216032880075019</c:v>
                </c:pt>
                <c:pt idx="8">
                  <c:v>75.544907552639643</c:v>
                </c:pt>
                <c:pt idx="9">
                  <c:v>69.060579550278405</c:v>
                </c:pt>
                <c:pt idx="10">
                  <c:v>61.815511483027457</c:v>
                </c:pt>
                <c:pt idx="11">
                  <c:v>55.387390737230326</c:v>
                </c:pt>
                <c:pt idx="12">
                  <c:v>49.064875728077439</c:v>
                </c:pt>
                <c:pt idx="13">
                  <c:v>43.273678972113167</c:v>
                </c:pt>
                <c:pt idx="14">
                  <c:v>37.677553034764969</c:v>
                </c:pt>
                <c:pt idx="15">
                  <c:v>32.158959152341197</c:v>
                </c:pt>
                <c:pt idx="16">
                  <c:v>27.272380659147533</c:v>
                </c:pt>
                <c:pt idx="17">
                  <c:v>22.85776384381214</c:v>
                </c:pt>
                <c:pt idx="18">
                  <c:v>18.973171393240161</c:v>
                </c:pt>
                <c:pt idx="19">
                  <c:v>15.540911142863411</c:v>
                </c:pt>
                <c:pt idx="20">
                  <c:v>12.266953127705023</c:v>
                </c:pt>
                <c:pt idx="21">
                  <c:v>9.7759867137338219</c:v>
                </c:pt>
                <c:pt idx="22">
                  <c:v>7.6826617723393591</c:v>
                </c:pt>
                <c:pt idx="23">
                  <c:v>5.8925059136593312</c:v>
                </c:pt>
                <c:pt idx="24">
                  <c:v>4.3768230821393717</c:v>
                </c:pt>
                <c:pt idx="25">
                  <c:v>3.4219932048925119</c:v>
                </c:pt>
                <c:pt idx="26">
                  <c:v>2.6612020064517887</c:v>
                </c:pt>
                <c:pt idx="27">
                  <c:v>2.03813466950362</c:v>
                </c:pt>
                <c:pt idx="28">
                  <c:v>1.5007499916986962</c:v>
                </c:pt>
                <c:pt idx="29">
                  <c:v>0.99434980816043383</c:v>
                </c:pt>
                <c:pt idx="30">
                  <c:v>0.8709488983570377</c:v>
                </c:pt>
              </c:numCache>
            </c:numRef>
          </c:val>
          <c:extLst>
            <c:ext xmlns:c16="http://schemas.microsoft.com/office/drawing/2014/chart" uri="{C3380CC4-5D6E-409C-BE32-E72D297353CC}">
              <c16:uniqueId val="{00000009-64EC-47A8-A981-8624A18722B5}"/>
            </c:ext>
          </c:extLst>
        </c:ser>
        <c:ser>
          <c:idx val="8"/>
          <c:order val="10"/>
          <c:tx>
            <c:strRef>
              <c:f>'Different methodologies'!$E$48</c:f>
              <c:strCache>
                <c:ptCount val="1"/>
                <c:pt idx="0">
                  <c:v>Energy supply</c:v>
                </c:pt>
              </c:strCache>
            </c:strRef>
          </c:tx>
          <c:spPr>
            <a:solidFill>
              <a:srgbClr val="FFAC00"/>
            </a:solidFill>
            <a:ln>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methodologies'!$F$48:$AJ$48</c:f>
              <c:numCache>
                <c:formatCode>0.0</c:formatCode>
                <c:ptCount val="31"/>
                <c:pt idx="0">
                  <c:v>89.579929975390939</c:v>
                </c:pt>
                <c:pt idx="1">
                  <c:v>86.319453857900811</c:v>
                </c:pt>
                <c:pt idx="2">
                  <c:v>83.344284450213109</c:v>
                </c:pt>
                <c:pt idx="3">
                  <c:v>77.469011723029325</c:v>
                </c:pt>
                <c:pt idx="4">
                  <c:v>75.902302245210166</c:v>
                </c:pt>
                <c:pt idx="5">
                  <c:v>71.023616307707471</c:v>
                </c:pt>
                <c:pt idx="6">
                  <c:v>60.003800564728373</c:v>
                </c:pt>
                <c:pt idx="7">
                  <c:v>52.475262510843876</c:v>
                </c:pt>
                <c:pt idx="8">
                  <c:v>46.691846537135675</c:v>
                </c:pt>
                <c:pt idx="9">
                  <c:v>41.631815279288034</c:v>
                </c:pt>
                <c:pt idx="10">
                  <c:v>34.981960905185161</c:v>
                </c:pt>
                <c:pt idx="11">
                  <c:v>30.041543552289269</c:v>
                </c:pt>
                <c:pt idx="12">
                  <c:v>24.391981846453653</c:v>
                </c:pt>
                <c:pt idx="13">
                  <c:v>20.710057075584459</c:v>
                </c:pt>
                <c:pt idx="14">
                  <c:v>18.366358626759791</c:v>
                </c:pt>
                <c:pt idx="15">
                  <c:v>14.345516762773553</c:v>
                </c:pt>
                <c:pt idx="16">
                  <c:v>12.927693537456708</c:v>
                </c:pt>
                <c:pt idx="17">
                  <c:v>11.624208313930135</c:v>
                </c:pt>
                <c:pt idx="18">
                  <c:v>10.825315410559282</c:v>
                </c:pt>
                <c:pt idx="19">
                  <c:v>10.079219949331531</c:v>
                </c:pt>
                <c:pt idx="20">
                  <c:v>7.4756526302670707</c:v>
                </c:pt>
                <c:pt idx="21">
                  <c:v>5.1979192013864619</c:v>
                </c:pt>
                <c:pt idx="22">
                  <c:v>4.8941799271457267</c:v>
                </c:pt>
                <c:pt idx="23">
                  <c:v>4.7025943019121321</c:v>
                </c:pt>
                <c:pt idx="24">
                  <c:v>4.4565436884318812</c:v>
                </c:pt>
                <c:pt idx="25">
                  <c:v>3.4972324279067353</c:v>
                </c:pt>
                <c:pt idx="26">
                  <c:v>3.1364114349615511</c:v>
                </c:pt>
                <c:pt idx="27">
                  <c:v>2.6002483803624239</c:v>
                </c:pt>
                <c:pt idx="28">
                  <c:v>2.336479174399972</c:v>
                </c:pt>
                <c:pt idx="29">
                  <c:v>2.0139258501906716</c:v>
                </c:pt>
                <c:pt idx="30">
                  <c:v>1.6388701117886255</c:v>
                </c:pt>
              </c:numCache>
            </c:numRef>
          </c:val>
          <c:extLst>
            <c:ext xmlns:c16="http://schemas.microsoft.com/office/drawing/2014/chart" uri="{C3380CC4-5D6E-409C-BE32-E72D297353CC}">
              <c16:uniqueId val="{0000000A-64EC-47A8-A981-8624A18722B5}"/>
            </c:ext>
          </c:extLst>
        </c:ser>
        <c:ser>
          <c:idx val="11"/>
          <c:order val="11"/>
          <c:tx>
            <c:v>Industry</c:v>
          </c:tx>
          <c:spPr>
            <a:solidFill>
              <a:srgbClr val="AEC5EB"/>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methodologies'!$F$46:$AJ$46</c:f>
              <c:numCache>
                <c:formatCode>0.0</c:formatCode>
                <c:ptCount val="31"/>
                <c:pt idx="0">
                  <c:v>62.254082099250816</c:v>
                </c:pt>
                <c:pt idx="1">
                  <c:v>60.318062456143217</c:v>
                </c:pt>
                <c:pt idx="2">
                  <c:v>57.8165822409523</c:v>
                </c:pt>
                <c:pt idx="3">
                  <c:v>55.953020090250774</c:v>
                </c:pt>
                <c:pt idx="4">
                  <c:v>54.191641272826061</c:v>
                </c:pt>
                <c:pt idx="5">
                  <c:v>51.762094600103119</c:v>
                </c:pt>
                <c:pt idx="6">
                  <c:v>47.350864718377892</c:v>
                </c:pt>
                <c:pt idx="7">
                  <c:v>44.524351073637519</c:v>
                </c:pt>
                <c:pt idx="8">
                  <c:v>42.407506032756217</c:v>
                </c:pt>
                <c:pt idx="9">
                  <c:v>40.250165346080664</c:v>
                </c:pt>
                <c:pt idx="10">
                  <c:v>36.882322487394539</c:v>
                </c:pt>
                <c:pt idx="11">
                  <c:v>34.024599760070465</c:v>
                </c:pt>
                <c:pt idx="12">
                  <c:v>29.433748461582105</c:v>
                </c:pt>
                <c:pt idx="13">
                  <c:v>26.168035820854897</c:v>
                </c:pt>
                <c:pt idx="14">
                  <c:v>23.094928544491438</c:v>
                </c:pt>
                <c:pt idx="15">
                  <c:v>19.103347588590761</c:v>
                </c:pt>
                <c:pt idx="16">
                  <c:v>14.617655504637835</c:v>
                </c:pt>
                <c:pt idx="17">
                  <c:v>11.74328982333647</c:v>
                </c:pt>
                <c:pt idx="18">
                  <c:v>10.264873525652105</c:v>
                </c:pt>
                <c:pt idx="19">
                  <c:v>8.6500114054547588</c:v>
                </c:pt>
                <c:pt idx="20">
                  <c:v>6.0145014410773827</c:v>
                </c:pt>
                <c:pt idx="21">
                  <c:v>5.4084129787121986</c:v>
                </c:pt>
                <c:pt idx="22">
                  <c:v>4.0755962865430293</c:v>
                </c:pt>
                <c:pt idx="23">
                  <c:v>3.824007467386398</c:v>
                </c:pt>
                <c:pt idx="24">
                  <c:v>3.5248856862290388</c:v>
                </c:pt>
                <c:pt idx="25">
                  <c:v>3.4917390204346339</c:v>
                </c:pt>
                <c:pt idx="26">
                  <c:v>3.1544523048204294</c:v>
                </c:pt>
                <c:pt idx="27">
                  <c:v>3.122694510232396</c:v>
                </c:pt>
                <c:pt idx="28">
                  <c:v>2.9222377903047692</c:v>
                </c:pt>
                <c:pt idx="29">
                  <c:v>2.8713574375030202</c:v>
                </c:pt>
                <c:pt idx="30">
                  <c:v>2.8132564780323057</c:v>
                </c:pt>
              </c:numCache>
            </c:numRef>
          </c:val>
          <c:extLst>
            <c:ext xmlns:c16="http://schemas.microsoft.com/office/drawing/2014/chart" uri="{C3380CC4-5D6E-409C-BE32-E72D297353CC}">
              <c16:uniqueId val="{0000000B-64EC-47A8-A981-8624A18722B5}"/>
            </c:ext>
          </c:extLst>
        </c:ser>
        <c:ser>
          <c:idx val="14"/>
          <c:order val="12"/>
          <c:tx>
            <c:strRef>
              <c:f>'Different methodologies'!$E$50</c:f>
              <c:strCache>
                <c:ptCount val="1"/>
                <c:pt idx="0">
                  <c:v>F-gases</c:v>
                </c:pt>
              </c:strCache>
            </c:strRef>
          </c:tx>
          <c:spPr>
            <a:solidFill>
              <a:srgbClr val="280049"/>
            </a:solidFill>
            <a:ln w="9525">
              <a:noFill/>
            </a:ln>
            <a:effectLst/>
          </c:spP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methodologies'!$F$50:$AJ$50</c:f>
              <c:numCache>
                <c:formatCode>0.0</c:formatCode>
                <c:ptCount val="31"/>
                <c:pt idx="0">
                  <c:v>13.071038564820736</c:v>
                </c:pt>
                <c:pt idx="1">
                  <c:v>12.233836708565468</c:v>
                </c:pt>
                <c:pt idx="2">
                  <c:v>11.453467116984175</c:v>
                </c:pt>
                <c:pt idx="3">
                  <c:v>10.443166674271477</c:v>
                </c:pt>
                <c:pt idx="4">
                  <c:v>9.3696034202955829</c:v>
                </c:pt>
                <c:pt idx="5">
                  <c:v>8.5846109573406331</c:v>
                </c:pt>
                <c:pt idx="6">
                  <c:v>7.7285747670589995</c:v>
                </c:pt>
                <c:pt idx="7">
                  <c:v>7.0076954897473174</c:v>
                </c:pt>
                <c:pt idx="8">
                  <c:v>6.3820703211483396</c:v>
                </c:pt>
                <c:pt idx="9">
                  <c:v>5.6979395098670373</c:v>
                </c:pt>
                <c:pt idx="10">
                  <c:v>5.0825776915430305</c:v>
                </c:pt>
                <c:pt idx="11">
                  <c:v>4.5004517149292811</c:v>
                </c:pt>
                <c:pt idx="12">
                  <c:v>3.9731912483224061</c:v>
                </c:pt>
                <c:pt idx="13">
                  <c:v>3.6514338109113216</c:v>
                </c:pt>
                <c:pt idx="14">
                  <c:v>3.4346667614531707</c:v>
                </c:pt>
                <c:pt idx="15">
                  <c:v>3.2795474366520314</c:v>
                </c:pt>
                <c:pt idx="16">
                  <c:v>3.1391649950095251</c:v>
                </c:pt>
                <c:pt idx="17">
                  <c:v>3.0013640145043956</c:v>
                </c:pt>
                <c:pt idx="18">
                  <c:v>2.8305405501672052</c:v>
                </c:pt>
                <c:pt idx="19">
                  <c:v>2.713025596737261</c:v>
                </c:pt>
                <c:pt idx="20">
                  <c:v>2.6460788425304291</c:v>
                </c:pt>
                <c:pt idx="21">
                  <c:v>2.5914061901104297</c:v>
                </c:pt>
                <c:pt idx="22">
                  <c:v>2.5613165541289802</c:v>
                </c:pt>
                <c:pt idx="23">
                  <c:v>2.5240752128092545</c:v>
                </c:pt>
                <c:pt idx="24">
                  <c:v>2.5015945993069795</c:v>
                </c:pt>
                <c:pt idx="25">
                  <c:v>2.500125024739245</c:v>
                </c:pt>
                <c:pt idx="26">
                  <c:v>2.4872152277403585</c:v>
                </c:pt>
                <c:pt idx="27">
                  <c:v>2.4932326055976652</c:v>
                </c:pt>
                <c:pt idx="28">
                  <c:v>2.4878894068386534</c:v>
                </c:pt>
                <c:pt idx="29">
                  <c:v>2.4799897432976352</c:v>
                </c:pt>
                <c:pt idx="30">
                  <c:v>2.4894948440866944</c:v>
                </c:pt>
              </c:numCache>
            </c:numRef>
          </c:val>
          <c:extLst>
            <c:ext xmlns:c16="http://schemas.microsoft.com/office/drawing/2014/chart" uri="{C3380CC4-5D6E-409C-BE32-E72D297353CC}">
              <c16:uniqueId val="{0000000C-64EC-47A8-A981-8624A18722B5}"/>
            </c:ext>
          </c:extLst>
        </c:ser>
        <c:dLbls>
          <c:showLegendKey val="0"/>
          <c:showVal val="0"/>
          <c:showCatName val="0"/>
          <c:showSerName val="0"/>
          <c:showPercent val="0"/>
          <c:showBubbleSize val="0"/>
        </c:dLbls>
        <c:axId val="1468849871"/>
        <c:axId val="857813423"/>
      </c:areaChart>
      <c:lineChart>
        <c:grouping val="standard"/>
        <c:varyColors val="0"/>
        <c:ser>
          <c:idx val="15"/>
          <c:order val="13"/>
          <c:tx>
            <c:strRef>
              <c:f>'Different methodologies'!$E$70</c:f>
              <c:strCache>
                <c:ptCount val="1"/>
                <c:pt idx="0">
                  <c:v>Total</c:v>
                </c:pt>
              </c:strCache>
            </c:strRef>
          </c:tx>
          <c:spPr>
            <a:ln w="38100" cap="rnd" cmpd="sng">
              <a:solidFill>
                <a:srgbClr val="FF0000"/>
              </a:solidFill>
              <a:prstDash val="solid"/>
              <a:round/>
            </a:ln>
            <a:effectLst/>
          </c:spPr>
          <c:marker>
            <c:symbol val="none"/>
          </c:marker>
          <c:cat>
            <c:numRef>
              <c:f>'Different methodologies'!$F$30:$AJ$30</c:f>
              <c:numCache>
                <c:formatCode>General</c:formatCode>
                <c:ptCount val="3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numCache>
            </c:numRef>
          </c:cat>
          <c:val>
            <c:numRef>
              <c:f>'Different methodologies'!$F$70:$AJ$70</c:f>
              <c:numCache>
                <c:formatCode>0.0</c:formatCode>
                <c:ptCount val="31"/>
                <c:pt idx="0">
                  <c:v>496.96741799084543</c:v>
                </c:pt>
                <c:pt idx="1">
                  <c:v>498.50251909176774</c:v>
                </c:pt>
                <c:pt idx="2">
                  <c:v>491.82986410782183</c:v>
                </c:pt>
                <c:pt idx="3">
                  <c:v>478.39831012806883</c:v>
                </c:pt>
                <c:pt idx="4">
                  <c:v>464.19903314496787</c:v>
                </c:pt>
                <c:pt idx="5">
                  <c:v>445.12342249079154</c:v>
                </c:pt>
                <c:pt idx="6">
                  <c:v>416.28573371827224</c:v>
                </c:pt>
                <c:pt idx="7">
                  <c:v>390.86831579370863</c:v>
                </c:pt>
                <c:pt idx="8">
                  <c:v>368.29051452250826</c:v>
                </c:pt>
                <c:pt idx="9">
                  <c:v>343.12282628712586</c:v>
                </c:pt>
                <c:pt idx="10">
                  <c:v>316.12185285945219</c:v>
                </c:pt>
                <c:pt idx="11">
                  <c:v>293.27957339838304</c:v>
                </c:pt>
                <c:pt idx="12">
                  <c:v>264.41385512430037</c:v>
                </c:pt>
                <c:pt idx="13">
                  <c:v>238.39392051563681</c:v>
                </c:pt>
                <c:pt idx="14">
                  <c:v>215.30662486090162</c:v>
                </c:pt>
                <c:pt idx="15">
                  <c:v>190.76526168162457</c:v>
                </c:pt>
                <c:pt idx="16">
                  <c:v>170.14110108437461</c:v>
                </c:pt>
                <c:pt idx="17">
                  <c:v>152.21566560620931</c:v>
                </c:pt>
                <c:pt idx="18">
                  <c:v>137.19740452351238</c:v>
                </c:pt>
                <c:pt idx="19">
                  <c:v>122.77858666348777</c:v>
                </c:pt>
                <c:pt idx="20">
                  <c:v>104.37399875977941</c:v>
                </c:pt>
                <c:pt idx="21">
                  <c:v>87.380822541101395</c:v>
                </c:pt>
                <c:pt idx="22">
                  <c:v>73.44063974372304</c:v>
                </c:pt>
                <c:pt idx="23">
                  <c:v>61.036983734114315</c:v>
                </c:pt>
                <c:pt idx="24">
                  <c:v>48.479229697476569</c:v>
                </c:pt>
                <c:pt idx="25">
                  <c:v>37.620840750643737</c:v>
                </c:pt>
                <c:pt idx="26">
                  <c:v>27.802983937950458</c:v>
                </c:pt>
                <c:pt idx="27">
                  <c:v>18.836817133481105</c:v>
                </c:pt>
                <c:pt idx="28">
                  <c:v>11.952796285650606</c:v>
                </c:pt>
                <c:pt idx="29">
                  <c:v>6.1861418160303714</c:v>
                </c:pt>
                <c:pt idx="30">
                  <c:v>-1.1179558816954511</c:v>
                </c:pt>
              </c:numCache>
            </c:numRef>
          </c:val>
          <c:smooth val="0"/>
          <c:extLst>
            <c:ext xmlns:c16="http://schemas.microsoft.com/office/drawing/2014/chart" uri="{C3380CC4-5D6E-409C-BE32-E72D297353CC}">
              <c16:uniqueId val="{0000000D-64EC-47A8-A981-8624A18722B5}"/>
            </c:ext>
          </c:extLst>
        </c:ser>
        <c:ser>
          <c:idx val="4"/>
          <c:order val="14"/>
          <c:tx>
            <c:strRef>
              <c:f>'Different methodologies'!$E$51</c:f>
              <c:strCache>
                <c:ptCount val="1"/>
                <c:pt idx="0">
                  <c:v>F-gases</c:v>
                </c:pt>
              </c:strCache>
            </c:strRef>
          </c:tx>
          <c:spPr>
            <a:ln w="28575" cap="rnd">
              <a:solidFill>
                <a:schemeClr val="accent5"/>
              </a:solidFill>
              <a:round/>
            </a:ln>
            <a:effectLst/>
          </c:spPr>
          <c:marker>
            <c:symbol val="none"/>
          </c:marker>
          <c:val>
            <c:numRef>
              <c:f>'Different methodologies'!$F$51:$AJ$51</c:f>
              <c:numCache>
                <c:formatCode>General</c:formatCode>
                <c:ptCount val="31"/>
              </c:numCache>
            </c:numRef>
          </c:val>
          <c:smooth val="0"/>
          <c:extLst>
            <c:ext xmlns:c16="http://schemas.microsoft.com/office/drawing/2014/chart" uri="{C3380CC4-5D6E-409C-BE32-E72D297353CC}">
              <c16:uniqueId val="{0000000E-64EC-47A8-A981-8624A18722B5}"/>
            </c:ext>
          </c:extLst>
        </c:ser>
        <c:ser>
          <c:idx val="7"/>
          <c:order val="15"/>
          <c:tx>
            <c:strRef>
              <c:f>'Different methodologies'!$E$52</c:f>
              <c:strCache>
                <c:ptCount val="1"/>
                <c:pt idx="0">
                  <c:v>Industry</c:v>
                </c:pt>
              </c:strCache>
            </c:strRef>
          </c:tx>
          <c:spPr>
            <a:ln w="28575" cap="rnd">
              <a:solidFill>
                <a:schemeClr val="accent2">
                  <a:lumMod val="60000"/>
                </a:schemeClr>
              </a:solidFill>
              <a:round/>
            </a:ln>
            <a:effectLst/>
          </c:spPr>
          <c:marker>
            <c:symbol val="none"/>
          </c:marker>
          <c:val>
            <c:numRef>
              <c:f>'Different methodologies'!$F$52:$AJ$52</c:f>
              <c:numCache>
                <c:formatCode>General</c:formatCode>
                <c:ptCount val="31"/>
              </c:numCache>
            </c:numRef>
          </c:val>
          <c:smooth val="0"/>
          <c:extLst>
            <c:ext xmlns:c16="http://schemas.microsoft.com/office/drawing/2014/chart" uri="{C3380CC4-5D6E-409C-BE32-E72D297353CC}">
              <c16:uniqueId val="{0000000F-64EC-47A8-A981-8624A18722B5}"/>
            </c:ext>
          </c:extLst>
        </c:ser>
        <c:ser>
          <c:idx val="12"/>
          <c:order val="16"/>
          <c:tx>
            <c:strRef>
              <c:f>'Different methodologies'!$E$53</c:f>
              <c:strCache>
                <c:ptCount val="1"/>
                <c:pt idx="0">
                  <c:v>Energy supply</c:v>
                </c:pt>
              </c:strCache>
            </c:strRef>
          </c:tx>
          <c:spPr>
            <a:ln w="28575" cap="rnd">
              <a:solidFill>
                <a:schemeClr val="accent1">
                  <a:lumMod val="80000"/>
                  <a:lumOff val="20000"/>
                </a:schemeClr>
              </a:solidFill>
              <a:round/>
            </a:ln>
            <a:effectLst/>
          </c:spPr>
          <c:marker>
            <c:symbol val="none"/>
          </c:marker>
          <c:val>
            <c:numRef>
              <c:f>'Different methodologies'!$F$53:$AJ$53</c:f>
              <c:numCache>
                <c:formatCode>General</c:formatCode>
                <c:ptCount val="31"/>
              </c:numCache>
            </c:numRef>
          </c:val>
          <c:smooth val="0"/>
          <c:extLst>
            <c:ext xmlns:c16="http://schemas.microsoft.com/office/drawing/2014/chart" uri="{C3380CC4-5D6E-409C-BE32-E72D297353CC}">
              <c16:uniqueId val="{00000010-64EC-47A8-A981-8624A18722B5}"/>
            </c:ext>
          </c:extLst>
        </c:ser>
        <c:ser>
          <c:idx val="16"/>
          <c:order val="17"/>
          <c:tx>
            <c:strRef>
              <c:f>'Different methodologies'!$E$54</c:f>
              <c:strCache>
                <c:ptCount val="1"/>
                <c:pt idx="0">
                  <c:v>Surface transport</c:v>
                </c:pt>
              </c:strCache>
            </c:strRef>
          </c:tx>
          <c:spPr>
            <a:ln w="28575" cap="rnd">
              <a:solidFill>
                <a:schemeClr val="accent5">
                  <a:lumMod val="80000"/>
                  <a:lumOff val="20000"/>
                </a:schemeClr>
              </a:solidFill>
              <a:round/>
            </a:ln>
            <a:effectLst/>
          </c:spPr>
          <c:marker>
            <c:symbol val="none"/>
          </c:marker>
          <c:val>
            <c:numRef>
              <c:f>'Different methodologies'!$F$54:$AJ$54</c:f>
              <c:numCache>
                <c:formatCode>General</c:formatCode>
                <c:ptCount val="31"/>
              </c:numCache>
            </c:numRef>
          </c:val>
          <c:smooth val="0"/>
          <c:extLst>
            <c:ext xmlns:c16="http://schemas.microsoft.com/office/drawing/2014/chart" uri="{C3380CC4-5D6E-409C-BE32-E72D297353CC}">
              <c16:uniqueId val="{00000011-64EC-47A8-A981-8624A18722B5}"/>
            </c:ext>
          </c:extLst>
        </c:ser>
        <c:ser>
          <c:idx val="17"/>
          <c:order val="18"/>
          <c:tx>
            <c:strRef>
              <c:f>'Different methodologies'!$E$55</c:f>
              <c:strCache>
                <c:ptCount val="1"/>
                <c:pt idx="0">
                  <c:v>Buildings</c:v>
                </c:pt>
              </c:strCache>
            </c:strRef>
          </c:tx>
          <c:spPr>
            <a:ln w="28575" cap="rnd">
              <a:solidFill>
                <a:schemeClr val="accent6">
                  <a:lumMod val="80000"/>
                  <a:lumOff val="20000"/>
                </a:schemeClr>
              </a:solidFill>
              <a:round/>
            </a:ln>
            <a:effectLst/>
          </c:spPr>
          <c:marker>
            <c:symbol val="none"/>
          </c:marker>
          <c:val>
            <c:numRef>
              <c:f>'Different methodologies'!$F$55:$AJ$55</c:f>
              <c:numCache>
                <c:formatCode>General</c:formatCode>
                <c:ptCount val="31"/>
              </c:numCache>
            </c:numRef>
          </c:val>
          <c:smooth val="0"/>
          <c:extLst>
            <c:ext xmlns:c16="http://schemas.microsoft.com/office/drawing/2014/chart" uri="{C3380CC4-5D6E-409C-BE32-E72D297353CC}">
              <c16:uniqueId val="{00000012-64EC-47A8-A981-8624A18722B5}"/>
            </c:ext>
          </c:extLst>
        </c:ser>
        <c:ser>
          <c:idx val="18"/>
          <c:order val="19"/>
          <c:tx>
            <c:strRef>
              <c:f>'Different methodologies'!$E$56</c:f>
              <c:strCache>
                <c:ptCount val="1"/>
                <c:pt idx="0">
                  <c:v>Waste</c:v>
                </c:pt>
              </c:strCache>
            </c:strRef>
          </c:tx>
          <c:spPr>
            <a:ln w="28575" cap="rnd">
              <a:solidFill>
                <a:schemeClr val="accent1">
                  <a:lumMod val="80000"/>
                </a:schemeClr>
              </a:solidFill>
              <a:round/>
            </a:ln>
            <a:effectLst/>
          </c:spPr>
          <c:marker>
            <c:symbol val="none"/>
          </c:marker>
          <c:val>
            <c:numRef>
              <c:f>'Different methodologies'!$F$56:$AJ$56</c:f>
              <c:numCache>
                <c:formatCode>General</c:formatCode>
                <c:ptCount val="31"/>
              </c:numCache>
            </c:numRef>
          </c:val>
          <c:smooth val="0"/>
          <c:extLst>
            <c:ext xmlns:c16="http://schemas.microsoft.com/office/drawing/2014/chart" uri="{C3380CC4-5D6E-409C-BE32-E72D297353CC}">
              <c16:uniqueId val="{00000013-64EC-47A8-A981-8624A18722B5}"/>
            </c:ext>
          </c:extLst>
        </c:ser>
        <c:ser>
          <c:idx val="19"/>
          <c:order val="20"/>
          <c:tx>
            <c:strRef>
              <c:f>'Different methodologies'!$E$57</c:f>
              <c:strCache>
                <c:ptCount val="1"/>
                <c:pt idx="0">
                  <c:v>Aviation &amp; shipping</c:v>
                </c:pt>
              </c:strCache>
            </c:strRef>
          </c:tx>
          <c:spPr>
            <a:ln w="28575" cap="rnd">
              <a:solidFill>
                <a:schemeClr val="accent2">
                  <a:lumMod val="80000"/>
                </a:schemeClr>
              </a:solidFill>
              <a:round/>
            </a:ln>
            <a:effectLst/>
          </c:spPr>
          <c:marker>
            <c:symbol val="none"/>
          </c:marker>
          <c:val>
            <c:numRef>
              <c:f>'Different methodologies'!$F$57:$AJ$57</c:f>
              <c:numCache>
                <c:formatCode>General</c:formatCode>
                <c:ptCount val="31"/>
              </c:numCache>
            </c:numRef>
          </c:val>
          <c:smooth val="0"/>
          <c:extLst>
            <c:ext xmlns:c16="http://schemas.microsoft.com/office/drawing/2014/chart" uri="{C3380CC4-5D6E-409C-BE32-E72D297353CC}">
              <c16:uniqueId val="{00000014-64EC-47A8-A981-8624A18722B5}"/>
            </c:ext>
          </c:extLst>
        </c:ser>
        <c:ser>
          <c:idx val="20"/>
          <c:order val="21"/>
          <c:tx>
            <c:strRef>
              <c:f>'Different methodologies'!$E$58</c:f>
              <c:strCache>
                <c:ptCount val="1"/>
                <c:pt idx="0">
                  <c:v>Agriculture</c:v>
                </c:pt>
              </c:strCache>
            </c:strRef>
          </c:tx>
          <c:spPr>
            <a:ln w="28575" cap="rnd">
              <a:solidFill>
                <a:schemeClr val="accent3">
                  <a:lumMod val="80000"/>
                </a:schemeClr>
              </a:solidFill>
              <a:round/>
            </a:ln>
            <a:effectLst/>
          </c:spPr>
          <c:marker>
            <c:symbol val="none"/>
          </c:marker>
          <c:val>
            <c:numRef>
              <c:f>'Different methodologies'!$F$58:$AJ$58</c:f>
              <c:numCache>
                <c:formatCode>General</c:formatCode>
                <c:ptCount val="31"/>
              </c:numCache>
            </c:numRef>
          </c:val>
          <c:smooth val="0"/>
          <c:extLst>
            <c:ext xmlns:c16="http://schemas.microsoft.com/office/drawing/2014/chart" uri="{C3380CC4-5D6E-409C-BE32-E72D297353CC}">
              <c16:uniqueId val="{00000015-64EC-47A8-A981-8624A18722B5}"/>
            </c:ext>
          </c:extLst>
        </c:ser>
        <c:ser>
          <c:idx val="21"/>
          <c:order val="22"/>
          <c:tx>
            <c:strRef>
              <c:f>'Different methodologies'!$E$59</c:f>
              <c:strCache>
                <c:ptCount val="1"/>
                <c:pt idx="0">
                  <c:v>Land use sources</c:v>
                </c:pt>
              </c:strCache>
            </c:strRef>
          </c:tx>
          <c:spPr>
            <a:ln w="28575" cap="rnd">
              <a:solidFill>
                <a:schemeClr val="accent4">
                  <a:lumMod val="80000"/>
                </a:schemeClr>
              </a:solidFill>
              <a:round/>
            </a:ln>
            <a:effectLst/>
          </c:spPr>
          <c:marker>
            <c:symbol val="none"/>
          </c:marker>
          <c:val>
            <c:numRef>
              <c:f>'Different methodologies'!$F$59:$AJ$59</c:f>
              <c:numCache>
                <c:formatCode>General</c:formatCode>
                <c:ptCount val="31"/>
              </c:numCache>
            </c:numRef>
          </c:val>
          <c:smooth val="0"/>
          <c:extLst>
            <c:ext xmlns:c16="http://schemas.microsoft.com/office/drawing/2014/chart" uri="{C3380CC4-5D6E-409C-BE32-E72D297353CC}">
              <c16:uniqueId val="{00000016-64EC-47A8-A981-8624A18722B5}"/>
            </c:ext>
          </c:extLst>
        </c:ser>
        <c:ser>
          <c:idx val="22"/>
          <c:order val="23"/>
          <c:tx>
            <c:strRef>
              <c:f>'Different methodologies'!$E$60</c:f>
              <c:strCache>
                <c:ptCount val="1"/>
                <c:pt idx="0">
                  <c:v>Removals</c:v>
                </c:pt>
              </c:strCache>
            </c:strRef>
          </c:tx>
          <c:spPr>
            <a:ln w="28575" cap="rnd">
              <a:solidFill>
                <a:schemeClr val="accent5">
                  <a:lumMod val="80000"/>
                </a:schemeClr>
              </a:solidFill>
              <a:round/>
            </a:ln>
            <a:effectLst/>
          </c:spPr>
          <c:marker>
            <c:symbol val="none"/>
          </c:marker>
          <c:val>
            <c:numRef>
              <c:f>'Different methodologies'!$F$60:$AJ$60</c:f>
              <c:numCache>
                <c:formatCode>General</c:formatCode>
                <c:ptCount val="31"/>
              </c:numCache>
            </c:numRef>
          </c:val>
          <c:smooth val="0"/>
          <c:extLst>
            <c:ext xmlns:c16="http://schemas.microsoft.com/office/drawing/2014/chart" uri="{C3380CC4-5D6E-409C-BE32-E72D297353CC}">
              <c16:uniqueId val="{00000017-64EC-47A8-A981-8624A18722B5}"/>
            </c:ext>
          </c:extLst>
        </c:ser>
        <c:dLbls>
          <c:showLegendKey val="0"/>
          <c:showVal val="0"/>
          <c:showCatName val="0"/>
          <c:showSerName val="0"/>
          <c:showPercent val="0"/>
          <c:showBubbleSize val="0"/>
        </c:dLbls>
        <c:marker val="1"/>
        <c:smooth val="0"/>
        <c:axId val="1468849871"/>
        <c:axId val="857813423"/>
      </c:lineChart>
      <c:dateAx>
        <c:axId val="1468849871"/>
        <c:scaling>
          <c:orientation val="minMax"/>
        </c:scaling>
        <c:delete val="0"/>
        <c:axPos val="b"/>
        <c:numFmt formatCode="General" sourceLinked="1"/>
        <c:majorTickMark val="out"/>
        <c:minorTickMark val="none"/>
        <c:tickLblPos val="low"/>
        <c:spPr>
          <a:noFill/>
          <a:ln w="9525" cap="flat" cmpd="sng" algn="ctr">
            <a:solidFill>
              <a:srgbClr val="7142FF"/>
            </a:solidFill>
            <a:round/>
          </a:ln>
          <a:effectLst/>
        </c:spPr>
        <c:txPr>
          <a:bodyPr rot="-2700000" spcFirstLastPara="1" vertOverflow="ellipsis" wrap="square" anchor="ctr" anchorCtr="1"/>
          <a:lstStyle/>
          <a:p>
            <a:pPr>
              <a:defRPr sz="900" b="0" i="0" u="none" strike="noStrike" kern="1200" baseline="0">
                <a:solidFill>
                  <a:srgbClr val="7142FF"/>
                </a:solidFill>
                <a:latin typeface="+mn-lt"/>
                <a:ea typeface="+mn-ea"/>
                <a:cs typeface="+mn-cs"/>
              </a:defRPr>
            </a:pPr>
            <a:endParaRPr lang="en-US"/>
          </a:p>
        </c:txPr>
        <c:crossAx val="857813423"/>
        <c:crosses val="autoZero"/>
        <c:auto val="0"/>
        <c:lblOffset val="100"/>
        <c:baseTimeUnit val="days"/>
        <c:majorUnit val="5"/>
        <c:majorTimeUnit val="days"/>
      </c:dateAx>
      <c:valAx>
        <c:axId val="857813423"/>
        <c:scaling>
          <c:orientation val="minMax"/>
          <c:max val="600"/>
          <c:min val="-100"/>
        </c:scaling>
        <c:delete val="0"/>
        <c:axPos val="l"/>
        <c:majorGridlines>
          <c:spPr>
            <a:ln w="9525" cap="flat" cmpd="sng" algn="ctr">
              <a:solidFill>
                <a:srgbClr val="D2D2D2"/>
              </a:solidFill>
              <a:round/>
            </a:ln>
            <a:effectLst/>
          </c:spPr>
        </c:majorGridlines>
        <c:title>
          <c:tx>
            <c:rich>
              <a:bodyPr rot="-5400000" spcFirstLastPara="1" vertOverflow="ellipsis" vert="horz" wrap="square" anchor="ctr" anchorCtr="1"/>
              <a:lstStyle/>
              <a:p>
                <a:pPr>
                  <a:defRPr sz="900" b="0" i="0" u="none" strike="noStrike" kern="1200" baseline="0">
                    <a:solidFill>
                      <a:srgbClr val="7142FF"/>
                    </a:solidFill>
                    <a:latin typeface="+mn-lt"/>
                    <a:ea typeface="+mn-ea"/>
                    <a:cs typeface="+mn-cs"/>
                  </a:defRPr>
                </a:pPr>
                <a:r>
                  <a:rPr lang="en-GB"/>
                  <a:t>Emissions (MtCO2e)</a:t>
                </a:r>
              </a:p>
            </c:rich>
          </c:tx>
          <c:layout>
            <c:manualLayout>
              <c:xMode val="edge"/>
              <c:yMode val="edge"/>
              <c:x val="2.2173458276069048E-3"/>
              <c:y val="0.3000019228478658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rgbClr val="7142FF"/>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7142FF"/>
                </a:solidFill>
                <a:latin typeface="+mn-lt"/>
                <a:ea typeface="+mn-ea"/>
                <a:cs typeface="+mn-cs"/>
              </a:defRPr>
            </a:pPr>
            <a:endParaRPr lang="en-US"/>
          </a:p>
        </c:txPr>
        <c:crossAx val="14688498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rgbClr val="7142FF"/>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37134711657048"/>
          <c:y val="2.4384561383998388E-2"/>
          <c:w val="0.73725403821588265"/>
          <c:h val="0.84515343393131437"/>
        </c:manualLayout>
      </c:layout>
      <c:barChart>
        <c:barDir val="bar"/>
        <c:grouping val="clustered"/>
        <c:varyColors val="0"/>
        <c:ser>
          <c:idx val="1"/>
          <c:order val="0"/>
          <c:tx>
            <c:v>2014-2022</c:v>
          </c:tx>
          <c:spPr>
            <a:solidFill>
              <a:schemeClr val="accent5"/>
            </a:solidFill>
          </c:spPr>
          <c:invertIfNegative val="0"/>
          <c:dLbls>
            <c:delete val="1"/>
          </c:dLbls>
          <c:cat>
            <c:strRef>
              <c:f>'Figure 3.6'!$C$22:$C$30</c:f>
              <c:strCache>
                <c:ptCount val="9"/>
                <c:pt idx="0">
                  <c:v>Electricity supply</c:v>
                </c:pt>
                <c:pt idx="1">
                  <c:v>Industry</c:v>
                </c:pt>
                <c:pt idx="2">
                  <c:v>Surface transport</c:v>
                </c:pt>
                <c:pt idx="3">
                  <c:v>Buildings 
(temp adjusted)</c:v>
                </c:pt>
                <c:pt idx="4">
                  <c:v>Fuel supply</c:v>
                </c:pt>
                <c:pt idx="5">
                  <c:v>F-gas*</c:v>
                </c:pt>
                <c:pt idx="6">
                  <c:v>Agriculture*</c:v>
                </c:pt>
                <c:pt idx="7">
                  <c:v>Waste*</c:v>
                </c:pt>
                <c:pt idx="8">
                  <c:v>Land use*</c:v>
                </c:pt>
              </c:strCache>
            </c:strRef>
          </c:cat>
          <c:val>
            <c:numRef>
              <c:f>'Figure 3.6'!$E$22:$E$30</c:f>
              <c:numCache>
                <c:formatCode>0.00</c:formatCode>
                <c:ptCount val="9"/>
                <c:pt idx="0">
                  <c:v>-9.288849014783386</c:v>
                </c:pt>
                <c:pt idx="1">
                  <c:v>-1.5981819772907633</c:v>
                </c:pt>
                <c:pt idx="2">
                  <c:v>-0.97546634638395346</c:v>
                </c:pt>
                <c:pt idx="3">
                  <c:v>-0.96219735362871717</c:v>
                </c:pt>
                <c:pt idx="4">
                  <c:v>-0.78205097623576858</c:v>
                </c:pt>
                <c:pt idx="5">
                  <c:v>-0.38246050889157146</c:v>
                </c:pt>
                <c:pt idx="6">
                  <c:v>-0.1258700775696267</c:v>
                </c:pt>
                <c:pt idx="7">
                  <c:v>7.1455989958611354E-2</c:v>
                </c:pt>
                <c:pt idx="8">
                  <c:v>4.2119791204383014E-2</c:v>
                </c:pt>
              </c:numCache>
            </c:numRef>
          </c:val>
          <c:extLst>
            <c:ext xmlns:c16="http://schemas.microsoft.com/office/drawing/2014/chart" uri="{C3380CC4-5D6E-409C-BE32-E72D297353CC}">
              <c16:uniqueId val="{00000000-1C55-4464-BEDA-E2AC120D3069}"/>
            </c:ext>
          </c:extLst>
        </c:ser>
        <c:ser>
          <c:idx val="0"/>
          <c:order val="1"/>
          <c:tx>
            <c:v>2022-2030 (CBDP)</c:v>
          </c:tx>
          <c:spPr>
            <a:solidFill>
              <a:srgbClr val="AEC5EB"/>
            </a:solidFill>
          </c:spPr>
          <c:invertIfNegative val="0"/>
          <c:dLbls>
            <c:delete val="1"/>
          </c:dLbls>
          <c:cat>
            <c:strRef>
              <c:f>'Figure 3.6'!$C$22:$C$30</c:f>
              <c:strCache>
                <c:ptCount val="9"/>
                <c:pt idx="0">
                  <c:v>Electricity supply</c:v>
                </c:pt>
                <c:pt idx="1">
                  <c:v>Industry</c:v>
                </c:pt>
                <c:pt idx="2">
                  <c:v>Surface transport</c:v>
                </c:pt>
                <c:pt idx="3">
                  <c:v>Buildings 
(temp adjusted)</c:v>
                </c:pt>
                <c:pt idx="4">
                  <c:v>Fuel supply</c:v>
                </c:pt>
                <c:pt idx="5">
                  <c:v>F-gas*</c:v>
                </c:pt>
                <c:pt idx="6">
                  <c:v>Agriculture*</c:v>
                </c:pt>
                <c:pt idx="7">
                  <c:v>Waste*</c:v>
                </c:pt>
                <c:pt idx="8">
                  <c:v>Land use*</c:v>
                </c:pt>
              </c:strCache>
            </c:strRef>
          </c:cat>
          <c:val>
            <c:numRef>
              <c:f>'Figure 3.6'!$D$22:$D$30</c:f>
              <c:numCache>
                <c:formatCode>0.00</c:formatCode>
                <c:ptCount val="9"/>
                <c:pt idx="0">
                  <c:v>-4.3694625</c:v>
                </c:pt>
                <c:pt idx="1">
                  <c:v>-3.8198747489999993</c:v>
                </c:pt>
                <c:pt idx="2">
                  <c:v>-3.8656521432063347</c:v>
                </c:pt>
                <c:pt idx="3">
                  <c:v>-1.8423375000000002</c:v>
                </c:pt>
                <c:pt idx="4">
                  <c:v>-1.5619002510000008</c:v>
                </c:pt>
                <c:pt idx="5">
                  <c:v>-0.59475100703946082</c:v>
                </c:pt>
                <c:pt idx="6">
                  <c:v>-0.63518136088668253</c:v>
                </c:pt>
                <c:pt idx="7">
                  <c:v>-0.49154872336779976</c:v>
                </c:pt>
                <c:pt idx="8">
                  <c:v>-0.25505164201208236</c:v>
                </c:pt>
              </c:numCache>
            </c:numRef>
          </c:val>
          <c:extLst>
            <c:ext xmlns:c16="http://schemas.microsoft.com/office/drawing/2014/chart" uri="{C3380CC4-5D6E-409C-BE32-E72D297353CC}">
              <c16:uniqueId val="{00000001-1C55-4464-BEDA-E2AC120D3069}"/>
            </c:ext>
          </c:extLst>
        </c:ser>
        <c:dLbls>
          <c:dLblPos val="outEnd"/>
          <c:showLegendKey val="0"/>
          <c:showVal val="1"/>
          <c:showCatName val="0"/>
          <c:showSerName val="0"/>
          <c:showPercent val="0"/>
          <c:showBubbleSize val="0"/>
        </c:dLbls>
        <c:gapWidth val="150"/>
        <c:axId val="186837024"/>
        <c:axId val="84680368"/>
        <c:extLst/>
      </c:barChart>
      <c:catAx>
        <c:axId val="186837024"/>
        <c:scaling>
          <c:orientation val="maxMin"/>
        </c:scaling>
        <c:delete val="0"/>
        <c:axPos val="l"/>
        <c:numFmt formatCode="General" sourceLinked="0"/>
        <c:majorTickMark val="out"/>
        <c:minorTickMark val="none"/>
        <c:tickLblPos val="low"/>
        <c:spPr>
          <a:ln w="3175">
            <a:solidFill>
              <a:schemeClr val="accent1"/>
            </a:solidFill>
            <a:miter lim="800000"/>
          </a:ln>
        </c:spPr>
        <c:txPr>
          <a:bodyPr rot="0" vert="horz" anchor="b" anchorCtr="1"/>
          <a:lstStyle/>
          <a:p>
            <a:pPr>
              <a:defRPr/>
            </a:pPr>
            <a:endParaRPr lang="en-US"/>
          </a:p>
        </c:txPr>
        <c:crossAx val="84680368"/>
        <c:crosses val="autoZero"/>
        <c:auto val="1"/>
        <c:lblAlgn val="ctr"/>
        <c:lblOffset val="100"/>
        <c:noMultiLvlLbl val="0"/>
      </c:catAx>
      <c:valAx>
        <c:axId val="84680368"/>
        <c:scaling>
          <c:orientation val="minMax"/>
        </c:scaling>
        <c:delete val="0"/>
        <c:axPos val="t"/>
        <c:majorGridlines>
          <c:spPr>
            <a:ln w="3175">
              <a:solidFill>
                <a:schemeClr val="bg2"/>
              </a:solidFill>
              <a:miter lim="800000"/>
            </a:ln>
          </c:spPr>
        </c:majorGridlines>
        <c:title>
          <c:tx>
            <c:rich>
              <a:bodyPr/>
              <a:lstStyle/>
              <a:p>
                <a:pPr>
                  <a:defRPr/>
                </a:pPr>
                <a:r>
                  <a:rPr lang="en-GB"/>
                  <a:t>Change in emissions per year (MtCO</a:t>
                </a:r>
                <a:r>
                  <a:rPr lang="en-GB">
                    <a:latin typeface="Calibri" panose="020F0502020204030204" pitchFamily="34" charset="0"/>
                    <a:cs typeface="Calibri" panose="020F0502020204030204" pitchFamily="34" charset="0"/>
                  </a:rPr>
                  <a:t>₂</a:t>
                </a:r>
                <a:r>
                  <a:rPr lang="en-GB"/>
                  <a:t>e)</a:t>
                </a:r>
              </a:p>
            </c:rich>
          </c:tx>
          <c:layout>
            <c:manualLayout>
              <c:xMode val="edge"/>
              <c:yMode val="edge"/>
              <c:x val="0.37286979805452447"/>
              <c:y val="0.93533895524653021"/>
            </c:manualLayout>
          </c:layout>
          <c:overlay val="0"/>
        </c:title>
        <c:numFmt formatCode="\+0;\-0;0" sourceLinked="0"/>
        <c:majorTickMark val="out"/>
        <c:minorTickMark val="none"/>
        <c:tickLblPos val="high"/>
        <c:spPr>
          <a:ln>
            <a:noFill/>
          </a:ln>
        </c:spPr>
        <c:crossAx val="186837024"/>
        <c:crosses val="autoZero"/>
        <c:crossBetween val="between"/>
      </c:valAx>
    </c:plotArea>
    <c:legend>
      <c:legendPos val="r"/>
      <c:layout>
        <c:manualLayout>
          <c:xMode val="edge"/>
          <c:yMode val="edge"/>
          <c:x val="0.80812246129732779"/>
          <c:y val="2.2651274369089022E-2"/>
          <c:w val="0.1800859960833962"/>
          <c:h val="0.1758652278687855"/>
        </c:manualLayout>
      </c:layout>
      <c:overlay val="0"/>
      <c:spPr>
        <a:solidFill>
          <a:schemeClr val="bg1"/>
        </a:solidFill>
      </c:spPr>
    </c:legend>
    <c:plotVisOnly val="1"/>
    <c:dispBlanksAs val="gap"/>
    <c:showDLblsOverMax val="0"/>
  </c:chart>
  <c:spPr>
    <a:ln>
      <a:noFill/>
    </a:ln>
  </c:spPr>
  <c:txPr>
    <a:bodyPr/>
    <a:lstStyle/>
    <a:p>
      <a:pPr>
        <a:defRPr sz="900" baseline="0">
          <a:solidFill>
            <a:schemeClr val="accent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4393113551384"/>
          <c:y val="7.6570368632945238E-2"/>
          <c:w val="0.61433375395398748"/>
          <c:h val="0.67092142315449199"/>
        </c:manualLayout>
      </c:layout>
      <c:barChart>
        <c:barDir val="col"/>
        <c:grouping val="stacked"/>
        <c:varyColors val="0"/>
        <c:ser>
          <c:idx val="0"/>
          <c:order val="0"/>
          <c:tx>
            <c:strRef>
              <c:f>'Figure 4'!$C$38</c:f>
              <c:strCache>
                <c:ptCount val="1"/>
                <c:pt idx="0">
                  <c:v>Residual emissions for plot</c:v>
                </c:pt>
              </c:strCache>
            </c:strRef>
          </c:tx>
          <c:spPr>
            <a:noFill/>
          </c:spPr>
          <c:invertIfNegative val="0"/>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4'!$D$38:$G$38,'Figure 4'!$I$38:$K$38,'Figure 4'!$P$38)</c:f>
              <c:numCache>
                <c:formatCode>0.00</c:formatCode>
                <c:ptCount val="8"/>
                <c:pt idx="0">
                  <c:v>75.25152342785475</c:v>
                </c:pt>
                <c:pt idx="1">
                  <c:v>63.942340000000002</c:v>
                </c:pt>
                <c:pt idx="2">
                  <c:v>35.3746349408</c:v>
                </c:pt>
                <c:pt idx="3">
                  <c:v>6.6788199999999991</c:v>
                </c:pt>
                <c:pt idx="4" formatCode="0.0">
                  <c:v>40.981902501335668</c:v>
                </c:pt>
                <c:pt idx="5" formatCode="0.0">
                  <c:v>35.723026725959855</c:v>
                </c:pt>
                <c:pt idx="6" formatCode="0.0">
                  <c:v>0</c:v>
                </c:pt>
                <c:pt idx="7" formatCode="0.0">
                  <c:v>0</c:v>
                </c:pt>
              </c:numCache>
            </c:numRef>
          </c:val>
          <c:extLst>
            <c:ext xmlns:c16="http://schemas.microsoft.com/office/drawing/2014/chart" uri="{C3380CC4-5D6E-409C-BE32-E72D297353CC}">
              <c16:uniqueId val="{00000000-E84B-4BD4-AF33-E5A7FD6A9F77}"/>
            </c:ext>
          </c:extLst>
        </c:ser>
        <c:ser>
          <c:idx val="1"/>
          <c:order val="1"/>
          <c:tx>
            <c:strRef>
              <c:f>'Figure 4'!$C$42</c:f>
              <c:strCache>
                <c:ptCount val="1"/>
                <c:pt idx="0">
                  <c:v>Insufficient plans</c:v>
                </c:pt>
              </c:strCache>
            </c:strRef>
          </c:tx>
          <c:spPr>
            <a:solidFill>
              <a:srgbClr val="FF2000"/>
            </a:solidFill>
          </c:spPr>
          <c:invertIfNegative val="0"/>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4'!$D$42:$G$42,'Figure 4'!$I$42:$K$42,'Figure 4'!$P$42)</c:f>
              <c:numCache>
                <c:formatCode>General</c:formatCode>
                <c:ptCount val="8"/>
                <c:pt idx="0">
                  <c:v>4.758</c:v>
                </c:pt>
                <c:pt idx="1">
                  <c:v>1.1000000000000001</c:v>
                </c:pt>
                <c:pt idx="2">
                  <c:v>16.932600510533</c:v>
                </c:pt>
                <c:pt idx="3">
                  <c:v>0</c:v>
                </c:pt>
                <c:pt idx="4">
                  <c:v>1.358445008334622</c:v>
                </c:pt>
                <c:pt idx="5">
                  <c:v>0</c:v>
                </c:pt>
                <c:pt idx="6">
                  <c:v>1.4108841343681502</c:v>
                </c:pt>
                <c:pt idx="7">
                  <c:v>-3.2</c:v>
                </c:pt>
              </c:numCache>
            </c:numRef>
          </c:val>
          <c:extLst>
            <c:ext xmlns:c16="http://schemas.microsoft.com/office/drawing/2014/chart" uri="{C3380CC4-5D6E-409C-BE32-E72D297353CC}">
              <c16:uniqueId val="{00000001-E84B-4BD4-AF33-E5A7FD6A9F77}"/>
            </c:ext>
          </c:extLst>
        </c:ser>
        <c:ser>
          <c:idx val="5"/>
          <c:order val="2"/>
          <c:tx>
            <c:strRef>
              <c:f>'Figure 4'!$C$41</c:f>
              <c:strCache>
                <c:ptCount val="1"/>
                <c:pt idx="0">
                  <c:v>Significant risks</c:v>
                </c:pt>
              </c:strCache>
            </c:strRef>
          </c:tx>
          <c:spPr>
            <a:solidFill>
              <a:srgbClr val="FFAC00"/>
            </a:solidFill>
          </c:spPr>
          <c:invertIfNegative val="0"/>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4'!$D$41:$G$41,'Figure 4'!$I$41:$K$41,'Figure 4'!$P$41)</c:f>
              <c:numCache>
                <c:formatCode>General</c:formatCode>
                <c:ptCount val="8"/>
                <c:pt idx="0">
                  <c:v>8.9537374674658192</c:v>
                </c:pt>
                <c:pt idx="1">
                  <c:v>12.808</c:v>
                </c:pt>
                <c:pt idx="2">
                  <c:v>2.5626005105330001</c:v>
                </c:pt>
                <c:pt idx="3">
                  <c:v>0.1</c:v>
                </c:pt>
                <c:pt idx="4">
                  <c:v>3.0143956766367124</c:v>
                </c:pt>
                <c:pt idx="5">
                  <c:v>3.093</c:v>
                </c:pt>
                <c:pt idx="6">
                  <c:v>1.3714167240134301</c:v>
                </c:pt>
                <c:pt idx="7">
                  <c:v>-3.2</c:v>
                </c:pt>
              </c:numCache>
            </c:numRef>
          </c:val>
          <c:extLst>
            <c:ext xmlns:c16="http://schemas.microsoft.com/office/drawing/2014/chart" uri="{C3380CC4-5D6E-409C-BE32-E72D297353CC}">
              <c16:uniqueId val="{00000002-E84B-4BD4-AF33-E5A7FD6A9F77}"/>
            </c:ext>
          </c:extLst>
        </c:ser>
        <c:ser>
          <c:idx val="4"/>
          <c:order val="3"/>
          <c:tx>
            <c:strRef>
              <c:f>'Figure 4'!$C$40</c:f>
              <c:strCache>
                <c:ptCount val="1"/>
                <c:pt idx="0">
                  <c:v>Some risks</c:v>
                </c:pt>
              </c:strCache>
            </c:strRef>
          </c:tx>
          <c:spPr>
            <a:solidFill>
              <a:srgbClr val="FFFF4B"/>
            </a:solidFill>
          </c:spPr>
          <c:invertIfNegative val="0"/>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4'!$D$40:$G$40,'Figure 4'!$I$40:$K$40,'Figure 4'!$P$40)</c:f>
              <c:numCache>
                <c:formatCode>General</c:formatCode>
                <c:ptCount val="8"/>
                <c:pt idx="0">
                  <c:v>10.809999999999999</c:v>
                </c:pt>
                <c:pt idx="1">
                  <c:v>6.7649999999999988</c:v>
                </c:pt>
                <c:pt idx="2">
                  <c:v>3.4786529871339997</c:v>
                </c:pt>
                <c:pt idx="3">
                  <c:v>27.7</c:v>
                </c:pt>
                <c:pt idx="4">
                  <c:v>0.25107000000000002</c:v>
                </c:pt>
                <c:pt idx="5">
                  <c:v>0</c:v>
                </c:pt>
                <c:pt idx="6">
                  <c:v>6.0000000000000005E-2</c:v>
                </c:pt>
                <c:pt idx="7">
                  <c:v>0</c:v>
                </c:pt>
              </c:numCache>
            </c:numRef>
          </c:val>
          <c:extLst>
            <c:ext xmlns:c16="http://schemas.microsoft.com/office/drawing/2014/chart" uri="{C3380CC4-5D6E-409C-BE32-E72D297353CC}">
              <c16:uniqueId val="{00000003-E84B-4BD4-AF33-E5A7FD6A9F77}"/>
            </c:ext>
          </c:extLst>
        </c:ser>
        <c:ser>
          <c:idx val="3"/>
          <c:order val="4"/>
          <c:tx>
            <c:strRef>
              <c:f>'Figure 4'!$C$39</c:f>
              <c:strCache>
                <c:ptCount val="1"/>
                <c:pt idx="0">
                  <c:v>Credible plans</c:v>
                </c:pt>
              </c:strCache>
            </c:strRef>
          </c:tx>
          <c:spPr>
            <a:solidFill>
              <a:srgbClr val="A1D800"/>
            </a:solidFill>
          </c:spPr>
          <c:invertIfNegative val="0"/>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4'!$D$39:$G$39,'Figure 4'!$I$39:$K$39,'Figure 4'!$P$39)</c:f>
              <c:numCache>
                <c:formatCode>General</c:formatCode>
                <c:ptCount val="8"/>
                <c:pt idx="0">
                  <c:v>16.600203664944075</c:v>
                </c:pt>
                <c:pt idx="1">
                  <c:v>0.16300000000000003</c:v>
                </c:pt>
                <c:pt idx="2">
                  <c:v>1.1000000000000001</c:v>
                </c:pt>
                <c:pt idx="3">
                  <c:v>19.3</c:v>
                </c:pt>
                <c:pt idx="4">
                  <c:v>0</c:v>
                </c:pt>
                <c:pt idx="5">
                  <c:v>0</c:v>
                </c:pt>
                <c:pt idx="6">
                  <c:v>0</c:v>
                </c:pt>
                <c:pt idx="7">
                  <c:v>0</c:v>
                </c:pt>
              </c:numCache>
            </c:numRef>
          </c:val>
          <c:extLst>
            <c:ext xmlns:c16="http://schemas.microsoft.com/office/drawing/2014/chart" uri="{C3380CC4-5D6E-409C-BE32-E72D297353CC}">
              <c16:uniqueId val="{00000004-E84B-4BD4-AF33-E5A7FD6A9F77}"/>
            </c:ext>
          </c:extLst>
        </c:ser>
        <c:ser>
          <c:idx val="8"/>
          <c:order val="7"/>
          <c:tx>
            <c:strRef>
              <c:f>'Figure 4'!$C$45</c:f>
              <c:strCache>
                <c:ptCount val="1"/>
                <c:pt idx="0">
                  <c:v>Extra red for plot</c:v>
                </c:pt>
              </c:strCache>
            </c:strRef>
          </c:tx>
          <c:spPr>
            <a:solidFill>
              <a:srgbClr val="FF2000"/>
            </a:solidFill>
            <a:ln w="19050">
              <a:noFill/>
            </a:ln>
          </c:spPr>
          <c:invertIfNegative val="0"/>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4'!$D$45:$G$45,'Figure 4'!$I$45:$K$45,'Figure 4'!$P$45)</c:f>
              <c:numCache>
                <c:formatCode>General</c:formatCode>
                <c:ptCount val="8"/>
                <c:pt idx="6" formatCode="0.0">
                  <c:v>-1.4108841343681502</c:v>
                </c:pt>
              </c:numCache>
            </c:numRef>
          </c:val>
          <c:extLst>
            <c:ext xmlns:c16="http://schemas.microsoft.com/office/drawing/2014/chart" uri="{C3380CC4-5D6E-409C-BE32-E72D297353CC}">
              <c16:uniqueId val="{00000005-E84B-4BD4-AF33-E5A7FD6A9F77}"/>
            </c:ext>
          </c:extLst>
        </c:ser>
        <c:dLbls>
          <c:showLegendKey val="0"/>
          <c:showVal val="0"/>
          <c:showCatName val="0"/>
          <c:showSerName val="0"/>
          <c:showPercent val="0"/>
          <c:showBubbleSize val="0"/>
        </c:dLbls>
        <c:gapWidth val="150"/>
        <c:overlap val="100"/>
        <c:axId val="187028560"/>
        <c:axId val="187028168"/>
        <c:extLst/>
      </c:barChart>
      <c:lineChart>
        <c:grouping val="standard"/>
        <c:varyColors val="0"/>
        <c:ser>
          <c:idx val="6"/>
          <c:order val="5"/>
          <c:tx>
            <c:strRef>
              <c:f>'Figure 4'!$C$43</c:f>
              <c:strCache>
                <c:ptCount val="1"/>
                <c:pt idx="0">
                  <c:v>CBDP pathway</c:v>
                </c:pt>
              </c:strCache>
            </c:strRef>
          </c:tx>
          <c:spPr>
            <a:ln w="19050">
              <a:noFill/>
            </a:ln>
          </c:spPr>
          <c:marker>
            <c:symbol val="circle"/>
            <c:size val="6"/>
            <c:spPr>
              <a:solidFill>
                <a:srgbClr val="280049"/>
              </a:solidFill>
              <a:ln>
                <a:noFill/>
              </a:ln>
            </c:spPr>
          </c:marker>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4'!$D$43:$G$43,'Figure 4'!$I$43:$K$43,'Figure 4'!$P$43)</c:f>
              <c:numCache>
                <c:formatCode>0.0</c:formatCode>
                <c:ptCount val="8"/>
                <c:pt idx="0">
                  <c:v>75.25152342785475</c:v>
                </c:pt>
                <c:pt idx="1">
                  <c:v>63.942340000000002</c:v>
                </c:pt>
                <c:pt idx="2">
                  <c:v>35.3746349408</c:v>
                </c:pt>
                <c:pt idx="3">
                  <c:v>6.6788199999999991</c:v>
                </c:pt>
                <c:pt idx="4" formatCode="General">
                  <c:v>40.981902501335668</c:v>
                </c:pt>
                <c:pt idx="5">
                  <c:v>35.723026725959855</c:v>
                </c:pt>
                <c:pt idx="6" formatCode="General">
                  <c:v>-1.4108841343681502</c:v>
                </c:pt>
                <c:pt idx="7">
                  <c:v>-6.3840000000000003</c:v>
                </c:pt>
              </c:numCache>
            </c:numRef>
          </c:val>
          <c:smooth val="0"/>
          <c:extLst>
            <c:ext xmlns:c16="http://schemas.microsoft.com/office/drawing/2014/chart" uri="{C3380CC4-5D6E-409C-BE32-E72D297353CC}">
              <c16:uniqueId val="{00000006-E84B-4BD4-AF33-E5A7FD6A9F77}"/>
            </c:ext>
          </c:extLst>
        </c:ser>
        <c:ser>
          <c:idx val="7"/>
          <c:order val="6"/>
          <c:tx>
            <c:strRef>
              <c:f>'Figure 4'!$C$44</c:f>
              <c:strCache>
                <c:ptCount val="1"/>
                <c:pt idx="0">
                  <c:v>Baseline</c:v>
                </c:pt>
              </c:strCache>
            </c:strRef>
          </c:tx>
          <c:spPr>
            <a:ln w="19050">
              <a:noFill/>
            </a:ln>
          </c:spPr>
          <c:marker>
            <c:symbol val="circle"/>
            <c:size val="6"/>
            <c:spPr>
              <a:solidFill>
                <a:srgbClr val="999999"/>
              </a:solidFill>
              <a:ln>
                <a:noFill/>
              </a:ln>
            </c:spPr>
          </c:marker>
          <c:cat>
            <c:strRef>
              <c:f>('Figure 4'!$D$37:$G$37,'Figure 4'!$I$37:$K$37,'Figure 4'!$P$37)</c:f>
              <c:strCache>
                <c:ptCount val="8"/>
                <c:pt idx="0">
                  <c:v>Surface 
transport</c:v>
                </c:pt>
                <c:pt idx="1">
                  <c:v>Buildings</c:v>
                </c:pt>
                <c:pt idx="2">
                  <c:v>Industry</c:v>
                </c:pt>
                <c:pt idx="3">
                  <c:v>Electricity 
Supply</c:v>
                </c:pt>
                <c:pt idx="4">
                  <c:v>Agriculture</c:v>
                </c:pt>
                <c:pt idx="5">
                  <c:v>Aviation</c:v>
                </c:pt>
                <c:pt idx="6">
                  <c:v>Land use </c:v>
                </c:pt>
                <c:pt idx="7">
                  <c:v>Removals</c:v>
                </c:pt>
              </c:strCache>
            </c:strRef>
          </c:cat>
          <c:val>
            <c:numRef>
              <c:f>('Figure 4'!$D$44:$G$44,'Figure 4'!$I$44:$K$44,'Figure 4'!$P$44)</c:f>
              <c:numCache>
                <c:formatCode>General</c:formatCode>
                <c:ptCount val="8"/>
                <c:pt idx="0">
                  <c:v>116.77232704006198</c:v>
                </c:pt>
                <c:pt idx="1">
                  <c:v>84.731207920818392</c:v>
                </c:pt>
                <c:pt idx="2">
                  <c:v>59.338923257928208</c:v>
                </c:pt>
                <c:pt idx="3">
                  <c:v>53.76926866640251</c:v>
                </c:pt>
                <c:pt idx="4">
                  <c:v>45.513365129186994</c:v>
                </c:pt>
                <c:pt idx="5">
                  <c:v>38.798184071069343</c:v>
                </c:pt>
                <c:pt idx="6">
                  <c:v>2.5480936072416007</c:v>
                </c:pt>
                <c:pt idx="7">
                  <c:v>0</c:v>
                </c:pt>
              </c:numCache>
            </c:numRef>
          </c:val>
          <c:smooth val="0"/>
          <c:extLst>
            <c:ext xmlns:c16="http://schemas.microsoft.com/office/drawing/2014/chart" uri="{C3380CC4-5D6E-409C-BE32-E72D297353CC}">
              <c16:uniqueId val="{00000007-E84B-4BD4-AF33-E5A7FD6A9F77}"/>
            </c:ext>
          </c:extLst>
        </c:ser>
        <c:dLbls>
          <c:showLegendKey val="0"/>
          <c:showVal val="0"/>
          <c:showCatName val="0"/>
          <c:showSerName val="0"/>
          <c:showPercent val="0"/>
          <c:showBubbleSize val="0"/>
        </c:dLbls>
        <c:marker val="1"/>
        <c:smooth val="0"/>
        <c:axId val="187028560"/>
        <c:axId val="187028168"/>
      </c:lineChart>
      <c:catAx>
        <c:axId val="187028560"/>
        <c:scaling>
          <c:orientation val="minMax"/>
        </c:scaling>
        <c:delete val="0"/>
        <c:axPos val="b"/>
        <c:numFmt formatCode="General" sourceLinked="1"/>
        <c:majorTickMark val="out"/>
        <c:minorTickMark val="none"/>
        <c:tickLblPos val="low"/>
        <c:spPr>
          <a:ln w="3175">
            <a:solidFill>
              <a:schemeClr val="accent1"/>
            </a:solidFill>
            <a:miter lim="800000"/>
          </a:ln>
        </c:spPr>
        <c:txPr>
          <a:bodyPr rot="0" vert="horz"/>
          <a:lstStyle/>
          <a:p>
            <a:pPr>
              <a:defRPr sz="900"/>
            </a:pPr>
            <a:endParaRPr lang="en-US"/>
          </a:p>
        </c:txPr>
        <c:crossAx val="187028168"/>
        <c:crossesAt val="0"/>
        <c:auto val="1"/>
        <c:lblAlgn val="ctr"/>
        <c:lblOffset val="100"/>
        <c:noMultiLvlLbl val="0"/>
      </c:catAx>
      <c:valAx>
        <c:axId val="187028168"/>
        <c:scaling>
          <c:orientation val="minMax"/>
          <c:max val="120"/>
        </c:scaling>
        <c:delete val="0"/>
        <c:axPos val="l"/>
        <c:majorGridlines>
          <c:spPr>
            <a:ln w="3175">
              <a:solidFill>
                <a:schemeClr val="bg2"/>
              </a:solidFill>
              <a:miter lim="800000"/>
            </a:ln>
          </c:spPr>
        </c:majorGridlines>
        <c:title>
          <c:tx>
            <c:rich>
              <a:bodyPr/>
              <a:lstStyle/>
              <a:p>
                <a:pPr>
                  <a:defRPr/>
                </a:pPr>
                <a:r>
                  <a:rPr lang="en-GB"/>
                  <a:t>Average</a:t>
                </a:r>
                <a:r>
                  <a:rPr lang="en-GB" baseline="0"/>
                  <a:t> annual e</a:t>
                </a:r>
                <a:r>
                  <a:rPr lang="en-GB"/>
                  <a:t>missions</a:t>
                </a:r>
                <a:r>
                  <a:rPr lang="en-GB" baseline="0"/>
                  <a:t> (MtCO</a:t>
                </a:r>
                <a:r>
                  <a:rPr lang="en-GB" baseline="-25000"/>
                  <a:t>2</a:t>
                </a:r>
                <a:r>
                  <a:rPr lang="en-GB" baseline="0"/>
                  <a:t>e)</a:t>
                </a:r>
                <a:endParaRPr lang="en-GB"/>
              </a:p>
            </c:rich>
          </c:tx>
          <c:layout>
            <c:manualLayout>
              <c:xMode val="edge"/>
              <c:yMode val="edge"/>
              <c:x val="1.9078604414809876E-2"/>
              <c:y val="0.18622338805774025"/>
            </c:manualLayout>
          </c:layout>
          <c:overlay val="0"/>
        </c:title>
        <c:numFmt formatCode="0" sourceLinked="0"/>
        <c:majorTickMark val="out"/>
        <c:minorTickMark val="none"/>
        <c:tickLblPos val="nextTo"/>
        <c:spPr>
          <a:ln>
            <a:noFill/>
          </a:ln>
        </c:spPr>
        <c:crossAx val="187028560"/>
        <c:crosses val="autoZero"/>
        <c:crossBetween val="between"/>
        <c:majorUnit val="20"/>
      </c:valAx>
    </c:plotArea>
    <c:legend>
      <c:legendPos val="r"/>
      <c:legendEntry>
        <c:idx val="0"/>
        <c:delete val="1"/>
      </c:legendEntry>
      <c:legendEntry>
        <c:idx val="5"/>
        <c:delete val="1"/>
      </c:legendEntry>
      <c:layout>
        <c:manualLayout>
          <c:xMode val="edge"/>
          <c:yMode val="edge"/>
          <c:x val="0.71938310575611264"/>
          <c:y val="7.5842942282620826E-2"/>
          <c:w val="0.17389742458481766"/>
          <c:h val="0.67323824468702953"/>
        </c:manualLayout>
      </c:layout>
      <c:overlay val="0"/>
      <c:txPr>
        <a:bodyPr/>
        <a:lstStyle/>
        <a:p>
          <a:pPr>
            <a:defRPr sz="900"/>
          </a:pPr>
          <a:endParaRPr lang="en-US"/>
        </a:p>
      </c:txPr>
    </c:legend>
    <c:plotVisOnly val="1"/>
    <c:dispBlanksAs val="gap"/>
    <c:showDLblsOverMax val="0"/>
  </c:chart>
  <c:spPr>
    <a:ln>
      <a:noFill/>
    </a:ln>
  </c:spPr>
  <c:txPr>
    <a:bodyPr/>
    <a:lstStyle/>
    <a:p>
      <a:pPr>
        <a:defRPr sz="900" baseline="0">
          <a:solidFill>
            <a:schemeClr val="accent1"/>
          </a:solidFill>
        </a:defRPr>
      </a:pPr>
      <a:endParaRPr lang="en-US"/>
    </a:p>
  </c:txPr>
  <c:externalData r:id="rId2">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'Figure 3.5'!$C$23:$C$27</cx:f>
        <cx:lvl ptCount="5">
          <cx:pt idx="0">2014</cx:pt>
          <cx:pt idx="1">Emissions 
change</cx:pt>
          <cx:pt idx="2">2022</cx:pt>
          <cx:pt idx="3">Emissions 
change</cx:pt>
          <cx:pt idx="4">2030 (CBDP)</cx:pt>
        </cx:lvl>
      </cx:strDim>
      <cx:numDim type="val">
        <cx:f>'Figure 3.5'!$D$23:$D$27</cx:f>
        <cx:lvl ptCount="5" formatCode="0.0">
          <cx:pt idx="0">396.37674165258045</cx:pt>
          <cx:pt idx="1">-36.029541056700566</cx:pt>
          <cx:pt idx="2">360.34720059587988</cx:pt>
          <cx:pt idx="3">-109.01275171098268</cx:pt>
          <cx:pt idx="4">251.3344488848972</cx:pt>
        </cx:lvl>
      </cx:numDim>
    </cx:data>
  </cx:chartData>
  <cx:chart>
    <cx:plotArea>
      <cx:plotAreaRegion>
        <cx:series layoutId="waterfall" uniqueId="{5E09919F-F399-4312-9EAF-56D777ACA064}">
          <cx:tx>
            <cx:txData>
              <cx:f>'Figure 3.5'!$D$22</cx:f>
              <cx:v>Total emissions excl. Shipping &amp; Aviation &amp; ES</cx:v>
            </cx:txData>
          </cx:tx>
          <cx:dataPt idx="0">
            <cx:spPr>
              <a:solidFill>
                <a:srgbClr val="8C57CC"/>
              </a:solidFill>
            </cx:spPr>
          </cx:dataPt>
          <cx:dataPt idx="1">
            <cx:spPr>
              <a:solidFill>
                <a:srgbClr val="FFAC00"/>
              </a:solidFill>
            </cx:spPr>
          </cx:dataPt>
          <cx:dataPt idx="2">
            <cx:spPr>
              <a:solidFill>
                <a:srgbClr val="8C57CC"/>
              </a:solidFill>
            </cx:spPr>
          </cx:dataPt>
          <cx:dataPt idx="3">
            <cx:spPr>
              <a:solidFill>
                <a:srgbClr val="FFAC00"/>
              </a:solidFill>
            </cx:spPr>
          </cx:dataPt>
          <cx:dataPt idx="4">
            <cx:spPr>
              <a:solidFill>
                <a:srgbClr val="8C57CC"/>
              </a:solidFill>
            </cx:spPr>
          </cx:dataPt>
          <cx:dataId val="0"/>
          <cx:layoutPr>
            <cx:visibility connectorLines="0"/>
            <cx:subtotals>
              <cx:idx val="0"/>
              <cx:idx val="2"/>
              <cx:idx val="4"/>
            </cx:subtotals>
          </cx:layoutPr>
        </cx:series>
      </cx:plotAreaRegion>
      <cx:axis id="0">
        <cx:catScaling gapWidth="0.5"/>
        <cx:majorTickMarks type="out"/>
        <cx:tickLabels/>
        <cx:spPr>
          <a:ln w="6350">
            <a:solidFill>
              <a:schemeClr val="accent1"/>
            </a:solidFill>
          </a:ln>
        </cx:spPr>
        <cx:txPr>
          <a:bodyPr spcFirstLastPara="1" vertOverflow="ellipsis" horzOverflow="overflow" wrap="square" lIns="0" tIns="0" rIns="0" bIns="0" anchor="ctr" anchorCtr="1"/>
          <a:lstStyle/>
          <a:p>
            <a:pPr algn="ctr" rtl="0">
              <a:defRPr>
                <a:solidFill>
                  <a:schemeClr val="accent1"/>
                </a:solidFill>
              </a:defRPr>
            </a:pPr>
            <a:endParaRPr lang="en-US" sz="900" b="0" i="0" u="none" strike="noStrike" baseline="0">
              <a:solidFill>
                <a:schemeClr val="accent1"/>
              </a:solidFill>
              <a:latin typeface="Century Gothic"/>
            </a:endParaRPr>
          </a:p>
        </cx:txPr>
      </cx:axis>
      <cx:axis id="1">
        <cx:valScaling max="400"/>
        <cx:majorGridlines>
          <cx:spPr>
            <a:ln w="6350">
              <a:solidFill>
                <a:schemeClr val="bg2"/>
              </a:solidFill>
            </a:ln>
          </cx:spPr>
        </cx:majorGridlines>
        <cx:tickLabels/>
        <cx:numFmt formatCode="0" sourceLinked="0"/>
        <cx:spPr>
          <a:ln>
            <a:noFill/>
          </a:ln>
        </cx:spPr>
        <cx:txPr>
          <a:bodyPr spcFirstLastPara="1" vertOverflow="ellipsis" horzOverflow="overflow" wrap="square" lIns="0" tIns="0" rIns="0" bIns="0" anchor="ctr" anchorCtr="1"/>
          <a:lstStyle/>
          <a:p>
            <a:pPr algn="ctr" rtl="0">
              <a:defRPr>
                <a:solidFill>
                  <a:schemeClr val="accent1"/>
                </a:solidFill>
              </a:defRPr>
            </a:pPr>
            <a:endParaRPr lang="en-US" sz="900" b="0" i="0" u="none" strike="noStrike" baseline="0">
              <a:solidFill>
                <a:schemeClr val="accent1"/>
              </a:solidFill>
              <a:latin typeface="Century Gothic"/>
            </a:endParaRPr>
          </a:p>
        </cx:txPr>
      </cx:axis>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341964-327E-420B-8317-637A29C714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EAA4A25-F4C2-4254-8992-8F9A676D7F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152D40-4BB1-46FA-AE36-D84944BE826C}" type="datetimeFigureOut">
              <a:rPr lang="en-GB" smtClean="0"/>
              <a:t>26/02/2024</a:t>
            </a:fld>
            <a:endParaRPr lang="en-GB"/>
          </a:p>
        </p:txBody>
      </p:sp>
      <p:sp>
        <p:nvSpPr>
          <p:cNvPr id="4" name="Footer Placeholder 3">
            <a:extLst>
              <a:ext uri="{FF2B5EF4-FFF2-40B4-BE49-F238E27FC236}">
                <a16:creationId xmlns:a16="http://schemas.microsoft.com/office/drawing/2014/main" id="{B2355C07-1B1C-4DB8-9D3F-87149FC5EC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5B9946-9141-47D3-9950-F961448028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9B8F2-46C3-4F27-95D0-2E5C48290EE5}" type="slidenum">
              <a:rPr lang="en-GB" smtClean="0"/>
              <a:t>‹#›</a:t>
            </a:fld>
            <a:endParaRPr lang="en-GB"/>
          </a:p>
        </p:txBody>
      </p:sp>
    </p:spTree>
    <p:extLst>
      <p:ext uri="{BB962C8B-B14F-4D97-AF65-F5344CB8AC3E}">
        <p14:creationId xmlns:p14="http://schemas.microsoft.com/office/powerpoint/2010/main" val="622203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97DE8-8D45-4706-94BA-BB66CDA38A82}" type="datetimeFigureOut">
              <a:rPr lang="en-GB" smtClean="0"/>
              <a:t>26/02/2024</a:t>
            </a:fld>
            <a:endParaRPr lang="en-GB"/>
          </a:p>
        </p:txBody>
      </p:sp>
      <p:sp>
        <p:nvSpPr>
          <p:cNvPr id="4" name="Slide Image Placeholder 3"/>
          <p:cNvSpPr>
            <a:spLocks noGrp="1" noRot="1" noChangeAspect="1"/>
          </p:cNvSpPr>
          <p:nvPr>
            <p:ph type="sldImg" idx="2"/>
          </p:nvPr>
        </p:nvSpPr>
        <p:spPr>
          <a:xfrm>
            <a:off x="419793" y="458788"/>
            <a:ext cx="6018414" cy="338535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21376" y="4227022"/>
            <a:ext cx="6015248" cy="445819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6E971-94B4-4845-B14C-85A0E9C8BE4D}" type="slidenum">
              <a:rPr lang="en-GB" smtClean="0"/>
              <a:t>‹#›</a:t>
            </a:fld>
            <a:endParaRPr lang="en-GB"/>
          </a:p>
        </p:txBody>
      </p:sp>
    </p:spTree>
    <p:extLst>
      <p:ext uri="{BB962C8B-B14F-4D97-AF65-F5344CB8AC3E}">
        <p14:creationId xmlns:p14="http://schemas.microsoft.com/office/powerpoint/2010/main" val="19735207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252000" algn="l" defTabSz="685800" rtl="0" eaLnBrk="1" latinLnBrk="0" hangingPunct="1">
      <a:defRPr sz="900" kern="1200">
        <a:solidFill>
          <a:schemeClr val="tx1"/>
        </a:solidFill>
        <a:latin typeface="+mn-lt"/>
        <a:ea typeface="+mn-ea"/>
        <a:cs typeface="+mn-cs"/>
      </a:defRPr>
    </a:lvl2pPr>
    <a:lvl3pPr marL="504000" algn="l" defTabSz="685800" rtl="0" eaLnBrk="1" latinLnBrk="0" hangingPunct="1">
      <a:defRPr sz="900" kern="1200">
        <a:solidFill>
          <a:schemeClr val="tx1"/>
        </a:solidFill>
        <a:latin typeface="+mn-lt"/>
        <a:ea typeface="+mn-ea"/>
        <a:cs typeface="+mn-cs"/>
      </a:defRPr>
    </a:lvl3pPr>
    <a:lvl4pPr marL="756000" algn="l" defTabSz="685800" rtl="0" eaLnBrk="1" latinLnBrk="0" hangingPunct="1">
      <a:defRPr sz="900" kern="1200">
        <a:solidFill>
          <a:schemeClr val="tx1"/>
        </a:solidFill>
        <a:latin typeface="+mn-lt"/>
        <a:ea typeface="+mn-ea"/>
        <a:cs typeface="+mn-cs"/>
      </a:defRPr>
    </a:lvl4pPr>
    <a:lvl5pPr marL="10080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A26E971-94B4-4845-B14C-85A0E9C8BE4D}"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848779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Off track in a number of key delivery indicators. Need to speed up delivery to get these outcomes occurring at the pace required.</a:t>
            </a:r>
          </a:p>
          <a:p>
            <a:pPr marL="171450" indent="-171450">
              <a:buFont typeface="Arial" panose="020B0604020202020204" pitchFamily="34" charset="0"/>
              <a:buChar char="•"/>
            </a:pPr>
            <a:r>
              <a:rPr lang="en-GB" dirty="0"/>
              <a:t>Aim should be for policies to unblock barriers that are hindering these, to get more of these into the green area.</a:t>
            </a:r>
          </a:p>
          <a:p>
            <a:pPr marL="171450" indent="-171450">
              <a:buFont typeface="Arial" panose="020B0604020202020204" pitchFamily="34" charset="0"/>
              <a:buChar char="•"/>
            </a:pPr>
            <a:r>
              <a:rPr lang="en-GB" dirty="0"/>
              <a:t>Learn from good news stories (e.g. ZEV mandate and success of early-market subsidies to scale up early sales).</a:t>
            </a:r>
          </a:p>
          <a:p>
            <a:pPr marL="171450" indent="-171450">
              <a:buFont typeface="Arial" panose="020B0604020202020204" pitchFamily="34" charset="0"/>
              <a:buChar char="•"/>
            </a:pPr>
            <a:r>
              <a:rPr lang="en-GB" dirty="0"/>
              <a:t>Have developed a set of monitoring maps setting out the outcomes required in each sector and how these combine to deliver the emissions reductions that are needed.</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u="sng" dirty="0"/>
              <a:t>Notes from UKPR 2023 Executive Summary:</a:t>
            </a:r>
            <a:br>
              <a:rPr lang="en-GB" u="sng" dirty="0"/>
            </a:br>
            <a:br>
              <a:rPr lang="en-GB" u="sng" dirty="0"/>
            </a:br>
            <a:r>
              <a:rPr lang="en-GB" dirty="0"/>
              <a:t>Table 1 summarises the progress seen this year in key sectors. While there have been some positive developments, we see action being significantly off track in a range of areas:</a:t>
            </a:r>
          </a:p>
          <a:p>
            <a:pPr marL="171450" indent="-171450">
              <a:buFont typeface="Arial" panose="020B0604020202020204" pitchFamily="34" charset="0"/>
              <a:buChar char="•"/>
            </a:pPr>
            <a:r>
              <a:rPr lang="en-GB" dirty="0"/>
              <a:t>Surface transport. Sales of new electric cars are continuing to grow ahead of our pathway, although electric van sales are still lagging and remain significantly off track. This is particularly concerning given that van traffic is also increasing fast, already exceeding our pathway.</a:t>
            </a:r>
          </a:p>
          <a:p>
            <a:pPr marL="171450" indent="-171450">
              <a:buFont typeface="Arial" panose="020B0604020202020204" pitchFamily="34" charset="0"/>
              <a:buChar char="•"/>
            </a:pPr>
            <a:r>
              <a:rPr lang="en-GB" dirty="0"/>
              <a:t>Electricity supply. Renewable electricity capacity increased in 2022, but not at the rate required to meet the Government’s stretching targets, particularly for solar deployment. Given short lead-times, rapid deployment of onshore wind and solar could have helped to mitigate dependence on imported gas during the fossil fuel crisis.</a:t>
            </a:r>
          </a:p>
          <a:p>
            <a:pPr marL="171450" indent="-171450">
              <a:buFont typeface="Arial" panose="020B0604020202020204" pitchFamily="34" charset="0"/>
              <a:buChar char="•"/>
            </a:pPr>
            <a:r>
              <a:rPr lang="en-GB" dirty="0"/>
              <a:t>Buildings. The Government proposes to scale-up the market for heat pump installations to 600,000 by 2028, but current rates are around one-ninth of this and are not increasing fast enough. Installation rates of energy efficiency measures continue to be below necessary levels and fell further in 2022.</a:t>
            </a:r>
          </a:p>
          <a:p>
            <a:pPr marL="171450" indent="-171450">
              <a:buFont typeface="Arial" panose="020B0604020202020204" pitchFamily="34" charset="0"/>
              <a:buChar char="•"/>
            </a:pPr>
            <a:r>
              <a:rPr lang="en-GB" dirty="0"/>
              <a:t>Electricity prices. The Government’s decision to take policy costs off electricity prices as part of financial support on energy bills means that the ratio of electricity prices to gas prices has fallen. It is now essential that this improvement in relative prices is made permanent, in the rebalancing of electricity and gas prices which the Government has committed to implement by March 2024.</a:t>
            </a:r>
          </a:p>
          <a:p>
            <a:pPr marL="171450" indent="-171450">
              <a:buFont typeface="Arial" panose="020B0604020202020204" pitchFamily="34" charset="0"/>
              <a:buChar char="•"/>
            </a:pPr>
            <a:r>
              <a:rPr lang="en-GB" dirty="0"/>
              <a:t>Land use. Tree-planting rates continue to be too low and are not increasing at the rate required. Rates will need to double by 2025 for the Government to reach its target of 30,000 hectares per year of woodland creation. Peatland restoration rates increased slightly in 2022 but remain a factor of five less than our recommended rates. </a:t>
            </a:r>
          </a:p>
          <a:p>
            <a:pPr marL="171450" indent="-171450">
              <a:buFont typeface="Arial" panose="020B0604020202020204" pitchFamily="34" charset="0"/>
              <a:buChar char="•"/>
            </a:pPr>
            <a:r>
              <a:rPr lang="en-GB" dirty="0"/>
              <a:t>Agriculture. Livestock numbers are on track despite no policy support in this area to support the current momentum in the right direction. Reported meat consumption is also on track, but data on meat availability shows a less clear picture; further policy intervention on diets is therefore required.</a:t>
            </a:r>
          </a:p>
          <a:p>
            <a:pPr marL="171450" indent="-171450">
              <a:buFont typeface="Arial" panose="020B0604020202020204" pitchFamily="34" charset="0"/>
              <a:buChar char="•"/>
            </a:pPr>
            <a:r>
              <a:rPr lang="en-GB" dirty="0"/>
              <a:t>Industry. Progress in this sector is hard to track due to poor availability of data, but is off track for most available indicators. As we recommended last year, the Government should review, invest in and reform industrial decarbonisation data collection and reporting. </a:t>
            </a:r>
            <a:endParaRPr lang="en-GB" u="sng"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A26E971-94B4-4845-B14C-85A0E9C8BE4D}"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1708990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26E971-94B4-4845-B14C-85A0E9C8BE4D}" type="slidenum">
              <a:rPr lang="en-GB" smtClean="0"/>
              <a:t>13</a:t>
            </a:fld>
            <a:endParaRPr lang="en-GB"/>
          </a:p>
        </p:txBody>
      </p:sp>
    </p:spTree>
    <p:extLst>
      <p:ext uri="{BB962C8B-B14F-4D97-AF65-F5344CB8AC3E}">
        <p14:creationId xmlns:p14="http://schemas.microsoft.com/office/powerpoint/2010/main" val="221702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63E8B-CCBD-B50A-96CE-E08CCF85A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1F33A-BDDF-29D2-72CC-104E54D1E928}"/>
              </a:ext>
            </a:extLst>
          </p:cNvPr>
          <p:cNvSpPr>
            <a:spLocks noGrp="1" noRot="1" noChangeAspect="1"/>
          </p:cNvSpPr>
          <p:nvPr>
            <p:ph type="sldImg"/>
          </p:nvPr>
        </p:nvSpPr>
        <p:spPr>
          <a:xfrm>
            <a:off x="419100" y="458788"/>
            <a:ext cx="6019800" cy="3386137"/>
          </a:xfrm>
        </p:spPr>
      </p:sp>
      <p:sp>
        <p:nvSpPr>
          <p:cNvPr id="3" name="Notes Placeholder 2">
            <a:extLst>
              <a:ext uri="{FF2B5EF4-FFF2-40B4-BE49-F238E27FC236}">
                <a16:creationId xmlns:a16="http://schemas.microsoft.com/office/drawing/2014/main" id="{007EA1D6-F80A-B1EA-81A3-203E772F17D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E24AF2-4AEB-03AD-E4E7-D4442B02E473}"/>
              </a:ext>
            </a:extLst>
          </p:cNvPr>
          <p:cNvSpPr>
            <a:spLocks noGrp="1"/>
          </p:cNvSpPr>
          <p:nvPr>
            <p:ph type="sldNum" sz="quarter" idx="5"/>
          </p:nvPr>
        </p:nvSpPr>
        <p:spPr/>
        <p:txBody>
          <a:bodyPr/>
          <a:lstStyle/>
          <a:p>
            <a:fld id="{2A26E971-94B4-4845-B14C-85A0E9C8BE4D}" type="slidenum">
              <a:rPr lang="en-GB" smtClean="0"/>
              <a:t>3</a:t>
            </a:fld>
            <a:endParaRPr lang="en-GB"/>
          </a:p>
        </p:txBody>
      </p:sp>
    </p:spTree>
    <p:extLst>
      <p:ext uri="{BB962C8B-B14F-4D97-AF65-F5344CB8AC3E}">
        <p14:creationId xmlns:p14="http://schemas.microsoft.com/office/powerpoint/2010/main" val="358444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3" y="498475"/>
            <a:ext cx="6534150" cy="36766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Roughly halfway from 1990 emissions to Net Zero 2050.</a:t>
            </a:r>
          </a:p>
          <a:p>
            <a:pPr marL="171450" indent="-171450">
              <a:buFont typeface="Arial" panose="020B0604020202020204" pitchFamily="34" charset="0"/>
              <a:buChar char="•"/>
            </a:pPr>
            <a:r>
              <a:rPr lang="en-GB" dirty="0"/>
              <a:t>Largely achieved through phase-out of coal from the electricity system. Future actions need to extend beyond this to all sectors.</a:t>
            </a:r>
          </a:p>
          <a:p>
            <a:pPr marL="171450" indent="-171450">
              <a:buFont typeface="Arial" panose="020B0604020202020204" pitchFamily="34" charset="0"/>
              <a:buChar char="•"/>
            </a:pPr>
            <a:r>
              <a:rPr lang="en-GB" dirty="0"/>
              <a:t>First three CBs have been met. But CB1-5 were set on a trajectory to an 80% reduction by 2050, not Net Zero. So need to overperform to be on track for Net Zero – particularly CB5 which is set higher than our 2030 NDC (68% reduction from 1990).</a:t>
            </a:r>
          </a:p>
          <a:p>
            <a:pPr marL="171450" indent="-171450">
              <a:buFont typeface="Arial" panose="020B0604020202020204" pitchFamily="34" charset="0"/>
              <a:buChar char="•"/>
            </a:pPr>
            <a:r>
              <a:rPr lang="en-GB" dirty="0"/>
              <a:t>Will be publishing our advice on the level of CB7 (2038-42) in Feb 2025. Next step on trajectory to Net Zero.</a:t>
            </a:r>
          </a:p>
        </p:txBody>
      </p:sp>
      <p:sp>
        <p:nvSpPr>
          <p:cNvPr id="4" name="Slide Number Placeholder 3"/>
          <p:cNvSpPr>
            <a:spLocks noGrp="1"/>
          </p:cNvSpPr>
          <p:nvPr>
            <p:ph type="sldNum" sz="quarter" idx="5"/>
          </p:nvPr>
        </p:nvSpPr>
        <p:spPr/>
        <p:txBody>
          <a:bodyPr/>
          <a:lstStyle/>
          <a:p>
            <a:fld id="{2A26E971-94B4-4845-B14C-85A0E9C8BE4D}" type="slidenum">
              <a:rPr lang="en-GB" smtClean="0"/>
              <a:t>4</a:t>
            </a:fld>
            <a:endParaRPr lang="en-GB"/>
          </a:p>
        </p:txBody>
      </p:sp>
    </p:spTree>
    <p:extLst>
      <p:ext uri="{BB962C8B-B14F-4D97-AF65-F5344CB8AC3E}">
        <p14:creationId xmlns:p14="http://schemas.microsoft.com/office/powerpoint/2010/main" val="137409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r>
              <a:rPr lang="en-GB" dirty="0"/>
              <a:t>Four pillars of our pathway:</a:t>
            </a:r>
          </a:p>
          <a:p>
            <a:pPr marL="171450" indent="-171450">
              <a:buFont typeface="Arial" panose="020B0604020202020204" pitchFamily="34" charset="0"/>
              <a:buChar char="•"/>
            </a:pPr>
            <a:r>
              <a:rPr lang="en-GB" dirty="0"/>
              <a:t>Reduction in demand and increased efficiency.</a:t>
            </a:r>
          </a:p>
          <a:p>
            <a:pPr marL="171450" indent="-171450">
              <a:buFont typeface="Arial" panose="020B0604020202020204" pitchFamily="34" charset="0"/>
              <a:buChar char="•"/>
            </a:pPr>
            <a:r>
              <a:rPr lang="en-GB" dirty="0"/>
              <a:t>Expanding low-carbon electricity generation.</a:t>
            </a:r>
          </a:p>
          <a:p>
            <a:pPr marL="171450" indent="-171450">
              <a:buFont typeface="Arial" panose="020B0604020202020204" pitchFamily="34" charset="0"/>
              <a:buChar char="•"/>
            </a:pPr>
            <a:r>
              <a:rPr lang="en-GB" dirty="0"/>
              <a:t>Replacing high-carbon assets with low-carbon ones.</a:t>
            </a:r>
          </a:p>
          <a:p>
            <a:pPr marL="171450" indent="-171450">
              <a:buFont typeface="Arial" panose="020B0604020202020204" pitchFamily="34" charset="0"/>
              <a:buChar char="•"/>
            </a:pPr>
            <a:r>
              <a:rPr lang="en-GB" dirty="0"/>
              <a:t>Offsetting residual emissions which cannot be cost-effectively avoided.</a:t>
            </a:r>
          </a:p>
        </p:txBody>
      </p:sp>
      <p:sp>
        <p:nvSpPr>
          <p:cNvPr id="4" name="Slide Number Placeholder 3"/>
          <p:cNvSpPr>
            <a:spLocks noGrp="1"/>
          </p:cNvSpPr>
          <p:nvPr>
            <p:ph type="sldNum" sz="quarter" idx="5"/>
          </p:nvPr>
        </p:nvSpPr>
        <p:spPr/>
        <p:txBody>
          <a:bodyPr/>
          <a:lstStyle/>
          <a:p>
            <a:fld id="{2A26E971-94B4-4845-B14C-85A0E9C8BE4D}" type="slidenum">
              <a:rPr lang="en-GB" smtClean="0"/>
              <a:t>5</a:t>
            </a:fld>
            <a:endParaRPr lang="en-GB"/>
          </a:p>
        </p:txBody>
      </p:sp>
    </p:spTree>
    <p:extLst>
      <p:ext uri="{BB962C8B-B14F-4D97-AF65-F5344CB8AC3E}">
        <p14:creationId xmlns:p14="http://schemas.microsoft.com/office/powerpoint/2010/main" val="281058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3" y="498475"/>
            <a:ext cx="6534150" cy="36766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Decarbonisation actions needed in all sectors of the economy.</a:t>
            </a:r>
          </a:p>
          <a:p>
            <a:pPr marL="171450" indent="-171450">
              <a:buFont typeface="Arial" panose="020B0604020202020204" pitchFamily="34" charset="0"/>
              <a:buChar char="•"/>
            </a:pPr>
            <a:r>
              <a:rPr lang="en-GB" dirty="0"/>
              <a:t>Optimal pace will differ, with some actions viable today and others dependent on reducing costs, scaling up supply chains, …</a:t>
            </a:r>
          </a:p>
          <a:p>
            <a:pPr marL="171450" indent="-171450">
              <a:buFont typeface="Arial" panose="020B0604020202020204" pitchFamily="34" charset="0"/>
              <a:buChar char="•"/>
            </a:pPr>
            <a:r>
              <a:rPr lang="en-GB" dirty="0"/>
              <a:t>Important to address key enablers so that these developments can and do occur. Examples include improving the planning system, ensuring electrification infrastructure is available when required, provision of skills, …</a:t>
            </a:r>
          </a:p>
        </p:txBody>
      </p:sp>
      <p:sp>
        <p:nvSpPr>
          <p:cNvPr id="4" name="Slide Number Placeholder 3"/>
          <p:cNvSpPr>
            <a:spLocks noGrp="1"/>
          </p:cNvSpPr>
          <p:nvPr>
            <p:ph type="sldNum" sz="quarter" idx="5"/>
          </p:nvPr>
        </p:nvSpPr>
        <p:spPr/>
        <p:txBody>
          <a:bodyPr/>
          <a:lstStyle/>
          <a:p>
            <a:fld id="{2A26E971-94B4-4845-B14C-85A0E9C8BE4D}" type="slidenum">
              <a:rPr lang="en-GB" smtClean="0"/>
              <a:t>6</a:t>
            </a:fld>
            <a:endParaRPr lang="en-GB"/>
          </a:p>
        </p:txBody>
      </p:sp>
    </p:spTree>
    <p:extLst>
      <p:ext uri="{BB962C8B-B14F-4D97-AF65-F5344CB8AC3E}">
        <p14:creationId xmlns:p14="http://schemas.microsoft.com/office/powerpoint/2010/main" val="253034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652A-440A-C906-AD10-31A034DD0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E1B6E-8919-3093-CD8E-E749DBBE78F1}"/>
              </a:ext>
            </a:extLst>
          </p:cNvPr>
          <p:cNvSpPr>
            <a:spLocks noGrp="1" noRot="1" noChangeAspect="1"/>
          </p:cNvSpPr>
          <p:nvPr>
            <p:ph type="sldImg"/>
          </p:nvPr>
        </p:nvSpPr>
        <p:spPr>
          <a:xfrm>
            <a:off x="419100" y="458788"/>
            <a:ext cx="6019800" cy="3386137"/>
          </a:xfrm>
        </p:spPr>
      </p:sp>
      <p:sp>
        <p:nvSpPr>
          <p:cNvPr id="3" name="Notes Placeholder 2">
            <a:extLst>
              <a:ext uri="{FF2B5EF4-FFF2-40B4-BE49-F238E27FC236}">
                <a16:creationId xmlns:a16="http://schemas.microsoft.com/office/drawing/2014/main" id="{75A7934A-290A-19D4-B541-FD26444A44B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DA16FF-D941-652F-DC53-4C5F7DFDC700}"/>
              </a:ext>
            </a:extLst>
          </p:cNvPr>
          <p:cNvSpPr>
            <a:spLocks noGrp="1"/>
          </p:cNvSpPr>
          <p:nvPr>
            <p:ph type="sldNum" sz="quarter" idx="5"/>
          </p:nvPr>
        </p:nvSpPr>
        <p:spPr/>
        <p:txBody>
          <a:bodyPr/>
          <a:lstStyle/>
          <a:p>
            <a:fld id="{2A26E971-94B4-4845-B14C-85A0E9C8BE4D}" type="slidenum">
              <a:rPr lang="en-GB" smtClean="0"/>
              <a:t>7</a:t>
            </a:fld>
            <a:endParaRPr lang="en-GB"/>
          </a:p>
        </p:txBody>
      </p:sp>
    </p:spTree>
    <p:extLst>
      <p:ext uri="{BB962C8B-B14F-4D97-AF65-F5344CB8AC3E}">
        <p14:creationId xmlns:p14="http://schemas.microsoft.com/office/powerpoint/2010/main" val="4124056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Chart shows emissions changes outside the aviation/shipping (significantly impacted by the pandemic) and electricity supply (driver of most past change, but with limited scope for further reductions).</a:t>
            </a:r>
          </a:p>
          <a:p>
            <a:pPr marL="171450" indent="-171450">
              <a:buFont typeface="Arial" panose="020B0604020202020204" pitchFamily="34" charset="0"/>
              <a:buChar char="•"/>
            </a:pPr>
            <a:r>
              <a:rPr lang="en-GB" dirty="0"/>
              <a:t>Across all other sectors, pace of emissions reduction needs to increase by a factor of four over the next eight years from 2022-2030 compared to the previous eight years.</a:t>
            </a:r>
          </a:p>
          <a:p>
            <a:pPr marL="171450" indent="-171450">
              <a:buFont typeface="Arial" panose="020B0604020202020204" pitchFamily="34" charset="0"/>
              <a:buChar char="•"/>
            </a:pPr>
            <a:r>
              <a:rPr lang="en-GB" dirty="0"/>
              <a:t>Based on reductions needed to (nearly) meet the 2030 NDC as quantified in Government’s Carbon Budget Delivery Plan.</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A26E971-94B4-4845-B14C-85A0E9C8BE4D}"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418864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Significant acceleration of action needed in almost all sectors.</a:t>
            </a:r>
          </a:p>
          <a:p>
            <a:pPr marL="171450" indent="-171450">
              <a:buFont typeface="Arial" panose="020B0604020202020204" pitchFamily="34" charset="0"/>
              <a:buChar char="•"/>
            </a:pPr>
            <a:r>
              <a:rPr lang="en-GB" dirty="0"/>
              <a:t>Particularly pronounced in surface transport, industry, agriculture, and waste.</a:t>
            </a:r>
          </a:p>
          <a:p>
            <a:pPr marL="171450" indent="-171450">
              <a:buFont typeface="Arial" panose="020B0604020202020204" pitchFamily="34" charset="0"/>
              <a:buChar char="•"/>
            </a:pPr>
            <a:r>
              <a:rPr lang="en-GB" dirty="0"/>
              <a:t>Not long to 2030, so this needs rapid action.</a:t>
            </a:r>
          </a:p>
          <a:p>
            <a:pPr marL="171450" indent="-171450">
              <a:buFont typeface="Arial" panose="020B0604020202020204" pitchFamily="34" charset="0"/>
              <a:buChar char="•"/>
            </a:pPr>
            <a:r>
              <a:rPr lang="en-GB" dirty="0"/>
              <a:t>Promising signs in some areas (e.g. electric cars), but more needed.</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A26E971-94B4-4845-B14C-85A0E9C8BE4D}" type="slidenum">
              <a:rPr kumimoji="0" lang="en-GB" sz="12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420784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58788"/>
            <a:ext cx="6019800" cy="338613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is substantial risk around the UK’s ability to meet its 2030 NDC. Only a quarter of the required emissions reductions are assessed as having ‘credible plans’, while around a fifth have ‘insufficient plans’.</a:t>
            </a:r>
          </a:p>
          <a:p>
            <a:pPr marL="171450" indent="-171450">
              <a:buFont typeface="Arial" panose="020B0604020202020204" pitchFamily="34" charset="0"/>
              <a:buChar char="•"/>
            </a:pPr>
            <a:r>
              <a:rPr lang="en-GB" dirty="0"/>
              <a:t>This ‘policy gap’ needs to be filled urgently to speed up delivery.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Has been some real and tangible policy progress since this assessment:</a:t>
            </a:r>
          </a:p>
          <a:p>
            <a:pPr marL="423450" lvl="1" indent="-171450">
              <a:buFont typeface="Arial" panose="020B0604020202020204" pitchFamily="34" charset="0"/>
              <a:buChar char="•"/>
            </a:pPr>
            <a:r>
              <a:rPr lang="en-GB" dirty="0"/>
              <a:t>ZEV mandate, increasing share of ‘credible plans’ in surface transport.</a:t>
            </a:r>
          </a:p>
          <a:p>
            <a:pPr marL="423450" lvl="1" indent="-171450">
              <a:buFont typeface="Arial" panose="020B0604020202020204" pitchFamily="34" charset="0"/>
              <a:buChar char="•"/>
            </a:pPr>
            <a:r>
              <a:rPr lang="en-GB" dirty="0"/>
              <a:t>Port Talbot decarbonisation deal, reducing share of ‘insufficient plans’ in industry.</a:t>
            </a:r>
          </a:p>
          <a:p>
            <a:pPr marL="171450" lvl="0" indent="-171450">
              <a:buFont typeface="Arial" panose="020B0604020202020204" pitchFamily="34" charset="0"/>
              <a:buChar char="•"/>
            </a:pPr>
            <a:r>
              <a:rPr lang="en-GB" dirty="0"/>
              <a:t>But countered by mixed messaging from decision to relax important policies to decarbonise buildings and transport, increasing risk in some areas.</a:t>
            </a:r>
          </a:p>
        </p:txBody>
      </p:sp>
      <p:sp>
        <p:nvSpPr>
          <p:cNvPr id="4" name="Slide Number Placeholder 3"/>
          <p:cNvSpPr>
            <a:spLocks noGrp="1"/>
          </p:cNvSpPr>
          <p:nvPr>
            <p:ph type="sldNum" sz="quarter" idx="5"/>
          </p:nvPr>
        </p:nvSpPr>
        <p:spPr/>
        <p:txBody>
          <a:bodyPr/>
          <a:lstStyle/>
          <a:p>
            <a:fld id="{2A26E971-94B4-4845-B14C-85A0E9C8BE4D}" type="slidenum">
              <a:rPr lang="en-GB" smtClean="0"/>
              <a:t>10</a:t>
            </a:fld>
            <a:endParaRPr lang="en-GB"/>
          </a:p>
        </p:txBody>
      </p:sp>
    </p:spTree>
    <p:extLst>
      <p:ext uri="{BB962C8B-B14F-4D97-AF65-F5344CB8AC3E}">
        <p14:creationId xmlns:p14="http://schemas.microsoft.com/office/powerpoint/2010/main" val="809830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Intro 1">
    <p:spTree>
      <p:nvGrpSpPr>
        <p:cNvPr id="1" name=""/>
        <p:cNvGrpSpPr/>
        <p:nvPr/>
      </p:nvGrpSpPr>
      <p:grpSpPr>
        <a:xfrm>
          <a:off x="0" y="0"/>
          <a:ext cx="0" cy="0"/>
          <a:chOff x="0" y="0"/>
          <a:chExt cx="0" cy="0"/>
        </a:xfrm>
      </p:grpSpPr>
      <p:pic>
        <p:nvPicPr>
          <p:cNvPr id="9" name="Picture 8" descr="A picture containing sunset, drawing&#10;&#10;Description automatically generated">
            <a:extLst>
              <a:ext uri="{FF2B5EF4-FFF2-40B4-BE49-F238E27FC236}">
                <a16:creationId xmlns:a16="http://schemas.microsoft.com/office/drawing/2014/main" id="{F2AD121B-3B13-47F5-BF0A-3E3AF8BD77E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Footer Placeholder 4">
            <a:extLst>
              <a:ext uri="{FF2B5EF4-FFF2-40B4-BE49-F238E27FC236}">
                <a16:creationId xmlns:a16="http://schemas.microsoft.com/office/drawing/2014/main" id="{6214ABB9-6B33-4F01-A388-75D3370492E4}"/>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0A5B24E-3032-43F7-8AD6-A9FB50F08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Tree>
    <p:extLst>
      <p:ext uri="{BB962C8B-B14F-4D97-AF65-F5344CB8AC3E}">
        <p14:creationId xmlns:p14="http://schemas.microsoft.com/office/powerpoint/2010/main" val="218458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spc="0" baseline="0"/>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rmAutofit/>
          </a:bodyPr>
          <a:lstStyle>
            <a:lvl1pPr>
              <a:defRPr sz="1450">
                <a:solidFill>
                  <a:srgbClr val="280049"/>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7F864E9D-1080-49F5-8D1B-C11732426BF1}"/>
              </a:ext>
            </a:extLst>
          </p:cNvPr>
          <p:cNvSpPr>
            <a:spLocks noGrp="1"/>
          </p:cNvSpPr>
          <p:nvPr>
            <p:ph type="body" sz="quarter" idx="14"/>
          </p:nvPr>
        </p:nvSpPr>
        <p:spPr>
          <a:xfrm>
            <a:off x="179387" y="1244617"/>
            <a:ext cx="8794750" cy="2998787"/>
          </a:xfrm>
        </p:spPr>
        <p:txBody>
          <a:bodyPr numCol="2" spcCol="360000"/>
          <a:lstStyle>
            <a:lvl1pPr>
              <a:spcBef>
                <a:spcPts val="0"/>
              </a:spcBef>
              <a:defRPr/>
            </a:lvl1pPr>
          </a:lstStyle>
          <a:p>
            <a:pPr lvl="0"/>
            <a:r>
              <a:rPr lang="en-US"/>
              <a:t>Click to edit Master text styles</a:t>
            </a:r>
          </a:p>
        </p:txBody>
      </p:sp>
    </p:spTree>
    <p:extLst>
      <p:ext uri="{BB962C8B-B14F-4D97-AF65-F5344CB8AC3E}">
        <p14:creationId xmlns:p14="http://schemas.microsoft.com/office/powerpoint/2010/main" val="228967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ullet 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spc="0" baseline="0"/>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rmAutofit/>
          </a:bodyPr>
          <a:lstStyle>
            <a:lvl1pPr>
              <a:defRPr sz="1450">
                <a:solidFill>
                  <a:srgbClr val="280049"/>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7F864E9D-1080-49F5-8D1B-C11732426BF1}"/>
              </a:ext>
            </a:extLst>
          </p:cNvPr>
          <p:cNvSpPr>
            <a:spLocks noGrp="1"/>
          </p:cNvSpPr>
          <p:nvPr>
            <p:ph type="body" sz="quarter" idx="14"/>
          </p:nvPr>
        </p:nvSpPr>
        <p:spPr>
          <a:xfrm>
            <a:off x="179387" y="1245600"/>
            <a:ext cx="8794750" cy="2998787"/>
          </a:xfrm>
        </p:spPr>
        <p:txBody>
          <a:bodyPr numCol="2" spcCol="360000"/>
          <a:lstStyle>
            <a:lvl1pPr marL="0" indent="0">
              <a:spcBef>
                <a:spcPts val="0"/>
              </a:spcBef>
              <a:spcAft>
                <a:spcPts val="0"/>
              </a:spcAft>
              <a:buFont typeface="Arial" panose="020B0604020202020204" pitchFamily="34" charset="0"/>
              <a:buNone/>
              <a:defRPr/>
            </a:lvl1pPr>
            <a:lvl2pPr marL="254000" indent="-254000">
              <a:lnSpc>
                <a:spcPts val="1500"/>
              </a:lnSpc>
              <a:spcBef>
                <a:spcPts val="0"/>
              </a:spcBef>
              <a:spcAft>
                <a:spcPts val="0"/>
              </a:spcAft>
              <a:buFont typeface="Helvetica" panose="020B0604020202030204" pitchFamily="34" charset="0"/>
              <a:buChar char="•"/>
              <a:defRPr sz="1100">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3606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spc="0" baseline="0"/>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rmAutofit/>
          </a:bodyPr>
          <a:lstStyle>
            <a:lvl1pPr>
              <a:defRPr sz="1450">
                <a:solidFill>
                  <a:srgbClr val="280049"/>
                </a:solidFill>
              </a:defRPr>
            </a:lvl1pPr>
          </a:lstStyle>
          <a:p>
            <a:pPr lvl="0"/>
            <a:r>
              <a:rPr lang="en-US"/>
              <a:t>Click to edit Master text styles</a:t>
            </a:r>
          </a:p>
        </p:txBody>
      </p:sp>
    </p:spTree>
    <p:extLst>
      <p:ext uri="{BB962C8B-B14F-4D97-AF65-F5344CB8AC3E}">
        <p14:creationId xmlns:p14="http://schemas.microsoft.com/office/powerpoint/2010/main" val="342014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ubtitle, Bullets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4581525" y="0"/>
            <a:ext cx="4562475" cy="5143500"/>
          </a:xfrm>
          <a:solidFill>
            <a:schemeClr val="bg2">
              <a:lumMod val="85000"/>
            </a:schemeClr>
          </a:solidFill>
        </p:spPr>
        <p:txBody>
          <a:bodyPr tIns="2196000" rIns="0"/>
          <a:lstStyle>
            <a:lvl1pPr algn="ctr">
              <a:defRPr/>
            </a:lvl1pPr>
          </a:lstStyle>
          <a:p>
            <a:r>
              <a:rPr lang="en-GB"/>
              <a:t>Insert image here</a:t>
            </a:r>
          </a:p>
        </p:txBody>
      </p:sp>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a:xfrm>
            <a:off x="170260" y="142901"/>
            <a:ext cx="4045944" cy="205713"/>
          </a:xfrm>
        </p:spPr>
        <p:txBody>
          <a:bodyPr/>
          <a:lstStyle>
            <a:lvl1pPr>
              <a:defRPr spc="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35383-42EB-4E66-954F-2BB46BB46D98}"/>
              </a:ext>
            </a:extLst>
          </p:cNvPr>
          <p:cNvSpPr>
            <a:spLocks noGrp="1"/>
          </p:cNvSpPr>
          <p:nvPr>
            <p:ph idx="1"/>
          </p:nvPr>
        </p:nvSpPr>
        <p:spPr>
          <a:xfrm>
            <a:off x="170260" y="1843307"/>
            <a:ext cx="4230290" cy="2448994"/>
          </a:xfrm>
        </p:spPr>
        <p:txBody>
          <a:bodyPr>
            <a:noAutofit/>
          </a:bodyPr>
          <a:lstStyle>
            <a:lvl1pPr marL="268288" indent="-268288">
              <a:spcBef>
                <a:spcPts val="1600"/>
              </a:spcBef>
              <a:buFont typeface="Arial" panose="020B0604020202020204" pitchFamily="34" charset="0"/>
              <a:buChar char="•"/>
              <a:defRPr/>
            </a:lvl1pPr>
          </a:lstStyle>
          <a:p>
            <a:pPr lvl="0"/>
            <a:r>
              <a:rPr lang="en-US"/>
              <a:t>Click to edit Master text styles</a:t>
            </a:r>
          </a:p>
        </p:txBody>
      </p:sp>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4" y="391478"/>
            <a:ext cx="4049712" cy="246062"/>
          </a:xfrm>
        </p:spPr>
        <p:txBody>
          <a:bodyPr>
            <a:normAutofit/>
          </a:bodyPr>
          <a:lstStyle>
            <a:lvl1pPr>
              <a:defRPr sz="1450">
                <a:solidFill>
                  <a:srgbClr val="280049"/>
                </a:solidFill>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pic>
        <p:nvPicPr>
          <p:cNvPr id="4" name="Picture 3">
            <a:extLst>
              <a:ext uri="{FF2B5EF4-FFF2-40B4-BE49-F238E27FC236}">
                <a16:creationId xmlns:a16="http://schemas.microsoft.com/office/drawing/2014/main" id="{CED7AE77-F563-476F-BE18-E4324E60DA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Tree>
    <p:extLst>
      <p:ext uri="{BB962C8B-B14F-4D97-AF65-F5344CB8AC3E}">
        <p14:creationId xmlns:p14="http://schemas.microsoft.com/office/powerpoint/2010/main" val="1481131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gress Repo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baseline="0">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620077"/>
            <a:ext cx="7535862" cy="703897"/>
          </a:xfrm>
        </p:spPr>
        <p:txBody>
          <a:bodyPr>
            <a:noAutofit/>
          </a:bodyPr>
          <a:lstStyle>
            <a:lvl1pPr>
              <a:lnSpc>
                <a:spcPts val="3200"/>
              </a:lnSpc>
              <a:defRPr sz="30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67E52D0-241A-426C-AF38-C31BF0C77AD7}"/>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6" name="Slide Number Placeholder 5">
            <a:extLst>
              <a:ext uri="{FF2B5EF4-FFF2-40B4-BE49-F238E27FC236}">
                <a16:creationId xmlns:a16="http://schemas.microsoft.com/office/drawing/2014/main" id="{6400B18A-F1B6-4774-8DF2-1DC59F8E1D7D}"/>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spTree>
    <p:extLst>
      <p:ext uri="{BB962C8B-B14F-4D97-AF65-F5344CB8AC3E}">
        <p14:creationId xmlns:p14="http://schemas.microsoft.com/office/powerpoint/2010/main" val="330644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1">
    <p:bg>
      <p:bgPr>
        <a:solidFill>
          <a:srgbClr val="2800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a:solidFill>
                  <a:srgbClr val="7142FF"/>
                </a:solidFill>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620077"/>
            <a:ext cx="7535862" cy="703897"/>
          </a:xfrm>
        </p:spPr>
        <p:txBody>
          <a:bodyPr>
            <a:noAutofit/>
          </a:bodyPr>
          <a:lstStyle>
            <a:lvl1pPr>
              <a:lnSpc>
                <a:spcPts val="3200"/>
              </a:lnSpc>
              <a:defRPr sz="3000">
                <a:solidFill>
                  <a:srgbClr val="7142FF"/>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191C10B3-DFC7-4825-A5C1-100B4584EF5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6" name="Slide Number Placeholder 5">
            <a:extLst>
              <a:ext uri="{FF2B5EF4-FFF2-40B4-BE49-F238E27FC236}">
                <a16:creationId xmlns:a16="http://schemas.microsoft.com/office/drawing/2014/main" id="{516483D0-F8E6-4AA1-8778-1469541E8234}"/>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spTree>
    <p:extLst>
      <p:ext uri="{BB962C8B-B14F-4D97-AF65-F5344CB8AC3E}">
        <p14:creationId xmlns:p14="http://schemas.microsoft.com/office/powerpoint/2010/main" val="399991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ll out quote Op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6D6C6D-CD9B-4DAB-B66B-06BDCABEC770}"/>
              </a:ext>
            </a:extLst>
          </p:cNvPr>
          <p:cNvSpPr>
            <a:spLocks noGrp="1"/>
          </p:cNvSpPr>
          <p:nvPr>
            <p:ph type="ftr" sz="quarter" idx="11"/>
          </p:nvPr>
        </p:nvSpPr>
        <p:spPr/>
        <p:txBody>
          <a:bodyPr/>
          <a:lstStyle/>
          <a:p>
            <a:r>
              <a:rPr lang="en-US"/>
              <a:t>Chapter/section title goes here</a:t>
            </a:r>
            <a:endParaRPr lang="en-GB"/>
          </a:p>
        </p:txBody>
      </p:sp>
      <p:sp>
        <p:nvSpPr>
          <p:cNvPr id="4" name="Slide Number Placeholder 3">
            <a:extLst>
              <a:ext uri="{FF2B5EF4-FFF2-40B4-BE49-F238E27FC236}">
                <a16:creationId xmlns:a16="http://schemas.microsoft.com/office/drawing/2014/main" id="{60E41E68-218A-4910-B785-D3BEAEF2BD0D}"/>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7" name="Text Placeholder 6">
            <a:extLst>
              <a:ext uri="{FF2B5EF4-FFF2-40B4-BE49-F238E27FC236}">
                <a16:creationId xmlns:a16="http://schemas.microsoft.com/office/drawing/2014/main" id="{7178BF25-2A76-4359-9166-8BD2FB6DD1CA}"/>
              </a:ext>
            </a:extLst>
          </p:cNvPr>
          <p:cNvSpPr>
            <a:spLocks noGrp="1"/>
          </p:cNvSpPr>
          <p:nvPr>
            <p:ph type="body" sz="quarter" idx="13"/>
          </p:nvPr>
        </p:nvSpPr>
        <p:spPr>
          <a:xfrm>
            <a:off x="169863" y="838200"/>
            <a:ext cx="8688387" cy="3581400"/>
          </a:xfrm>
        </p:spPr>
        <p:txBody>
          <a:bodyPr>
            <a:noAutofit/>
          </a:bodyPr>
          <a:lstStyle>
            <a:lvl1pPr algn="ctr">
              <a:lnSpc>
                <a:spcPts val="4800"/>
              </a:lnSpc>
              <a:spcBef>
                <a:spcPts val="0"/>
              </a:spcBef>
              <a:defRPr sz="4200">
                <a:solidFill>
                  <a:srgbClr val="7142FF"/>
                </a:solidFill>
              </a:defRPr>
            </a:lvl1pPr>
          </a:lstStyle>
          <a:p>
            <a:pPr lvl="0"/>
            <a:r>
              <a:rPr lang="en-US"/>
              <a:t>Click to edit Master text styles</a:t>
            </a:r>
          </a:p>
        </p:txBody>
      </p:sp>
    </p:spTree>
    <p:extLst>
      <p:ext uri="{BB962C8B-B14F-4D97-AF65-F5344CB8AC3E}">
        <p14:creationId xmlns:p14="http://schemas.microsoft.com/office/powerpoint/2010/main" val="1861704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ll out quote Opt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6D6C6D-CD9B-4DAB-B66B-06BDCABEC770}"/>
              </a:ext>
            </a:extLst>
          </p:cNvPr>
          <p:cNvSpPr>
            <a:spLocks noGrp="1"/>
          </p:cNvSpPr>
          <p:nvPr>
            <p:ph type="ftr" sz="quarter" idx="11"/>
          </p:nvPr>
        </p:nvSpPr>
        <p:spPr/>
        <p:txBody>
          <a:bodyPr/>
          <a:lstStyle/>
          <a:p>
            <a:r>
              <a:rPr lang="en-US"/>
              <a:t>Chapter/section title goes here</a:t>
            </a:r>
            <a:endParaRPr lang="en-GB"/>
          </a:p>
        </p:txBody>
      </p:sp>
      <p:sp>
        <p:nvSpPr>
          <p:cNvPr id="4" name="Slide Number Placeholder 3">
            <a:extLst>
              <a:ext uri="{FF2B5EF4-FFF2-40B4-BE49-F238E27FC236}">
                <a16:creationId xmlns:a16="http://schemas.microsoft.com/office/drawing/2014/main" id="{60E41E68-218A-4910-B785-D3BEAEF2BD0D}"/>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7" name="Text Placeholder 6">
            <a:extLst>
              <a:ext uri="{FF2B5EF4-FFF2-40B4-BE49-F238E27FC236}">
                <a16:creationId xmlns:a16="http://schemas.microsoft.com/office/drawing/2014/main" id="{7178BF25-2A76-4359-9166-8BD2FB6DD1CA}"/>
              </a:ext>
            </a:extLst>
          </p:cNvPr>
          <p:cNvSpPr>
            <a:spLocks noGrp="1"/>
          </p:cNvSpPr>
          <p:nvPr>
            <p:ph type="body" sz="quarter" idx="13"/>
          </p:nvPr>
        </p:nvSpPr>
        <p:spPr>
          <a:xfrm>
            <a:off x="169863" y="838200"/>
            <a:ext cx="8688387" cy="3581400"/>
          </a:xfrm>
        </p:spPr>
        <p:txBody>
          <a:bodyPr>
            <a:noAutofit/>
          </a:bodyPr>
          <a:lstStyle>
            <a:lvl1pPr algn="ctr">
              <a:lnSpc>
                <a:spcPts val="4800"/>
              </a:lnSpc>
              <a:spcBef>
                <a:spcPts val="0"/>
              </a:spcBef>
              <a:defRPr sz="4200">
                <a:solidFill>
                  <a:srgbClr val="280049"/>
                </a:solidFill>
              </a:defRPr>
            </a:lvl1pPr>
          </a:lstStyle>
          <a:p>
            <a:pPr lvl="0"/>
            <a:r>
              <a:rPr lang="en-US"/>
              <a:t>Click to edit Master text styles</a:t>
            </a:r>
          </a:p>
        </p:txBody>
      </p:sp>
    </p:spTree>
    <p:extLst>
      <p:ext uri="{BB962C8B-B14F-4D97-AF65-F5344CB8AC3E}">
        <p14:creationId xmlns:p14="http://schemas.microsoft.com/office/powerpoint/2010/main" val="3035606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 out quote Opt3">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6D6C6D-CD9B-4DAB-B66B-06BDCABEC770}"/>
              </a:ext>
            </a:extLst>
          </p:cNvPr>
          <p:cNvSpPr>
            <a:spLocks noGrp="1"/>
          </p:cNvSpPr>
          <p:nvPr>
            <p:ph type="ftr" sz="quarter" idx="11"/>
          </p:nvPr>
        </p:nvSpPr>
        <p:spPr/>
        <p:txBody>
          <a:bodyPr/>
          <a:lstStyle/>
          <a:p>
            <a:r>
              <a:rPr lang="en-US"/>
              <a:t>Chapter/section title goes here</a:t>
            </a:r>
            <a:endParaRPr lang="en-GB"/>
          </a:p>
        </p:txBody>
      </p:sp>
      <p:sp>
        <p:nvSpPr>
          <p:cNvPr id="4" name="Slide Number Placeholder 3">
            <a:extLst>
              <a:ext uri="{FF2B5EF4-FFF2-40B4-BE49-F238E27FC236}">
                <a16:creationId xmlns:a16="http://schemas.microsoft.com/office/drawing/2014/main" id="{60E41E68-218A-4910-B785-D3BEAEF2BD0D}"/>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7" name="Text Placeholder 6">
            <a:extLst>
              <a:ext uri="{FF2B5EF4-FFF2-40B4-BE49-F238E27FC236}">
                <a16:creationId xmlns:a16="http://schemas.microsoft.com/office/drawing/2014/main" id="{7178BF25-2A76-4359-9166-8BD2FB6DD1CA}"/>
              </a:ext>
            </a:extLst>
          </p:cNvPr>
          <p:cNvSpPr>
            <a:spLocks noGrp="1"/>
          </p:cNvSpPr>
          <p:nvPr>
            <p:ph type="body" sz="quarter" idx="13"/>
          </p:nvPr>
        </p:nvSpPr>
        <p:spPr>
          <a:xfrm>
            <a:off x="169863" y="838200"/>
            <a:ext cx="8688387" cy="3581400"/>
          </a:xfrm>
        </p:spPr>
        <p:txBody>
          <a:bodyPr>
            <a:noAutofit/>
          </a:bodyPr>
          <a:lstStyle>
            <a:lvl1pPr algn="ctr">
              <a:lnSpc>
                <a:spcPts val="4800"/>
              </a:lnSpc>
              <a:spcBef>
                <a:spcPts val="0"/>
              </a:spcBef>
              <a:defRPr sz="4200">
                <a:solidFill>
                  <a:srgbClr val="7142FF"/>
                </a:solidFill>
              </a:defRPr>
            </a:lvl1pPr>
          </a:lstStyle>
          <a:p>
            <a:pPr lvl="0"/>
            <a:r>
              <a:rPr lang="en-US"/>
              <a:t>Click to edit Master text styles</a:t>
            </a:r>
          </a:p>
        </p:txBody>
      </p:sp>
    </p:spTree>
    <p:extLst>
      <p:ext uri="{BB962C8B-B14F-4D97-AF65-F5344CB8AC3E}">
        <p14:creationId xmlns:p14="http://schemas.microsoft.com/office/powerpoint/2010/main" val="3479456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ubtitle, Bullets and Full Pag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1" y="0"/>
            <a:ext cx="9144000" cy="5143500"/>
          </a:xfrm>
          <a:solidFill>
            <a:schemeClr val="bg2">
              <a:lumMod val="85000"/>
            </a:schemeClr>
          </a:solidFill>
        </p:spPr>
        <p:txBody>
          <a:bodyPr tIns="2196000" rIns="756000"/>
          <a:lstStyle>
            <a:lvl1pPr algn="r">
              <a:defRPr/>
            </a:lvl1pPr>
          </a:lstStyle>
          <a:p>
            <a:r>
              <a:rPr lang="en-GB"/>
              <a:t>Insert image here</a:t>
            </a:r>
          </a:p>
        </p:txBody>
      </p:sp>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a:xfrm>
            <a:off x="170260" y="142901"/>
            <a:ext cx="4045944" cy="205713"/>
          </a:xfrm>
        </p:spPr>
        <p:txBody>
          <a:bodyPr/>
          <a:lstStyle>
            <a:lvl1pPr>
              <a:defRPr spc="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35383-42EB-4E66-954F-2BB46BB46D98}"/>
              </a:ext>
            </a:extLst>
          </p:cNvPr>
          <p:cNvSpPr>
            <a:spLocks noGrp="1"/>
          </p:cNvSpPr>
          <p:nvPr>
            <p:ph idx="1"/>
          </p:nvPr>
        </p:nvSpPr>
        <p:spPr>
          <a:xfrm>
            <a:off x="170260" y="1843307"/>
            <a:ext cx="4230290" cy="2448994"/>
          </a:xfrm>
        </p:spPr>
        <p:txBody>
          <a:bodyPr>
            <a:noAutofit/>
          </a:bodyPr>
          <a:lstStyle>
            <a:lvl1pPr marL="268288" indent="-268288">
              <a:spcBef>
                <a:spcPts val="1600"/>
              </a:spcBef>
              <a:buFont typeface="Arial" panose="020B0604020202020204" pitchFamily="34" charset="0"/>
              <a:buChar char="•"/>
              <a:defRPr/>
            </a:lvl1pPr>
          </a:lstStyle>
          <a:p>
            <a:pPr lvl="0"/>
            <a:r>
              <a:rPr lang="en-US"/>
              <a:t>Click to edit Master text styles</a:t>
            </a:r>
          </a:p>
        </p:txBody>
      </p:sp>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4" y="391478"/>
            <a:ext cx="4049712" cy="246062"/>
          </a:xfrm>
        </p:spPr>
        <p:txBody>
          <a:bodyPr>
            <a:normAutofit/>
          </a:bodyPr>
          <a:lstStyle>
            <a:lvl1pPr>
              <a:defRPr sz="1450">
                <a:solidFill>
                  <a:srgbClr val="280049"/>
                </a:solidFill>
              </a:defRPr>
            </a:lvl1pPr>
          </a:lstStyle>
          <a:p>
            <a:pPr lvl="0"/>
            <a:r>
              <a:rPr lang="en-US"/>
              <a:t>Click to edit Master text styles</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14" name="Straight Connector 13">
            <a:extLst>
              <a:ext uri="{FF2B5EF4-FFF2-40B4-BE49-F238E27FC236}">
                <a16:creationId xmlns:a16="http://schemas.microsoft.com/office/drawing/2014/main" id="{AAB6F1B9-E1E9-4B27-B4FF-AA1D84B436A2}"/>
              </a:ext>
            </a:extLst>
          </p:cNvPr>
          <p:cNvCxnSpPr/>
          <p:nvPr userDrawn="1"/>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2B99E94-3F3A-4AC0-B21D-CDF879B39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Tree>
    <p:extLst>
      <p:ext uri="{BB962C8B-B14F-4D97-AF65-F5344CB8AC3E}">
        <p14:creationId xmlns:p14="http://schemas.microsoft.com/office/powerpoint/2010/main" val="19085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Intro 2">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E8931B-D681-4A50-BE25-78F27B67C6A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Footer Placeholder 4">
            <a:extLst>
              <a:ext uri="{FF2B5EF4-FFF2-40B4-BE49-F238E27FC236}">
                <a16:creationId xmlns:a16="http://schemas.microsoft.com/office/drawing/2014/main" id="{6214ABB9-6B33-4F01-A388-75D3370492E4}"/>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bg1"/>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38351"/>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0A5B24E-3032-43F7-8AD6-A9FB50F08CFA}"/>
              </a:ext>
            </a:extLst>
          </p:cNvPr>
          <p:cNvPicPr>
            <a:picLocks noChangeAspect="1"/>
          </p:cNvPicPr>
          <p:nvPr userDrawn="1"/>
        </p:nvPicPr>
        <p:blipFill>
          <a:blip r:embed="rId3"/>
          <a:srcRect/>
          <a:stretch/>
        </p:blipFill>
        <p:spPr>
          <a:xfrm>
            <a:off x="169863" y="4797249"/>
            <a:ext cx="645805" cy="174869"/>
          </a:xfrm>
          <a:prstGeom prst="rect">
            <a:avLst/>
          </a:prstGeom>
        </p:spPr>
      </p:pic>
    </p:spTree>
    <p:extLst>
      <p:ext uri="{BB962C8B-B14F-4D97-AF65-F5344CB8AC3E}">
        <p14:creationId xmlns:p14="http://schemas.microsoft.com/office/powerpoint/2010/main" val="1119147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Indicat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noAutofit/>
          </a:bodyPr>
          <a:lstStyle>
            <a:lvl1pPr>
              <a:defRPr spc="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35383-42EB-4E66-954F-2BB46BB46D98}"/>
              </a:ext>
            </a:extLst>
          </p:cNvPr>
          <p:cNvSpPr>
            <a:spLocks noGrp="1"/>
          </p:cNvSpPr>
          <p:nvPr>
            <p:ph idx="1"/>
          </p:nvPr>
        </p:nvSpPr>
        <p:spPr/>
        <p:txBody>
          <a:bodyPr/>
          <a:lstStyle>
            <a:lvl1pPr>
              <a:spcAft>
                <a:spcPts val="600"/>
              </a:spcAft>
              <a:defRPr/>
            </a:lvl1pPr>
            <a:lvl2pPr marL="0" indent="0">
              <a:lnSpc>
                <a:spcPts val="900"/>
              </a:lnSpc>
              <a:spcBef>
                <a:spcPts val="400"/>
              </a:spcBef>
              <a:defRPr sz="600"/>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Autofit/>
          </a:bodyPr>
          <a:lstStyle>
            <a:lvl1pPr>
              <a:defRPr sz="145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35693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Layout 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noAutofit/>
          </a:bodyPr>
          <a:lstStyle>
            <a:lvl1pPr>
              <a:defRPr spc="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35383-42EB-4E66-954F-2BB46BB46D98}"/>
              </a:ext>
            </a:extLst>
          </p:cNvPr>
          <p:cNvSpPr>
            <a:spLocks noGrp="1"/>
          </p:cNvSpPr>
          <p:nvPr>
            <p:ph idx="1"/>
          </p:nvPr>
        </p:nvSpPr>
        <p:spPr/>
        <p:txBody>
          <a:bodyPr/>
          <a:lstStyle>
            <a:lvl1pPr>
              <a:spcAft>
                <a:spcPts val="600"/>
              </a:spcAft>
              <a:defRPr/>
            </a:lvl1pPr>
            <a:lvl2pPr marL="0" indent="0">
              <a:lnSpc>
                <a:spcPts val="900"/>
              </a:lnSpc>
              <a:spcBef>
                <a:spcPts val="400"/>
              </a:spcBef>
              <a:defRPr sz="600"/>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Autofit/>
          </a:bodyPr>
          <a:lstStyle>
            <a:lvl1pPr>
              <a:defRPr sz="1450">
                <a:solidFill>
                  <a:srgbClr val="280049"/>
                </a:solidFill>
              </a:defRPr>
            </a:lvl1pPr>
          </a:lstStyle>
          <a:p>
            <a:pPr lvl="0"/>
            <a:r>
              <a:rPr lang="en-US"/>
              <a:t>Click to edit Master text styles</a:t>
            </a:r>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5200650" y="251460"/>
            <a:ext cx="3683956" cy="4114800"/>
          </a:xfrm>
          <a:prstGeom prst="rect">
            <a:avLst/>
          </a:prstGeom>
          <a:noFill/>
          <a:ln w="2921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404576" y="339502"/>
            <a:ext cx="3276104" cy="574675"/>
          </a:xfrm>
        </p:spPr>
        <p:txBody>
          <a:bodyPr/>
          <a:lstStyle>
            <a:lvl1pPr>
              <a:spcBef>
                <a:spcPts val="0"/>
              </a:spcBef>
              <a:defRPr sz="1100"/>
            </a:lvl1pPr>
          </a:lstStyle>
          <a:p>
            <a:pPr lvl="0"/>
            <a:r>
              <a:rPr lang="en-US"/>
              <a:t>Click to edit Master text styles</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404576" y="3862800"/>
            <a:ext cx="3276000" cy="378000"/>
          </a:xfrm>
        </p:spPr>
        <p:txBody>
          <a:bodyPr numCol="1" spcCol="0"/>
          <a:lstStyle>
            <a:lvl1pPr>
              <a:lnSpc>
                <a:spcPts val="800"/>
              </a:lnSpc>
              <a:spcBef>
                <a:spcPts val="0"/>
              </a:spcBef>
              <a:defRPr sz="600">
                <a:solidFill>
                  <a:srgbClr val="7142FF"/>
                </a:solidFill>
              </a:defRPr>
            </a:lvl1pPr>
          </a:lstStyle>
          <a:p>
            <a:pPr lvl="0"/>
            <a:r>
              <a:rPr lang="en-US"/>
              <a:t>Click to edit Master text styles</a:t>
            </a:r>
          </a:p>
        </p:txBody>
      </p:sp>
    </p:spTree>
    <p:extLst>
      <p:ext uri="{BB962C8B-B14F-4D97-AF65-F5344CB8AC3E}">
        <p14:creationId xmlns:p14="http://schemas.microsoft.com/office/powerpoint/2010/main" val="2963118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Chart Layout 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noAutofit/>
          </a:bodyPr>
          <a:lstStyle>
            <a:lvl1pPr>
              <a:defRPr spc="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35383-42EB-4E66-954F-2BB46BB46D98}"/>
              </a:ext>
            </a:extLst>
          </p:cNvPr>
          <p:cNvSpPr>
            <a:spLocks noGrp="1"/>
          </p:cNvSpPr>
          <p:nvPr>
            <p:ph idx="1"/>
          </p:nvPr>
        </p:nvSpPr>
        <p:spPr/>
        <p:txBody>
          <a:bodyPr/>
          <a:lstStyle>
            <a:lvl1pPr>
              <a:spcAft>
                <a:spcPts val="600"/>
              </a:spcAft>
              <a:defRPr/>
            </a:lvl1pPr>
            <a:lvl2pPr marL="0" indent="0">
              <a:lnSpc>
                <a:spcPts val="900"/>
              </a:lnSpc>
              <a:spcBef>
                <a:spcPts val="400"/>
              </a:spcBef>
              <a:defRPr sz="600"/>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Autofit/>
          </a:bodyPr>
          <a:lstStyle>
            <a:lvl1pPr>
              <a:defRPr sz="1450">
                <a:solidFill>
                  <a:srgbClr val="280049"/>
                </a:solidFill>
              </a:defRPr>
            </a:lvl1pPr>
          </a:lstStyle>
          <a:p>
            <a:pPr lvl="0"/>
            <a:r>
              <a:rPr lang="en-US"/>
              <a:t>Click to edit Master text styles</a:t>
            </a:r>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5200650" y="251460"/>
            <a:ext cx="3683956" cy="4114800"/>
          </a:xfrm>
          <a:prstGeom prst="rect">
            <a:avLst/>
          </a:prstGeom>
          <a:solidFill>
            <a:srgbClr val="280049"/>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404576" y="339502"/>
            <a:ext cx="3276104" cy="574675"/>
          </a:xfrm>
        </p:spPr>
        <p:txBody>
          <a:bodyPr/>
          <a:lstStyle>
            <a:lvl1pPr>
              <a:spcBef>
                <a:spcPts val="0"/>
              </a:spcBef>
              <a:defRPr sz="1100">
                <a:solidFill>
                  <a:schemeClr val="bg1"/>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404576" y="3862800"/>
            <a:ext cx="3276104" cy="378000"/>
          </a:xfrm>
        </p:spPr>
        <p:txBody>
          <a:bodyPr numCol="1" spcCol="0"/>
          <a:lstStyle>
            <a:lvl1pPr>
              <a:lnSpc>
                <a:spcPts val="800"/>
              </a:lnSpc>
              <a:spcBef>
                <a:spcPts val="0"/>
              </a:spcBef>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01867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Layout 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noAutofit/>
          </a:bodyPr>
          <a:lstStyle>
            <a:lvl1pPr>
              <a:defRPr spc="0" baseline="0"/>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Autofit/>
          </a:bodyPr>
          <a:lstStyle>
            <a:lvl1pPr>
              <a:defRPr sz="1450">
                <a:solidFill>
                  <a:srgbClr val="280049"/>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588125" y="3524308"/>
            <a:ext cx="2382228" cy="513567"/>
          </a:xfrm>
        </p:spPr>
        <p:txBody>
          <a:bodyPr anchor="b" anchorCtr="0"/>
          <a:lstStyle>
            <a:lvl1pPr>
              <a:lnSpc>
                <a:spcPts val="800"/>
              </a:lnSpc>
              <a:spcBef>
                <a:spcPts val="0"/>
              </a:spcBef>
              <a:defRPr sz="600">
                <a:solidFill>
                  <a:srgbClr val="7142FF"/>
                </a:solidFill>
              </a:defRPr>
            </a:lvl1pPr>
          </a:lstStyle>
          <a:p>
            <a:pPr lvl="0"/>
            <a:r>
              <a:rPr lang="en-US"/>
              <a:t>Click to edit Master text styles</a:t>
            </a:r>
          </a:p>
        </p:txBody>
      </p:sp>
    </p:spTree>
    <p:extLst>
      <p:ext uri="{BB962C8B-B14F-4D97-AF65-F5344CB8AC3E}">
        <p14:creationId xmlns:p14="http://schemas.microsoft.com/office/powerpoint/2010/main" val="3173746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spc="0" baseline="0">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662400"/>
            <a:ext cx="7535862" cy="703897"/>
          </a:xfrm>
        </p:spPr>
        <p:txBody>
          <a:bodyPr>
            <a:noAutofit/>
          </a:bodyPr>
          <a:lstStyle>
            <a:lvl1pPr>
              <a:lnSpc>
                <a:spcPts val="1800"/>
              </a:lnSpc>
              <a:spcBef>
                <a:spcPts val="0"/>
              </a:spcBef>
              <a:spcAft>
                <a:spcPts val="300"/>
              </a:spcAft>
              <a:defRPr sz="145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36595592-C14E-49CD-8E36-0C4950F16BA5}"/>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6" name="Slide Number Placeholder 5">
            <a:extLst>
              <a:ext uri="{FF2B5EF4-FFF2-40B4-BE49-F238E27FC236}">
                <a16:creationId xmlns:a16="http://schemas.microsoft.com/office/drawing/2014/main" id="{007736E4-D253-4BE0-A4DB-5623241543A6}"/>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spTree>
    <p:extLst>
      <p:ext uri="{BB962C8B-B14F-4D97-AF65-F5344CB8AC3E}">
        <p14:creationId xmlns:p14="http://schemas.microsoft.com/office/powerpoint/2010/main" val="1554409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Last Slide 1">
    <p:spTree>
      <p:nvGrpSpPr>
        <p:cNvPr id="1" name=""/>
        <p:cNvGrpSpPr/>
        <p:nvPr/>
      </p:nvGrpSpPr>
      <p:grpSpPr>
        <a:xfrm>
          <a:off x="0" y="0"/>
          <a:ext cx="0" cy="0"/>
          <a:chOff x="0" y="0"/>
          <a:chExt cx="0" cy="0"/>
        </a:xfrm>
      </p:grpSpPr>
      <p:pic>
        <p:nvPicPr>
          <p:cNvPr id="7" name="Picture 6" descr="A picture containing drawing, sunset&#10;&#10;Description automatically generated">
            <a:extLst>
              <a:ext uri="{FF2B5EF4-FFF2-40B4-BE49-F238E27FC236}">
                <a16:creationId xmlns:a16="http://schemas.microsoft.com/office/drawing/2014/main" id="{935127D6-ACCB-43FD-8C70-27861D939ECE}"/>
              </a:ext>
            </a:extLst>
          </p:cNvPr>
          <p:cNvPicPr>
            <a:picLocks noChangeAspect="1"/>
          </p:cNvPicPr>
          <p:nvPr userDrawn="1"/>
        </p:nvPicPr>
        <p:blipFill>
          <a:blip r:embed="rId2"/>
          <a:stretch>
            <a:fillRect/>
          </a:stretch>
        </p:blipFill>
        <p:spPr>
          <a:xfrm>
            <a:off x="0" y="-1016000"/>
            <a:ext cx="9144000" cy="5143500"/>
          </a:xfrm>
          <a:prstGeom prst="rect">
            <a:avLst/>
          </a:prstGeom>
        </p:spPr>
      </p:pic>
      <p:sp>
        <p:nvSpPr>
          <p:cNvPr id="3" name="Footer Placeholder 4">
            <a:extLst>
              <a:ext uri="{FF2B5EF4-FFF2-40B4-BE49-F238E27FC236}">
                <a16:creationId xmlns:a16="http://schemas.microsoft.com/office/drawing/2014/main" id="{05726AA7-2D4C-427C-9747-0FBC42C92B01}"/>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1D81B170-B896-465B-96B5-1177388399F9}"/>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C57B3095-0A92-46EA-9C0B-BF973442479D}"/>
              </a:ext>
            </a:extLst>
          </p:cNvPr>
          <p:cNvCxnSpPr/>
          <p:nvPr userDrawn="1"/>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7DAE7A8-BBC0-418F-8306-A00009DC0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Tree>
    <p:extLst>
      <p:ext uri="{BB962C8B-B14F-4D97-AF65-F5344CB8AC3E}">
        <p14:creationId xmlns:p14="http://schemas.microsoft.com/office/powerpoint/2010/main" val="1532751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ast Slide 2">
    <p:spTree>
      <p:nvGrpSpPr>
        <p:cNvPr id="1" name=""/>
        <p:cNvGrpSpPr/>
        <p:nvPr/>
      </p:nvGrpSpPr>
      <p:grpSpPr>
        <a:xfrm>
          <a:off x="0" y="0"/>
          <a:ext cx="0" cy="0"/>
          <a:chOff x="0" y="0"/>
          <a:chExt cx="0" cy="0"/>
        </a:xfrm>
      </p:grpSpPr>
      <p:pic>
        <p:nvPicPr>
          <p:cNvPr id="7" name="Picture 6" descr="A picture containing drawing, device&#10;&#10;Description automatically generated">
            <a:extLst>
              <a:ext uri="{FF2B5EF4-FFF2-40B4-BE49-F238E27FC236}">
                <a16:creationId xmlns:a16="http://schemas.microsoft.com/office/drawing/2014/main" id="{6D338A21-4C7B-4E16-B623-9A69124F8BB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Footer Placeholder 4">
            <a:extLst>
              <a:ext uri="{FF2B5EF4-FFF2-40B4-BE49-F238E27FC236}">
                <a16:creationId xmlns:a16="http://schemas.microsoft.com/office/drawing/2014/main" id="{6214ABB9-6B33-4F01-A388-75D3370492E4}"/>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bg1"/>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38351"/>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0A5B24E-3032-43F7-8AD6-A9FB50F08CFA}"/>
              </a:ext>
            </a:extLst>
          </p:cNvPr>
          <p:cNvPicPr>
            <a:picLocks noChangeAspect="1"/>
          </p:cNvPicPr>
          <p:nvPr userDrawn="1"/>
        </p:nvPicPr>
        <p:blipFill>
          <a:blip r:embed="rId3"/>
          <a:srcRect/>
          <a:stretch/>
        </p:blipFill>
        <p:spPr>
          <a:xfrm>
            <a:off x="169863" y="4797249"/>
            <a:ext cx="645805" cy="174869"/>
          </a:xfrm>
          <a:prstGeom prst="rect">
            <a:avLst/>
          </a:prstGeom>
        </p:spPr>
      </p:pic>
    </p:spTree>
    <p:extLst>
      <p:ext uri="{BB962C8B-B14F-4D97-AF65-F5344CB8AC3E}">
        <p14:creationId xmlns:p14="http://schemas.microsoft.com/office/powerpoint/2010/main" val="64190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hart Layout Opt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588125" y="3524308"/>
            <a:ext cx="2382228" cy="513567"/>
          </a:xfrm>
        </p:spPr>
        <p:txBody>
          <a:bodyPr anchor="b" anchorCtr="0"/>
          <a:lstStyle>
            <a:lvl1pPr>
              <a:lnSpc>
                <a:spcPts val="800"/>
              </a:lnSpc>
              <a:spcBef>
                <a:spcPts val="0"/>
              </a:spcBef>
              <a:defRPr sz="600">
                <a:solidFill>
                  <a:schemeClr val="accent1"/>
                </a:solidFill>
              </a:defRPr>
            </a:lvl1pPr>
          </a:lstStyle>
          <a:p>
            <a:pPr lvl="0"/>
            <a:r>
              <a:rPr lang="en-US"/>
              <a:t>Click to edit Master text styles</a:t>
            </a:r>
          </a:p>
        </p:txBody>
      </p:sp>
      <p:sp>
        <p:nvSpPr>
          <p:cNvPr id="3" name="Title 2">
            <a:extLst>
              <a:ext uri="{FF2B5EF4-FFF2-40B4-BE49-F238E27FC236}">
                <a16:creationId xmlns:a16="http://schemas.microsoft.com/office/drawing/2014/main" id="{17E77881-CC6C-40FB-B47C-F673E3629361}"/>
              </a:ext>
            </a:extLst>
          </p:cNvPr>
          <p:cNvSpPr>
            <a:spLocks noGrp="1"/>
          </p:cNvSpPr>
          <p:nvPr>
            <p:ph type="title"/>
          </p:nvPr>
        </p:nvSpPr>
        <p:spPr>
          <a:xfrm>
            <a:off x="170259" y="142901"/>
            <a:ext cx="6417866" cy="692299"/>
          </a:xfrm>
        </p:spPr>
        <p:txBody>
          <a:bodyPr/>
          <a:lstStyle/>
          <a:p>
            <a:r>
              <a:rPr lang="en-US"/>
              <a:t>Click to edit Master title style</a:t>
            </a:r>
            <a:endParaRPr lang="en-GB"/>
          </a:p>
        </p:txBody>
      </p:sp>
      <p:sp>
        <p:nvSpPr>
          <p:cNvPr id="4" name="Chart Placeholder 3">
            <a:extLst>
              <a:ext uri="{FF2B5EF4-FFF2-40B4-BE49-F238E27FC236}">
                <a16:creationId xmlns:a16="http://schemas.microsoft.com/office/drawing/2014/main" id="{2DF86E23-A6F8-46B4-9B16-AA975DE4C04E}"/>
              </a:ext>
            </a:extLst>
          </p:cNvPr>
          <p:cNvSpPr>
            <a:spLocks noGrp="1"/>
          </p:cNvSpPr>
          <p:nvPr>
            <p:ph type="chart" sz="quarter" idx="15"/>
          </p:nvPr>
        </p:nvSpPr>
        <p:spPr>
          <a:xfrm>
            <a:off x="169863" y="835200"/>
            <a:ext cx="8874000" cy="3405600"/>
          </a:xfrm>
        </p:spPr>
        <p:txBody>
          <a:bodyPr/>
          <a:lstStyle/>
          <a:p>
            <a:r>
              <a:rPr lang="en-US"/>
              <a:t>Click icon to add chart</a:t>
            </a:r>
            <a:endParaRPr lang="en-GB"/>
          </a:p>
        </p:txBody>
      </p:sp>
    </p:spTree>
    <p:extLst>
      <p:ext uri="{BB962C8B-B14F-4D97-AF65-F5344CB8AC3E}">
        <p14:creationId xmlns:p14="http://schemas.microsoft.com/office/powerpoint/2010/main" val="885869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Intro 1">
    <p:spTree>
      <p:nvGrpSpPr>
        <p:cNvPr id="1" name=""/>
        <p:cNvGrpSpPr/>
        <p:nvPr/>
      </p:nvGrpSpPr>
      <p:grpSpPr>
        <a:xfrm>
          <a:off x="0" y="0"/>
          <a:ext cx="0" cy="0"/>
          <a:chOff x="0" y="0"/>
          <a:chExt cx="0" cy="0"/>
        </a:xfrm>
      </p:grpSpPr>
      <p:pic>
        <p:nvPicPr>
          <p:cNvPr id="9" name="Picture 8" descr="A picture containing sunset, drawing&#10;&#10;Description automatically generated">
            <a:extLst>
              <a:ext uri="{FF2B5EF4-FFF2-40B4-BE49-F238E27FC236}">
                <a16:creationId xmlns:a16="http://schemas.microsoft.com/office/drawing/2014/main" id="{F2AD121B-3B13-47F5-BF0A-3E3AF8BD77E2}"/>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Footer Placeholder 4">
            <a:extLst>
              <a:ext uri="{FF2B5EF4-FFF2-40B4-BE49-F238E27FC236}">
                <a16:creationId xmlns:a16="http://schemas.microsoft.com/office/drawing/2014/main" id="{6214ABB9-6B33-4F01-A388-75D3370492E4}"/>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59BA15-9E1B-48FA-8CA1-C72A3E0353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2212204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Intro 2">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3EE8931B-D681-4A50-BE25-78F27B67C6A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Footer Placeholder 4">
            <a:extLst>
              <a:ext uri="{FF2B5EF4-FFF2-40B4-BE49-F238E27FC236}">
                <a16:creationId xmlns:a16="http://schemas.microsoft.com/office/drawing/2014/main" id="{6214ABB9-6B33-4F01-A388-75D3370492E4}"/>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bg1"/>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38351"/>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03ED8DD-FD52-4C69-AE96-3A7E05CC3E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413219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Opening 1">
    <p:spTree>
      <p:nvGrpSpPr>
        <p:cNvPr id="1" name=""/>
        <p:cNvGrpSpPr/>
        <p:nvPr/>
      </p:nvGrpSpPr>
      <p:grpSpPr>
        <a:xfrm>
          <a:off x="0" y="0"/>
          <a:ext cx="0" cy="0"/>
          <a:chOff x="0" y="0"/>
          <a:chExt cx="0" cy="0"/>
        </a:xfrm>
      </p:grpSpPr>
      <p:pic>
        <p:nvPicPr>
          <p:cNvPr id="4" name="Picture 3" descr="A picture containing flower&#10;&#10;Description automatically generated">
            <a:extLst>
              <a:ext uri="{FF2B5EF4-FFF2-40B4-BE49-F238E27FC236}">
                <a16:creationId xmlns:a16="http://schemas.microsoft.com/office/drawing/2014/main" id="{A3669DEF-D818-447F-B0E3-D9D1BDBAE322}"/>
              </a:ext>
            </a:extLst>
          </p:cNvPr>
          <p:cNvPicPr>
            <a:picLocks noChangeAspect="1"/>
          </p:cNvPicPr>
          <p:nvPr userDrawn="1"/>
        </p:nvPicPr>
        <p:blipFill>
          <a:blip r:embed="rId2"/>
          <a:stretch>
            <a:fillRect/>
          </a:stretch>
        </p:blipFill>
        <p:spPr>
          <a:xfrm>
            <a:off x="1514" y="1514"/>
            <a:ext cx="9140971" cy="5141986"/>
          </a:xfrm>
          <a:prstGeom prst="rect">
            <a:avLst/>
          </a:prstGeom>
        </p:spPr>
      </p:pic>
    </p:spTree>
    <p:extLst>
      <p:ext uri="{BB962C8B-B14F-4D97-AF65-F5344CB8AC3E}">
        <p14:creationId xmlns:p14="http://schemas.microsoft.com/office/powerpoint/2010/main" val="3653317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Place holder for 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396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4" name="Title 3">
            <a:extLst>
              <a:ext uri="{FF2B5EF4-FFF2-40B4-BE49-F238E27FC236}">
                <a16:creationId xmlns:a16="http://schemas.microsoft.com/office/drawing/2014/main" id="{BD88E5A5-27CF-47DF-8F47-CCC0669B5530}"/>
              </a:ext>
            </a:extLst>
          </p:cNvPr>
          <p:cNvSpPr>
            <a:spLocks noGrp="1"/>
          </p:cNvSpPr>
          <p:nvPr>
            <p:ph type="title"/>
          </p:nvPr>
        </p:nvSpPr>
        <p:spPr/>
        <p:txBody>
          <a:bodyPr/>
          <a:lstStyle/>
          <a:p>
            <a:r>
              <a:rPr lang="en-US"/>
              <a:t>Click to edit Master title style</a:t>
            </a:r>
            <a:endParaRPr lang="en-GB"/>
          </a:p>
        </p:txBody>
      </p:sp>
      <p:sp>
        <p:nvSpPr>
          <p:cNvPr id="8" name="Text Placeholder 11">
            <a:extLst>
              <a:ext uri="{FF2B5EF4-FFF2-40B4-BE49-F238E27FC236}">
                <a16:creationId xmlns:a16="http://schemas.microsoft.com/office/drawing/2014/main" id="{CB8590CD-1494-4F7E-AAA5-46F38A102E62}"/>
              </a:ext>
            </a:extLst>
          </p:cNvPr>
          <p:cNvSpPr>
            <a:spLocks noGrp="1"/>
          </p:cNvSpPr>
          <p:nvPr>
            <p:ph type="body" sz="quarter" idx="17"/>
          </p:nvPr>
        </p:nvSpPr>
        <p:spPr>
          <a:xfrm>
            <a:off x="169200" y="1843307"/>
            <a:ext cx="3902400" cy="2178000"/>
          </a:xfrm>
        </p:spPr>
        <p:txBody>
          <a:bodyPr/>
          <a:lstStyle>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77047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7CEB86FF-0B66-44F3-B3CD-DCC5F3A622F4}"/>
              </a:ext>
            </a:extLst>
          </p:cNvPr>
          <p:cNvSpPr>
            <a:spLocks noGrp="1"/>
          </p:cNvSpPr>
          <p:nvPr>
            <p:ph type="body" sz="quarter" idx="13"/>
          </p:nvPr>
        </p:nvSpPr>
        <p:spPr>
          <a:xfrm>
            <a:off x="169862" y="768652"/>
            <a:ext cx="8800491" cy="3662154"/>
          </a:xfrm>
        </p:spPr>
        <p:txBody>
          <a:bodyPr numCol="2" spcCol="360000"/>
          <a:lstStyle>
            <a:lvl1pPr marL="228600" indent="-228600">
              <a:lnSpc>
                <a:spcPts val="1500"/>
              </a:lnSpc>
              <a:spcBef>
                <a:spcPts val="1500"/>
              </a:spcBef>
              <a:buFont typeface="+mj-lt"/>
              <a:buAutoNum type="arabicPeriod"/>
              <a:defRPr sz="1150" b="1"/>
            </a:lvl1pPr>
            <a:lvl2pPr marL="234950" indent="0">
              <a:lnSpc>
                <a:spcPts val="1500"/>
              </a:lnSpc>
              <a:spcBef>
                <a:spcPts val="0"/>
              </a:spcBef>
              <a:buNone/>
              <a:defRPr sz="1150"/>
            </a:lvl2pPr>
            <a:lvl3pPr>
              <a:defRPr sz="1150"/>
            </a:lvl3pPr>
            <a:lvl4pPr>
              <a:defRPr sz="1150"/>
            </a:lvl4pPr>
            <a:lvl5pPr>
              <a:defRPr sz="1150"/>
            </a:lvl5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DF31D8EB-2378-4E0D-A14C-16C8A180940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9209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One Column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1B10CB1-B7C9-40ED-8743-0C8FB3DF0E4C}"/>
              </a:ext>
            </a:extLst>
          </p:cNvPr>
          <p:cNvSpPr>
            <a:spLocks noGrp="1"/>
          </p:cNvSpPr>
          <p:nvPr>
            <p:ph type="body" sz="quarter" idx="15"/>
          </p:nvPr>
        </p:nvSpPr>
        <p:spPr>
          <a:xfrm>
            <a:off x="169200" y="1244600"/>
            <a:ext cx="4651200" cy="2998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2">
            <a:extLst>
              <a:ext uri="{FF2B5EF4-FFF2-40B4-BE49-F238E27FC236}">
                <a16:creationId xmlns:a16="http://schemas.microsoft.com/office/drawing/2014/main" id="{91FB49AC-62ED-416C-8459-8E09B78F594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35063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Two 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2">
            <a:extLst>
              <a:ext uri="{FF2B5EF4-FFF2-40B4-BE49-F238E27FC236}">
                <a16:creationId xmlns:a16="http://schemas.microsoft.com/office/drawing/2014/main" id="{A3962664-79F3-4DF0-AD4D-7623A586EA38}"/>
              </a:ext>
            </a:extLst>
          </p:cNvPr>
          <p:cNvSpPr>
            <a:spLocks noGrp="1"/>
          </p:cNvSpPr>
          <p:nvPr>
            <p:ph type="title"/>
          </p:nvPr>
        </p:nvSpPr>
        <p:spPr/>
        <p:txBody>
          <a:bodyPr/>
          <a:lstStyle/>
          <a:p>
            <a:r>
              <a:rPr lang="en-US"/>
              <a:t>Click to edit Master title style</a:t>
            </a:r>
            <a:endParaRPr lang="en-GB"/>
          </a:p>
        </p:txBody>
      </p:sp>
      <p:sp>
        <p:nvSpPr>
          <p:cNvPr id="11" name="Text Placeholder 8">
            <a:extLst>
              <a:ext uri="{FF2B5EF4-FFF2-40B4-BE49-F238E27FC236}">
                <a16:creationId xmlns:a16="http://schemas.microsoft.com/office/drawing/2014/main" id="{B0A6C56D-8AB7-47F2-8150-894430FF150A}"/>
              </a:ext>
            </a:extLst>
          </p:cNvPr>
          <p:cNvSpPr>
            <a:spLocks noGrp="1"/>
          </p:cNvSpPr>
          <p:nvPr>
            <p:ph type="body" sz="quarter" idx="15"/>
          </p:nvPr>
        </p:nvSpPr>
        <p:spPr>
          <a:xfrm>
            <a:off x="169863" y="1245600"/>
            <a:ext cx="8794750" cy="2998800"/>
          </a:xfrm>
        </p:spPr>
        <p:txBody>
          <a:bodyPr numCol="2" spcCol="360000"/>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9815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3" name="Title 2">
            <a:extLst>
              <a:ext uri="{FF2B5EF4-FFF2-40B4-BE49-F238E27FC236}">
                <a16:creationId xmlns:a16="http://schemas.microsoft.com/office/drawing/2014/main" id="{A258A176-2E11-44CF-AC06-23C75AC5529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00813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ubtitle, Bullets an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9ABF03-8ECB-4B91-92E9-838BC20DC341}"/>
              </a:ext>
            </a:extLst>
          </p:cNvPr>
          <p:cNvSpPr>
            <a:spLocks noGrp="1"/>
          </p:cNvSpPr>
          <p:nvPr>
            <p:ph type="pic" sz="quarter" idx="14" hasCustomPrompt="1"/>
          </p:nvPr>
        </p:nvSpPr>
        <p:spPr>
          <a:xfrm>
            <a:off x="4581525" y="0"/>
            <a:ext cx="4562475" cy="5143500"/>
          </a:xfrm>
          <a:solidFill>
            <a:schemeClr val="bg2">
              <a:lumMod val="85000"/>
            </a:schemeClr>
          </a:solidFill>
        </p:spPr>
        <p:txBody>
          <a:bodyPr tIns="2196000" rIns="0"/>
          <a:lstStyle>
            <a:lvl1pPr algn="ctr">
              <a:defRPr/>
            </a:lvl1pPr>
          </a:lstStyle>
          <a:p>
            <a:r>
              <a:rPr lang="en-GB"/>
              <a:t>Insert image here</a:t>
            </a:r>
          </a:p>
        </p:txBody>
      </p:sp>
      <p:sp>
        <p:nvSpPr>
          <p:cNvPr id="12" name="Footer Placeholder 4">
            <a:extLst>
              <a:ext uri="{FF2B5EF4-FFF2-40B4-BE49-F238E27FC236}">
                <a16:creationId xmlns:a16="http://schemas.microsoft.com/office/drawing/2014/main" id="{004A9732-8A7C-40CD-A3BA-09AB9CE58780}"/>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13" name="Slide Number Placeholder 5">
            <a:extLst>
              <a:ext uri="{FF2B5EF4-FFF2-40B4-BE49-F238E27FC236}">
                <a16:creationId xmlns:a16="http://schemas.microsoft.com/office/drawing/2014/main" id="{2F7A291C-2B85-4616-8A55-223F771B478C}"/>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pic>
        <p:nvPicPr>
          <p:cNvPr id="9" name="Graphic 8">
            <a:extLst>
              <a:ext uri="{FF2B5EF4-FFF2-40B4-BE49-F238E27FC236}">
                <a16:creationId xmlns:a16="http://schemas.microsoft.com/office/drawing/2014/main" id="{93D027A9-43F1-49B6-9436-4CAB83E163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268" y="4797798"/>
            <a:ext cx="644400" cy="173771"/>
          </a:xfrm>
          <a:prstGeom prst="rect">
            <a:avLst/>
          </a:prstGeom>
        </p:spPr>
      </p:pic>
      <p:sp>
        <p:nvSpPr>
          <p:cNvPr id="5" name="Title 4">
            <a:extLst>
              <a:ext uri="{FF2B5EF4-FFF2-40B4-BE49-F238E27FC236}">
                <a16:creationId xmlns:a16="http://schemas.microsoft.com/office/drawing/2014/main" id="{47FD5518-0CCA-49D0-805B-FFFA1E1B28E4}"/>
              </a:ext>
            </a:extLst>
          </p:cNvPr>
          <p:cNvSpPr>
            <a:spLocks noGrp="1"/>
          </p:cNvSpPr>
          <p:nvPr>
            <p:ph type="title"/>
          </p:nvPr>
        </p:nvSpPr>
        <p:spPr>
          <a:xfrm>
            <a:off x="170259" y="142901"/>
            <a:ext cx="4411266" cy="881037"/>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FF01CF0D-E14B-4EE8-B885-B9C6E7909E67}"/>
              </a:ext>
            </a:extLst>
          </p:cNvPr>
          <p:cNvSpPr>
            <a:spLocks noGrp="1"/>
          </p:cNvSpPr>
          <p:nvPr>
            <p:ph type="body" sz="quarter" idx="15"/>
          </p:nvPr>
        </p:nvSpPr>
        <p:spPr>
          <a:xfrm>
            <a:off x="169200" y="1843088"/>
            <a:ext cx="4230000" cy="2449512"/>
          </a:xfrm>
        </p:spPr>
        <p:txBody>
          <a:bodyPr/>
          <a:lstStyle>
            <a:lvl4pPr marL="756000" indent="-252000">
              <a:buFont typeface="Century Gothic" panose="020B0502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79163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gress Repor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620076"/>
            <a:ext cx="6418262" cy="1288800"/>
          </a:xfrm>
        </p:spPr>
        <p:txBody>
          <a:bodyPr>
            <a:noAutofit/>
          </a:bodyPr>
          <a:lstStyle>
            <a:lvl1pPr>
              <a:lnSpc>
                <a:spcPts val="3200"/>
              </a:lnSpc>
              <a:defRPr sz="3000">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967E52D0-241A-426C-AF38-C31BF0C77AD7}"/>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6" name="Slide Number Placeholder 5">
            <a:extLst>
              <a:ext uri="{FF2B5EF4-FFF2-40B4-BE49-F238E27FC236}">
                <a16:creationId xmlns:a16="http://schemas.microsoft.com/office/drawing/2014/main" id="{6400B18A-F1B6-4774-8DF2-1DC59F8E1D7D}"/>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sp>
        <p:nvSpPr>
          <p:cNvPr id="3" name="Title 2">
            <a:extLst>
              <a:ext uri="{FF2B5EF4-FFF2-40B4-BE49-F238E27FC236}">
                <a16:creationId xmlns:a16="http://schemas.microsoft.com/office/drawing/2014/main" id="{BA64852C-9E05-4758-99C7-9E8D028496F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41861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1">
    <p:bg>
      <p:bgPr>
        <a:solidFill>
          <a:srgbClr val="28004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620077"/>
            <a:ext cx="6417866" cy="1289686"/>
          </a:xfrm>
        </p:spPr>
        <p:txBody>
          <a:bodyPr>
            <a:noAutofit/>
          </a:bodyPr>
          <a:lstStyle>
            <a:lvl1pPr>
              <a:lnSpc>
                <a:spcPts val="3200"/>
              </a:lnSpc>
              <a:defRPr sz="3000">
                <a:solidFill>
                  <a:schemeClr val="accent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ED205349-7C5A-460E-9F98-612B82C4E655}"/>
              </a:ext>
            </a:extLst>
          </p:cNvPr>
          <p:cNvSpPr>
            <a:spLocks noGrp="1"/>
          </p:cNvSpPr>
          <p:nvPr>
            <p:ph type="ftr" sz="quarter" idx="14"/>
          </p:nvPr>
        </p:nvSpPr>
        <p:spPr/>
        <p:txBody>
          <a:bodyPr/>
          <a:lstStyle/>
          <a:p>
            <a:r>
              <a:rPr lang="en-US"/>
              <a:t>Chapter/section title goes here</a:t>
            </a:r>
            <a:endParaRPr lang="en-GB"/>
          </a:p>
        </p:txBody>
      </p:sp>
      <p:sp>
        <p:nvSpPr>
          <p:cNvPr id="4" name="Slide Number Placeholder 3">
            <a:extLst>
              <a:ext uri="{FF2B5EF4-FFF2-40B4-BE49-F238E27FC236}">
                <a16:creationId xmlns:a16="http://schemas.microsoft.com/office/drawing/2014/main" id="{910549B5-506C-4AF6-A6C7-C62C3491F79C}"/>
              </a:ext>
            </a:extLst>
          </p:cNvPr>
          <p:cNvSpPr>
            <a:spLocks noGrp="1"/>
          </p:cNvSpPr>
          <p:nvPr>
            <p:ph type="sldNum" sz="quarter" idx="15"/>
          </p:nvPr>
        </p:nvSpPr>
        <p:spPr/>
        <p:txBody>
          <a:bodyPr/>
          <a:lstStyle/>
          <a:p>
            <a:fld id="{773F939E-9C48-4306-B786-4A073EB55010}" type="slidenum">
              <a:rPr lang="en-GB" smtClean="0"/>
              <a:pPr/>
              <a:t>‹#›</a:t>
            </a:fld>
            <a:endParaRPr lang="en-GB"/>
          </a:p>
        </p:txBody>
      </p:sp>
      <p:sp>
        <p:nvSpPr>
          <p:cNvPr id="7" name="Title 6">
            <a:extLst>
              <a:ext uri="{FF2B5EF4-FFF2-40B4-BE49-F238E27FC236}">
                <a16:creationId xmlns:a16="http://schemas.microsoft.com/office/drawing/2014/main" id="{ACCC9CDC-9C86-4D29-A0F2-60421765A9B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53431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Layout Opt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5200650" y="251460"/>
            <a:ext cx="3683956" cy="4114800"/>
          </a:xfrm>
          <a:prstGeom prst="rect">
            <a:avLst/>
          </a:prstGeom>
          <a:noFill/>
          <a:ln w="2921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404576" y="339502"/>
            <a:ext cx="3276104" cy="574675"/>
          </a:xfrm>
        </p:spPr>
        <p:txBody>
          <a:bodyPr/>
          <a:lstStyle>
            <a:lvl1pPr>
              <a:spcBef>
                <a:spcPts val="0"/>
              </a:spcBef>
              <a:defRPr sz="1100"/>
            </a:lvl1pPr>
          </a:lstStyle>
          <a:p>
            <a:pPr lvl="0"/>
            <a:r>
              <a:rPr lang="en-US"/>
              <a:t>Click to edit Master text styles</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404576" y="3862800"/>
            <a:ext cx="3276000" cy="378000"/>
          </a:xfrm>
        </p:spPr>
        <p:txBody>
          <a:bodyPr numCol="1" spcCol="0"/>
          <a:lstStyle>
            <a:lvl1pPr>
              <a:lnSpc>
                <a:spcPts val="800"/>
              </a:lnSpc>
              <a:spcBef>
                <a:spcPts val="0"/>
              </a:spcBef>
              <a:defRPr sz="600">
                <a:solidFill>
                  <a:schemeClr val="accent1"/>
                </a:solidFill>
              </a:defRPr>
            </a:lvl1pPr>
          </a:lstStyle>
          <a:p>
            <a:pPr lvl="0"/>
            <a:r>
              <a:rPr lang="en-US"/>
              <a:t>Click to edit Master text styles</a:t>
            </a:r>
          </a:p>
        </p:txBody>
      </p:sp>
      <p:sp>
        <p:nvSpPr>
          <p:cNvPr id="4" name="Title 3">
            <a:extLst>
              <a:ext uri="{FF2B5EF4-FFF2-40B4-BE49-F238E27FC236}">
                <a16:creationId xmlns:a16="http://schemas.microsoft.com/office/drawing/2014/main" id="{3C5CADA1-EE0F-4D2B-A381-973495A13C11}"/>
              </a:ext>
            </a:extLst>
          </p:cNvPr>
          <p:cNvSpPr>
            <a:spLocks noGrp="1"/>
          </p:cNvSpPr>
          <p:nvPr>
            <p:ph type="title"/>
          </p:nvPr>
        </p:nvSpPr>
        <p:spPr>
          <a:xfrm>
            <a:off x="170259" y="142901"/>
            <a:ext cx="5030391" cy="881037"/>
          </a:xfrm>
        </p:spPr>
        <p:txBody>
          <a:bodyPr/>
          <a:lstStyle/>
          <a:p>
            <a:r>
              <a:rPr lang="en-US"/>
              <a:t>Click to edit Master title style</a:t>
            </a:r>
            <a:endParaRPr lang="en-GB"/>
          </a:p>
        </p:txBody>
      </p:sp>
      <p:sp>
        <p:nvSpPr>
          <p:cNvPr id="9" name="Chart Placeholder 8">
            <a:extLst>
              <a:ext uri="{FF2B5EF4-FFF2-40B4-BE49-F238E27FC236}">
                <a16:creationId xmlns:a16="http://schemas.microsoft.com/office/drawing/2014/main" id="{B539B54C-20FC-4772-AE64-3CFC657408AF}"/>
              </a:ext>
            </a:extLst>
          </p:cNvPr>
          <p:cNvSpPr>
            <a:spLocks noGrp="1"/>
          </p:cNvSpPr>
          <p:nvPr>
            <p:ph type="chart" sz="quarter" idx="16"/>
          </p:nvPr>
        </p:nvSpPr>
        <p:spPr>
          <a:xfrm>
            <a:off x="5396400" y="1018800"/>
            <a:ext cx="3438000" cy="2757600"/>
          </a:xfrm>
        </p:spPr>
        <p:txBody>
          <a:bodyPr/>
          <a:lstStyle/>
          <a:p>
            <a:r>
              <a:rPr lang="en-US"/>
              <a:t>Click icon to add chart</a:t>
            </a:r>
            <a:endParaRPr lang="en-GB"/>
          </a:p>
        </p:txBody>
      </p:sp>
      <p:sp>
        <p:nvSpPr>
          <p:cNvPr id="12" name="Text Placeholder 11">
            <a:extLst>
              <a:ext uri="{FF2B5EF4-FFF2-40B4-BE49-F238E27FC236}">
                <a16:creationId xmlns:a16="http://schemas.microsoft.com/office/drawing/2014/main" id="{C7598D5A-CBD2-4FC8-BAA3-EEBF9F63199C}"/>
              </a:ext>
            </a:extLst>
          </p:cNvPr>
          <p:cNvSpPr>
            <a:spLocks noGrp="1"/>
          </p:cNvSpPr>
          <p:nvPr>
            <p:ph type="body" sz="quarter" idx="17"/>
          </p:nvPr>
        </p:nvSpPr>
        <p:spPr>
          <a:xfrm>
            <a:off x="169200" y="1843307"/>
            <a:ext cx="3902400" cy="2178000"/>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0356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Opening 2">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054E1AB8-137A-4642-BBF9-D9370841EE3C}"/>
              </a:ext>
            </a:extLst>
          </p:cNvPr>
          <p:cNvPicPr>
            <a:picLocks noChangeAspect="1"/>
          </p:cNvPicPr>
          <p:nvPr userDrawn="1"/>
        </p:nvPicPr>
        <p:blipFill>
          <a:blip r:embed="rId2"/>
          <a:stretch>
            <a:fillRect/>
          </a:stretch>
        </p:blipFill>
        <p:spPr>
          <a:xfrm>
            <a:off x="1514" y="0"/>
            <a:ext cx="9140971" cy="5141986"/>
          </a:xfrm>
          <a:prstGeom prst="rect">
            <a:avLst/>
          </a:prstGeom>
        </p:spPr>
      </p:pic>
    </p:spTree>
    <p:extLst>
      <p:ext uri="{BB962C8B-B14F-4D97-AF65-F5344CB8AC3E}">
        <p14:creationId xmlns:p14="http://schemas.microsoft.com/office/powerpoint/2010/main" val="3237816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 Chart Layout Opt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19" name="Rectangle 18">
            <a:extLst>
              <a:ext uri="{FF2B5EF4-FFF2-40B4-BE49-F238E27FC236}">
                <a16:creationId xmlns:a16="http://schemas.microsoft.com/office/drawing/2014/main" id="{DFC060E9-B4E8-4F87-BED2-EF36CF23D6D3}"/>
              </a:ext>
            </a:extLst>
          </p:cNvPr>
          <p:cNvSpPr/>
          <p:nvPr userDrawn="1"/>
        </p:nvSpPr>
        <p:spPr>
          <a:xfrm>
            <a:off x="5200650" y="251460"/>
            <a:ext cx="3683956" cy="4114800"/>
          </a:xfrm>
          <a:prstGeom prst="rect">
            <a:avLst/>
          </a:prstGeom>
          <a:solidFill>
            <a:srgbClr val="280049"/>
          </a:solidFill>
          <a:ln w="292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71CBC3CA-8BEB-41F0-8065-2113B85B156B}"/>
              </a:ext>
            </a:extLst>
          </p:cNvPr>
          <p:cNvSpPr>
            <a:spLocks noGrp="1"/>
          </p:cNvSpPr>
          <p:nvPr>
            <p:ph type="body" sz="quarter" idx="14"/>
          </p:nvPr>
        </p:nvSpPr>
        <p:spPr>
          <a:xfrm>
            <a:off x="5404576" y="339502"/>
            <a:ext cx="3276104" cy="574675"/>
          </a:xfrm>
        </p:spPr>
        <p:txBody>
          <a:bodyPr/>
          <a:lstStyle>
            <a:lvl1pPr>
              <a:spcBef>
                <a:spcPts val="0"/>
              </a:spcBef>
              <a:defRPr sz="1100">
                <a:solidFill>
                  <a:schemeClr val="bg1"/>
                </a:solidFill>
              </a:defRPr>
            </a:lvl1pPr>
          </a:lstStyle>
          <a:p>
            <a:pPr lvl="0"/>
            <a:r>
              <a:rPr lang="en-US"/>
              <a:t>Click to edit Master text styles</a:t>
            </a:r>
          </a:p>
        </p:txBody>
      </p:sp>
      <p:sp>
        <p:nvSpPr>
          <p:cNvPr id="16" name="Text Placeholder 15">
            <a:extLst>
              <a:ext uri="{FF2B5EF4-FFF2-40B4-BE49-F238E27FC236}">
                <a16:creationId xmlns:a16="http://schemas.microsoft.com/office/drawing/2014/main" id="{80566CA5-B9BF-4789-821A-7720B3E38A04}"/>
              </a:ext>
            </a:extLst>
          </p:cNvPr>
          <p:cNvSpPr>
            <a:spLocks noGrp="1"/>
          </p:cNvSpPr>
          <p:nvPr>
            <p:ph type="body" sz="quarter" idx="15"/>
          </p:nvPr>
        </p:nvSpPr>
        <p:spPr>
          <a:xfrm>
            <a:off x="5404576" y="3862800"/>
            <a:ext cx="3276104" cy="378000"/>
          </a:xfrm>
        </p:spPr>
        <p:txBody>
          <a:bodyPr numCol="1" spcCol="0"/>
          <a:lstStyle>
            <a:lvl1pPr>
              <a:lnSpc>
                <a:spcPts val="800"/>
              </a:lnSpc>
              <a:spcBef>
                <a:spcPts val="0"/>
              </a:spcBef>
              <a:defRPr sz="600">
                <a:solidFill>
                  <a:schemeClr val="bg1"/>
                </a:solidFill>
              </a:defRPr>
            </a:lvl1pPr>
          </a:lstStyle>
          <a:p>
            <a:pPr lvl="0"/>
            <a:r>
              <a:rPr lang="en-US"/>
              <a:t>Click to edit Master text styles</a:t>
            </a:r>
          </a:p>
        </p:txBody>
      </p:sp>
      <p:sp>
        <p:nvSpPr>
          <p:cNvPr id="4" name="Title 3">
            <a:extLst>
              <a:ext uri="{FF2B5EF4-FFF2-40B4-BE49-F238E27FC236}">
                <a16:creationId xmlns:a16="http://schemas.microsoft.com/office/drawing/2014/main" id="{F528ABCD-855D-4E2F-BC1C-90DCBF8CF14A}"/>
              </a:ext>
            </a:extLst>
          </p:cNvPr>
          <p:cNvSpPr>
            <a:spLocks noGrp="1"/>
          </p:cNvSpPr>
          <p:nvPr>
            <p:ph type="title"/>
          </p:nvPr>
        </p:nvSpPr>
        <p:spPr>
          <a:xfrm>
            <a:off x="170259" y="142901"/>
            <a:ext cx="5030391" cy="881037"/>
          </a:xfrm>
        </p:spPr>
        <p:txBody>
          <a:bodyPr/>
          <a:lstStyle/>
          <a:p>
            <a:r>
              <a:rPr lang="en-US"/>
              <a:t>Click to edit Master title style</a:t>
            </a:r>
            <a:endParaRPr lang="en-GB"/>
          </a:p>
        </p:txBody>
      </p:sp>
      <p:sp>
        <p:nvSpPr>
          <p:cNvPr id="12" name="Chart Placeholder 8">
            <a:extLst>
              <a:ext uri="{FF2B5EF4-FFF2-40B4-BE49-F238E27FC236}">
                <a16:creationId xmlns:a16="http://schemas.microsoft.com/office/drawing/2014/main" id="{33AAEC05-5B19-44C9-8795-AAC9A87F0351}"/>
              </a:ext>
            </a:extLst>
          </p:cNvPr>
          <p:cNvSpPr>
            <a:spLocks noGrp="1"/>
          </p:cNvSpPr>
          <p:nvPr>
            <p:ph type="chart" sz="quarter" idx="16"/>
          </p:nvPr>
        </p:nvSpPr>
        <p:spPr>
          <a:xfrm>
            <a:off x="5396400" y="1018800"/>
            <a:ext cx="3438000" cy="2757600"/>
          </a:xfrm>
        </p:spPr>
        <p:txBody>
          <a:bodyPr/>
          <a:lstStyle>
            <a:lvl1pPr>
              <a:defRPr>
                <a:solidFill>
                  <a:schemeClr val="bg1"/>
                </a:solidFill>
              </a:defRPr>
            </a:lvl1pPr>
          </a:lstStyle>
          <a:p>
            <a:r>
              <a:rPr lang="en-US"/>
              <a:t>Click icon to add chart</a:t>
            </a:r>
            <a:endParaRPr lang="en-GB"/>
          </a:p>
        </p:txBody>
      </p:sp>
      <p:sp>
        <p:nvSpPr>
          <p:cNvPr id="13" name="Text Placeholder 11">
            <a:extLst>
              <a:ext uri="{FF2B5EF4-FFF2-40B4-BE49-F238E27FC236}">
                <a16:creationId xmlns:a16="http://schemas.microsoft.com/office/drawing/2014/main" id="{3D2E314C-162A-4296-99BF-CC6415EEC46A}"/>
              </a:ext>
            </a:extLst>
          </p:cNvPr>
          <p:cNvSpPr>
            <a:spLocks noGrp="1"/>
          </p:cNvSpPr>
          <p:nvPr>
            <p:ph type="body" sz="quarter" idx="17"/>
          </p:nvPr>
        </p:nvSpPr>
        <p:spPr>
          <a:xfrm>
            <a:off x="169200" y="1843307"/>
            <a:ext cx="3902400" cy="2178000"/>
          </a:xfrm>
        </p:spPr>
        <p:txBody>
          <a:bodyPr/>
          <a:lstStyle>
            <a:lvl4pPr marL="756000" indent="-252000">
              <a:buFont typeface="Century Gothic" panose="020B0502020202020204" pitchFamily="34" charset="0"/>
              <a:buChar char="•"/>
              <a:defRPr/>
            </a:lvl4pPr>
            <a:lvl5pPr marL="0" indent="0">
              <a:spcBef>
                <a:spcPts val="1000"/>
              </a:spcBef>
              <a:buFontTx/>
              <a:buNone/>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0298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Layout Opt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11" name="Text Placeholder 10">
            <a:extLst>
              <a:ext uri="{FF2B5EF4-FFF2-40B4-BE49-F238E27FC236}">
                <a16:creationId xmlns:a16="http://schemas.microsoft.com/office/drawing/2014/main" id="{955A2D3D-D935-4E83-915C-079354C5ABB2}"/>
              </a:ext>
            </a:extLst>
          </p:cNvPr>
          <p:cNvSpPr>
            <a:spLocks noGrp="1"/>
          </p:cNvSpPr>
          <p:nvPr>
            <p:ph type="body" sz="quarter" idx="14"/>
          </p:nvPr>
        </p:nvSpPr>
        <p:spPr>
          <a:xfrm>
            <a:off x="6588125" y="3524308"/>
            <a:ext cx="2382228" cy="513567"/>
          </a:xfrm>
        </p:spPr>
        <p:txBody>
          <a:bodyPr anchor="b" anchorCtr="0"/>
          <a:lstStyle>
            <a:lvl1pPr>
              <a:lnSpc>
                <a:spcPts val="800"/>
              </a:lnSpc>
              <a:spcBef>
                <a:spcPts val="0"/>
              </a:spcBef>
              <a:defRPr sz="600">
                <a:solidFill>
                  <a:schemeClr val="accent1"/>
                </a:solidFill>
              </a:defRPr>
            </a:lvl1pPr>
          </a:lstStyle>
          <a:p>
            <a:pPr lvl="0"/>
            <a:r>
              <a:rPr lang="en-US"/>
              <a:t>Click to edit Master text styles</a:t>
            </a:r>
          </a:p>
        </p:txBody>
      </p:sp>
      <p:sp>
        <p:nvSpPr>
          <p:cNvPr id="3" name="Title 2">
            <a:extLst>
              <a:ext uri="{FF2B5EF4-FFF2-40B4-BE49-F238E27FC236}">
                <a16:creationId xmlns:a16="http://schemas.microsoft.com/office/drawing/2014/main" id="{17E77881-CC6C-40FB-B47C-F673E3629361}"/>
              </a:ext>
            </a:extLst>
          </p:cNvPr>
          <p:cNvSpPr>
            <a:spLocks noGrp="1"/>
          </p:cNvSpPr>
          <p:nvPr>
            <p:ph type="title"/>
          </p:nvPr>
        </p:nvSpPr>
        <p:spPr/>
        <p:txBody>
          <a:bodyPr/>
          <a:lstStyle/>
          <a:p>
            <a:r>
              <a:rPr lang="en-US"/>
              <a:t>Click to edit Master title style</a:t>
            </a:r>
            <a:endParaRPr lang="en-GB"/>
          </a:p>
        </p:txBody>
      </p:sp>
      <p:sp>
        <p:nvSpPr>
          <p:cNvPr id="4" name="Chart Placeholder 3">
            <a:extLst>
              <a:ext uri="{FF2B5EF4-FFF2-40B4-BE49-F238E27FC236}">
                <a16:creationId xmlns:a16="http://schemas.microsoft.com/office/drawing/2014/main" id="{2DF86E23-A6F8-46B4-9B16-AA975DE4C04E}"/>
              </a:ext>
            </a:extLst>
          </p:cNvPr>
          <p:cNvSpPr>
            <a:spLocks noGrp="1"/>
          </p:cNvSpPr>
          <p:nvPr>
            <p:ph type="chart" sz="quarter" idx="15"/>
          </p:nvPr>
        </p:nvSpPr>
        <p:spPr>
          <a:xfrm>
            <a:off x="169863" y="835200"/>
            <a:ext cx="8874000" cy="3405600"/>
          </a:xfrm>
        </p:spPr>
        <p:txBody>
          <a:bodyPr/>
          <a:lstStyle/>
          <a:p>
            <a:r>
              <a:rPr lang="en-US"/>
              <a:t>Click icon to add chart</a:t>
            </a:r>
            <a:endParaRPr lang="en-GB"/>
          </a:p>
        </p:txBody>
      </p:sp>
    </p:spTree>
    <p:extLst>
      <p:ext uri="{BB962C8B-B14F-4D97-AF65-F5344CB8AC3E}">
        <p14:creationId xmlns:p14="http://schemas.microsoft.com/office/powerpoint/2010/main" val="117179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Us">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662400"/>
            <a:ext cx="7535862" cy="703897"/>
          </a:xfrm>
        </p:spPr>
        <p:txBody>
          <a:bodyPr>
            <a:noAutofit/>
          </a:bodyPr>
          <a:lstStyle>
            <a:lvl1pPr>
              <a:lnSpc>
                <a:spcPts val="1800"/>
              </a:lnSpc>
              <a:spcBef>
                <a:spcPts val="0"/>
              </a:spcBef>
              <a:spcAft>
                <a:spcPts val="300"/>
              </a:spcAft>
              <a:defRPr sz="1450">
                <a:solidFill>
                  <a:schemeClr val="tx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4ED7E3F-EF37-4340-88B9-3A1B4B95590A}"/>
              </a:ext>
            </a:extLst>
          </p:cNvPr>
          <p:cNvSpPr>
            <a:spLocks noGrp="1"/>
          </p:cNvSpPr>
          <p:nvPr>
            <p:ph type="ftr" sz="quarter" idx="14"/>
          </p:nvPr>
        </p:nvSpPr>
        <p:spPr/>
        <p:txBody>
          <a:bodyPr/>
          <a:lstStyle/>
          <a:p>
            <a:r>
              <a:rPr lang="en-US"/>
              <a:t>Chapter/section title goes here</a:t>
            </a:r>
            <a:endParaRPr lang="en-GB"/>
          </a:p>
        </p:txBody>
      </p:sp>
      <p:sp>
        <p:nvSpPr>
          <p:cNvPr id="4" name="Slide Number Placeholder 3">
            <a:extLst>
              <a:ext uri="{FF2B5EF4-FFF2-40B4-BE49-F238E27FC236}">
                <a16:creationId xmlns:a16="http://schemas.microsoft.com/office/drawing/2014/main" id="{1BFB62E7-299E-451F-B256-9FF5B3380961}"/>
              </a:ext>
            </a:extLst>
          </p:cNvPr>
          <p:cNvSpPr>
            <a:spLocks noGrp="1"/>
          </p:cNvSpPr>
          <p:nvPr>
            <p:ph type="sldNum" sz="quarter" idx="15"/>
          </p:nvPr>
        </p:nvSpPr>
        <p:spPr/>
        <p:txBody>
          <a:bodyPr/>
          <a:lstStyle/>
          <a:p>
            <a:fld id="{773F939E-9C48-4306-B786-4A073EB55010}" type="slidenum">
              <a:rPr lang="en-GB" smtClean="0"/>
              <a:pPr/>
              <a:t>‹#›</a:t>
            </a:fld>
            <a:endParaRPr lang="en-GB"/>
          </a:p>
        </p:txBody>
      </p:sp>
      <p:sp>
        <p:nvSpPr>
          <p:cNvPr id="7" name="Title 6">
            <a:extLst>
              <a:ext uri="{FF2B5EF4-FFF2-40B4-BE49-F238E27FC236}">
                <a16:creationId xmlns:a16="http://schemas.microsoft.com/office/drawing/2014/main" id="{1FDE7947-C5D6-4E3D-8B17-2E472995EBF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96028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st Slide 1">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drawing, sunset&#10;&#10;Description automatically generated">
            <a:extLst>
              <a:ext uri="{FF2B5EF4-FFF2-40B4-BE49-F238E27FC236}">
                <a16:creationId xmlns:a16="http://schemas.microsoft.com/office/drawing/2014/main" id="{3A9BEBD2-36F8-4E3F-B069-94706D4D8403}"/>
              </a:ext>
            </a:extLst>
          </p:cNvPr>
          <p:cNvPicPr>
            <a:picLocks noChangeAspect="1"/>
          </p:cNvPicPr>
          <p:nvPr userDrawn="1"/>
        </p:nvPicPr>
        <p:blipFill>
          <a:blip r:embed="rId2"/>
          <a:stretch>
            <a:fillRect/>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C57B3095-0A92-46EA-9C0B-BF973442479D}"/>
              </a:ext>
            </a:extLst>
          </p:cNvPr>
          <p:cNvCxnSpPr/>
          <p:nvPr userDrawn="1"/>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8614C36-7D86-4643-9ACB-489555FE6987}"/>
              </a:ext>
            </a:extLst>
          </p:cNvPr>
          <p:cNvSpPr>
            <a:spLocks noGrp="1"/>
          </p:cNvSpPr>
          <p:nvPr>
            <p:ph type="ftr" sz="quarter" idx="10"/>
          </p:nvPr>
        </p:nvSpPr>
        <p:spPr/>
        <p:txBody>
          <a:bodyPr/>
          <a:lstStyle/>
          <a:p>
            <a:r>
              <a:rPr lang="en-US"/>
              <a:t>Chapter/section title goes here</a:t>
            </a:r>
            <a:endParaRPr lang="en-GB"/>
          </a:p>
        </p:txBody>
      </p:sp>
      <p:sp>
        <p:nvSpPr>
          <p:cNvPr id="9" name="Slide Number Placeholder 8">
            <a:extLst>
              <a:ext uri="{FF2B5EF4-FFF2-40B4-BE49-F238E27FC236}">
                <a16:creationId xmlns:a16="http://schemas.microsoft.com/office/drawing/2014/main" id="{EC1D9E75-E100-4264-A28D-89AD1D076426}"/>
              </a:ext>
            </a:extLst>
          </p:cNvPr>
          <p:cNvSpPr>
            <a:spLocks noGrp="1"/>
          </p:cNvSpPr>
          <p:nvPr>
            <p:ph type="sldNum" sz="quarter" idx="11"/>
          </p:nvPr>
        </p:nvSpPr>
        <p:spPr/>
        <p:txBody>
          <a:bodyPr/>
          <a:lstStyle/>
          <a:p>
            <a:fld id="{773F939E-9C48-4306-B786-4A073EB55010}" type="slidenum">
              <a:rPr lang="en-GB" smtClean="0"/>
              <a:pPr/>
              <a:t>‹#›</a:t>
            </a:fld>
            <a:endParaRPr lang="en-GB"/>
          </a:p>
        </p:txBody>
      </p:sp>
      <p:pic>
        <p:nvPicPr>
          <p:cNvPr id="12" name="Graphic 11">
            <a:extLst>
              <a:ext uri="{FF2B5EF4-FFF2-40B4-BE49-F238E27FC236}">
                <a16:creationId xmlns:a16="http://schemas.microsoft.com/office/drawing/2014/main" id="{F64A2D57-97BF-42CD-A95E-78595366EF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482357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ast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drawing, device&#10;&#10;Description automatically generated">
            <a:extLst>
              <a:ext uri="{FF2B5EF4-FFF2-40B4-BE49-F238E27FC236}">
                <a16:creationId xmlns:a16="http://schemas.microsoft.com/office/drawing/2014/main" id="{FEBAA33C-7A46-4636-987C-8CC79C698B2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Footer Placeholder 4">
            <a:extLst>
              <a:ext uri="{FF2B5EF4-FFF2-40B4-BE49-F238E27FC236}">
                <a16:creationId xmlns:a16="http://schemas.microsoft.com/office/drawing/2014/main" id="{6214ABB9-6B33-4F01-A388-75D3370492E4}"/>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bg1"/>
                </a:solidFill>
              </a:defRPr>
            </a:lvl1pPr>
          </a:lstStyle>
          <a:p>
            <a:r>
              <a:rPr lang="en-US"/>
              <a:t>Chapter/section title goes here</a:t>
            </a:r>
            <a:endParaRPr lang="en-GB"/>
          </a:p>
        </p:txBody>
      </p:sp>
      <p:sp>
        <p:nvSpPr>
          <p:cNvPr id="4" name="Slide Number Placeholder 5">
            <a:extLst>
              <a:ext uri="{FF2B5EF4-FFF2-40B4-BE49-F238E27FC236}">
                <a16:creationId xmlns:a16="http://schemas.microsoft.com/office/drawing/2014/main" id="{3E01C4C0-5D3C-4F14-8F20-A2D7E6298E0B}"/>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bg1"/>
                </a:solidFill>
              </a:defRPr>
            </a:lvl1pPr>
          </a:lstStyle>
          <a:p>
            <a:fld id="{773F939E-9C48-4306-B786-4A073EB55010}" type="slidenum">
              <a:rPr lang="en-GB" smtClean="0"/>
              <a:pPr/>
              <a:t>‹#›</a:t>
            </a:fld>
            <a:endParaRPr lang="en-GB"/>
          </a:p>
        </p:txBody>
      </p:sp>
      <p:cxnSp>
        <p:nvCxnSpPr>
          <p:cNvPr id="5" name="Straight Connector 4">
            <a:extLst>
              <a:ext uri="{FF2B5EF4-FFF2-40B4-BE49-F238E27FC236}">
                <a16:creationId xmlns:a16="http://schemas.microsoft.com/office/drawing/2014/main" id="{2E822F4E-37D0-4CB5-BED4-F5E747B2FAAB}"/>
              </a:ext>
            </a:extLst>
          </p:cNvPr>
          <p:cNvCxnSpPr/>
          <p:nvPr userDrawn="1"/>
        </p:nvCxnSpPr>
        <p:spPr>
          <a:xfrm>
            <a:off x="0" y="4638351"/>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AA9883A-9A42-4CF7-865B-D71029A04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2800" y="4798800"/>
            <a:ext cx="644400" cy="173771"/>
          </a:xfrm>
          <a:prstGeom prst="rect">
            <a:avLst/>
          </a:prstGeom>
        </p:spPr>
      </p:pic>
    </p:spTree>
    <p:extLst>
      <p:ext uri="{BB962C8B-B14F-4D97-AF65-F5344CB8AC3E}">
        <p14:creationId xmlns:p14="http://schemas.microsoft.com/office/powerpoint/2010/main" val="59765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Opening 3">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D6AFBA15-4E47-4F74-AE86-556C4DFECDB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542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Place holder for 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41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noAutofit/>
          </a:bodyPr>
          <a:lstStyle>
            <a:lvl1pPr>
              <a:defRPr spc="0" baseline="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35383-42EB-4E66-954F-2BB46BB46D98}"/>
              </a:ext>
            </a:extLst>
          </p:cNvPr>
          <p:cNvSpPr>
            <a:spLocks noGrp="1"/>
          </p:cNvSpPr>
          <p:nvPr>
            <p:ph idx="1"/>
          </p:nvPr>
        </p:nvSpPr>
        <p:spPr/>
        <p:txBody>
          <a:bodyPr/>
          <a:lstStyle>
            <a:lvl1pPr>
              <a:spcAft>
                <a:spcPts val="600"/>
              </a:spcAft>
              <a:defRPr/>
            </a:lvl1pPr>
            <a:lvl2pPr marL="0" indent="0">
              <a:lnSpc>
                <a:spcPts val="900"/>
              </a:lnSpc>
              <a:spcBef>
                <a:spcPts val="400"/>
              </a:spcBef>
              <a:defRPr sz="600"/>
            </a:lvl2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Autofit/>
          </a:bodyPr>
          <a:lstStyle>
            <a:lvl1pPr>
              <a:defRPr sz="1450">
                <a:solidFill>
                  <a:srgbClr val="280049"/>
                </a:solidFill>
              </a:defRPr>
            </a:lvl1pPr>
          </a:lstStyle>
          <a:p>
            <a:pPr lvl="0"/>
            <a:r>
              <a:rPr lang="en-US"/>
              <a:t>Click to edit Master text styles</a:t>
            </a:r>
          </a:p>
        </p:txBody>
      </p:sp>
    </p:spTree>
    <p:extLst>
      <p:ext uri="{BB962C8B-B14F-4D97-AF65-F5344CB8AC3E}">
        <p14:creationId xmlns:p14="http://schemas.microsoft.com/office/powerpoint/2010/main" val="365810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noAutofit/>
          </a:bodyPr>
          <a:lstStyle>
            <a:lvl1pPr>
              <a:defRPr spc="0" baseline="0"/>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1" name="Text Placeholder 10">
            <a:extLst>
              <a:ext uri="{FF2B5EF4-FFF2-40B4-BE49-F238E27FC236}">
                <a16:creationId xmlns:a16="http://schemas.microsoft.com/office/drawing/2014/main" id="{7CEB86FF-0B66-44F3-B3CD-DCC5F3A622F4}"/>
              </a:ext>
            </a:extLst>
          </p:cNvPr>
          <p:cNvSpPr>
            <a:spLocks noGrp="1"/>
          </p:cNvSpPr>
          <p:nvPr>
            <p:ph type="body" sz="quarter" idx="13"/>
          </p:nvPr>
        </p:nvSpPr>
        <p:spPr>
          <a:xfrm>
            <a:off x="169862" y="768652"/>
            <a:ext cx="8523661" cy="3662154"/>
          </a:xfrm>
        </p:spPr>
        <p:txBody>
          <a:bodyPr numCol="2" spcCol="547200"/>
          <a:lstStyle>
            <a:lvl1pPr marL="228600" indent="-228600">
              <a:lnSpc>
                <a:spcPts val="1500"/>
              </a:lnSpc>
              <a:spcBef>
                <a:spcPts val="1500"/>
              </a:spcBef>
              <a:buFont typeface="+mj-lt"/>
              <a:buAutoNum type="arabicPeriod"/>
              <a:defRPr sz="1150" b="1"/>
            </a:lvl1pPr>
            <a:lvl2pPr marL="234950" indent="0">
              <a:lnSpc>
                <a:spcPts val="1500"/>
              </a:lnSpc>
              <a:spcBef>
                <a:spcPts val="0"/>
              </a:spcBef>
              <a:defRPr sz="1150"/>
            </a:lvl2pPr>
            <a:lvl3pPr>
              <a:defRPr sz="1150"/>
            </a:lvl3pPr>
            <a:lvl4pPr>
              <a:defRPr sz="1150"/>
            </a:lvl4pPr>
            <a:lvl5pPr>
              <a:defRPr sz="115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9684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ED33-16DA-49D8-BA9D-DF02266CE7DC}"/>
              </a:ext>
            </a:extLst>
          </p:cNvPr>
          <p:cNvSpPr>
            <a:spLocks noGrp="1"/>
          </p:cNvSpPr>
          <p:nvPr>
            <p:ph type="title"/>
          </p:nvPr>
        </p:nvSpPr>
        <p:spPr/>
        <p:txBody>
          <a:bodyPr/>
          <a:lstStyle>
            <a:lvl1pPr>
              <a:defRPr spc="0" baseline="0"/>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31640FC2-9B9A-4C2E-84E0-CF86595CBC41}"/>
              </a:ext>
            </a:extLst>
          </p:cNvPr>
          <p:cNvSpPr>
            <a:spLocks noGrp="1"/>
          </p:cNvSpPr>
          <p:nvPr>
            <p:ph type="ftr" sz="quarter" idx="11"/>
          </p:nvPr>
        </p:nvSpPr>
        <p:spPr/>
        <p:txBody>
          <a:bodyPr/>
          <a:lstStyle/>
          <a:p>
            <a:r>
              <a:rPr lang="en-US"/>
              <a:t>Chapter/section title goes here</a:t>
            </a:r>
            <a:endParaRPr lang="en-GB"/>
          </a:p>
        </p:txBody>
      </p:sp>
      <p:sp>
        <p:nvSpPr>
          <p:cNvPr id="6" name="Slide Number Placeholder 5">
            <a:extLst>
              <a:ext uri="{FF2B5EF4-FFF2-40B4-BE49-F238E27FC236}">
                <a16:creationId xmlns:a16="http://schemas.microsoft.com/office/drawing/2014/main" id="{45CA427B-458D-4381-A7A8-6922182B6CF2}"/>
              </a:ext>
            </a:extLst>
          </p:cNvPr>
          <p:cNvSpPr>
            <a:spLocks noGrp="1"/>
          </p:cNvSpPr>
          <p:nvPr>
            <p:ph type="sldNum" sz="quarter" idx="12"/>
          </p:nvPr>
        </p:nvSpPr>
        <p:spPr/>
        <p:txBody>
          <a:bodyPr/>
          <a:lstStyle>
            <a:lvl1pPr>
              <a:defRPr>
                <a:solidFill>
                  <a:srgbClr val="7142FF"/>
                </a:solidFill>
              </a:defRPr>
            </a:lvl1pPr>
          </a:lstStyle>
          <a:p>
            <a:fld id="{773F939E-9C48-4306-B786-4A073EB55010}" type="slidenum">
              <a:rPr lang="en-GB" smtClean="0"/>
              <a:pPr/>
              <a:t>‹#›</a:t>
            </a:fld>
            <a:endParaRPr lang="en-GB"/>
          </a:p>
        </p:txBody>
      </p:sp>
      <p:pic>
        <p:nvPicPr>
          <p:cNvPr id="8" name="Picture 7">
            <a:extLst>
              <a:ext uri="{FF2B5EF4-FFF2-40B4-BE49-F238E27FC236}">
                <a16:creationId xmlns:a16="http://schemas.microsoft.com/office/drawing/2014/main" id="{6BC65AFE-B5EC-4141-AE59-FA24106DAC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
        <p:nvSpPr>
          <p:cNvPr id="10" name="Text Placeholder 9">
            <a:extLst>
              <a:ext uri="{FF2B5EF4-FFF2-40B4-BE49-F238E27FC236}">
                <a16:creationId xmlns:a16="http://schemas.microsoft.com/office/drawing/2014/main" id="{761CC39A-1B85-4A67-8245-9A4CC825742D}"/>
              </a:ext>
            </a:extLst>
          </p:cNvPr>
          <p:cNvSpPr>
            <a:spLocks noGrp="1"/>
          </p:cNvSpPr>
          <p:nvPr>
            <p:ph type="body" sz="quarter" idx="13"/>
          </p:nvPr>
        </p:nvSpPr>
        <p:spPr>
          <a:xfrm>
            <a:off x="169863" y="391478"/>
            <a:ext cx="4364037" cy="246062"/>
          </a:xfrm>
        </p:spPr>
        <p:txBody>
          <a:bodyPr>
            <a:normAutofit/>
          </a:bodyPr>
          <a:lstStyle>
            <a:lvl1pPr>
              <a:defRPr sz="1450">
                <a:solidFill>
                  <a:srgbClr val="280049"/>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7F864E9D-1080-49F5-8D1B-C11732426BF1}"/>
              </a:ext>
            </a:extLst>
          </p:cNvPr>
          <p:cNvSpPr>
            <a:spLocks noGrp="1"/>
          </p:cNvSpPr>
          <p:nvPr>
            <p:ph type="body" sz="quarter" idx="14"/>
          </p:nvPr>
        </p:nvSpPr>
        <p:spPr>
          <a:xfrm>
            <a:off x="179387" y="1244617"/>
            <a:ext cx="4651200" cy="2998787"/>
          </a:xfrm>
        </p:spPr>
        <p:txBody>
          <a:bodyPr numCol="1" spcCol="0"/>
          <a:lstStyle>
            <a:lvl1pPr>
              <a:spcBef>
                <a:spcPts val="0"/>
              </a:spcBef>
              <a:defRPr/>
            </a:lvl1pPr>
          </a:lstStyle>
          <a:p>
            <a:pPr lvl="0"/>
            <a:r>
              <a:rPr lang="en-US"/>
              <a:t>Click to edit Master text styles</a:t>
            </a:r>
          </a:p>
        </p:txBody>
      </p:sp>
    </p:spTree>
    <p:extLst>
      <p:ext uri="{BB962C8B-B14F-4D97-AF65-F5344CB8AC3E}">
        <p14:creationId xmlns:p14="http://schemas.microsoft.com/office/powerpoint/2010/main" val="56400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21" Type="http://schemas.openxmlformats.org/officeDocument/2006/relationships/image" Target="../media/image13.emf"/><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oleObject" Target="../embeddings/oleObject1.bin"/><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15.svg"/><Relationship Id="rId10" Type="http://schemas.openxmlformats.org/officeDocument/2006/relationships/slideLayout" Target="../slideLayouts/slideLayout37.xml"/><Relationship Id="rId19" Type="http://schemas.openxmlformats.org/officeDocument/2006/relationships/tags" Target="../tags/tag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2BE9A-A296-4AB1-BF68-A0A8F44DB52F}"/>
              </a:ext>
            </a:extLst>
          </p:cNvPr>
          <p:cNvSpPr>
            <a:spLocks noGrp="1"/>
          </p:cNvSpPr>
          <p:nvPr>
            <p:ph type="title"/>
          </p:nvPr>
        </p:nvSpPr>
        <p:spPr>
          <a:xfrm>
            <a:off x="170259" y="142901"/>
            <a:ext cx="4359977" cy="205713"/>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40F8B-C8C6-468A-9514-06F09FD6E6B5}"/>
              </a:ext>
            </a:extLst>
          </p:cNvPr>
          <p:cNvSpPr>
            <a:spLocks noGrp="1"/>
          </p:cNvSpPr>
          <p:nvPr>
            <p:ph type="body" idx="1"/>
          </p:nvPr>
        </p:nvSpPr>
        <p:spPr>
          <a:xfrm>
            <a:off x="170260" y="1843307"/>
            <a:ext cx="3901678" cy="1619979"/>
          </a:xfrm>
          <a:prstGeom prst="rect">
            <a:avLst/>
          </a:prstGeom>
        </p:spPr>
        <p:txBody>
          <a:bodyPr vert="horz" lIns="0" tIns="0" rIns="0" bIns="0" rtlCol="0">
            <a:noAutofit/>
          </a:bodyPr>
          <a:lstStyle/>
          <a:p>
            <a:pPr lvl="0"/>
            <a:r>
              <a:rPr lang="en-US"/>
              <a:t>Click to edit Master text styles</a:t>
            </a:r>
            <a:endParaRPr lang="en-GB"/>
          </a:p>
        </p:txBody>
      </p:sp>
      <p:sp>
        <p:nvSpPr>
          <p:cNvPr id="5" name="Footer Placeholder 4">
            <a:extLst>
              <a:ext uri="{FF2B5EF4-FFF2-40B4-BE49-F238E27FC236}">
                <a16:creationId xmlns:a16="http://schemas.microsoft.com/office/drawing/2014/main" id="{246BA8B6-90BC-4720-BAC1-B72C253033FE}"/>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rgbClr val="7142FF"/>
                </a:solidFill>
              </a:defRPr>
            </a:lvl1pPr>
          </a:lstStyle>
          <a:p>
            <a:r>
              <a:rPr lang="en-US"/>
              <a:t>Chapter/section title goes here</a:t>
            </a:r>
            <a:endParaRPr lang="en-GB"/>
          </a:p>
        </p:txBody>
      </p:sp>
      <p:sp>
        <p:nvSpPr>
          <p:cNvPr id="6" name="Slide Number Placeholder 5">
            <a:extLst>
              <a:ext uri="{FF2B5EF4-FFF2-40B4-BE49-F238E27FC236}">
                <a16:creationId xmlns:a16="http://schemas.microsoft.com/office/drawing/2014/main" id="{94ED3C47-2059-4417-8CB8-FB35A8C9089A}"/>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rgbClr val="7142FF"/>
                </a:solidFill>
              </a:defRPr>
            </a:lvl1pPr>
          </a:lstStyle>
          <a:p>
            <a:fld id="{773F939E-9C48-4306-B786-4A073EB55010}" type="slidenum">
              <a:rPr lang="en-GB" smtClean="0"/>
              <a:pPr/>
              <a:t>‹#›</a:t>
            </a:fld>
            <a:endParaRPr lang="en-GB"/>
          </a:p>
        </p:txBody>
      </p:sp>
      <p:cxnSp>
        <p:nvCxnSpPr>
          <p:cNvPr id="10" name="Straight Connector 9">
            <a:extLst>
              <a:ext uri="{FF2B5EF4-FFF2-40B4-BE49-F238E27FC236}">
                <a16:creationId xmlns:a16="http://schemas.microsoft.com/office/drawing/2014/main" id="{650EF28A-2081-4C87-959F-9BABF910026D}"/>
              </a:ext>
            </a:extLst>
          </p:cNvPr>
          <p:cNvCxnSpPr/>
          <p:nvPr userDrawn="1"/>
        </p:nvCxnSpPr>
        <p:spPr>
          <a:xfrm>
            <a:off x="0" y="4638351"/>
            <a:ext cx="9144000" cy="0"/>
          </a:xfrm>
          <a:prstGeom prst="line">
            <a:avLst/>
          </a:prstGeom>
          <a:ln w="12700">
            <a:solidFill>
              <a:srgbClr val="7142F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3C21C8E-D9A3-4600-8EA3-14CE1D1002E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69863" y="4794461"/>
            <a:ext cx="645805" cy="180446"/>
          </a:xfrm>
          <a:prstGeom prst="rect">
            <a:avLst/>
          </a:prstGeom>
        </p:spPr>
      </p:pic>
    </p:spTree>
    <p:extLst>
      <p:ext uri="{BB962C8B-B14F-4D97-AF65-F5344CB8AC3E}">
        <p14:creationId xmlns:p14="http://schemas.microsoft.com/office/powerpoint/2010/main" val="223643661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39" r:id="rId27"/>
  </p:sldLayoutIdLst>
  <p:hf hdr="0" dt="0"/>
  <p:txStyles>
    <p:titleStyle>
      <a:lvl1pPr algn="l" defTabSz="685800" rtl="0" eaLnBrk="1" latinLnBrk="0" hangingPunct="1">
        <a:lnSpc>
          <a:spcPct val="100000"/>
        </a:lnSpc>
        <a:spcBef>
          <a:spcPct val="0"/>
        </a:spcBef>
        <a:buNone/>
        <a:defRPr sz="1450" kern="1200" spc="0" baseline="0">
          <a:solidFill>
            <a:srgbClr val="7142FF"/>
          </a:solidFill>
          <a:latin typeface="+mj-lt"/>
          <a:ea typeface="+mj-ea"/>
          <a:cs typeface="+mj-cs"/>
        </a:defRPr>
      </a:lvl1pPr>
    </p:titleStyle>
    <p:bodyStyle>
      <a:lvl1pPr marL="0" indent="0" algn="l" defTabSz="685800" rtl="0" eaLnBrk="1" latinLnBrk="0" hangingPunct="1">
        <a:lnSpc>
          <a:spcPts val="1500"/>
        </a:lnSpc>
        <a:spcBef>
          <a:spcPts val="850"/>
        </a:spcBef>
        <a:buFont typeface="Arial" panose="020B0604020202020204" pitchFamily="34" charset="0"/>
        <a:buNone/>
        <a:defRPr sz="1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07">
          <p15:clr>
            <a:srgbClr val="F26B43"/>
          </p15:clr>
        </p15:guide>
        <p15:guide id="3" pos="4150">
          <p15:clr>
            <a:srgbClr val="F26B43"/>
          </p15:clr>
        </p15:guide>
        <p15:guide id="4" pos="4649">
          <p15:clr>
            <a:srgbClr val="F26B43"/>
          </p15:clr>
        </p15:guide>
        <p15:guide id="5" pos="5148">
          <p15:clr>
            <a:srgbClr val="F26B43"/>
          </p15:clr>
        </p15:guide>
        <p15:guide id="6" pos="5647">
          <p15:clr>
            <a:srgbClr val="F26B43"/>
          </p15:clr>
        </p15:guide>
        <p15:guide id="7" orient="horz" pos="2534">
          <p15:clr>
            <a:srgbClr val="F26B43"/>
          </p15:clr>
        </p15:guide>
        <p15:guide id="8" orient="horz" pos="6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0097D98-2D1C-4AA8-A307-B111D9BC7033}"/>
              </a:ext>
            </a:extLst>
          </p:cNvPr>
          <p:cNvGraphicFramePr>
            <a:graphicFrameLocks noChangeAspect="1"/>
          </p:cNvGraphicFramePr>
          <p:nvPr userDrawn="1">
            <p:custDataLst>
              <p:tags r:id="rId19"/>
            </p:custDataLst>
            <p:extLst>
              <p:ext uri="{D42A27DB-BD31-4B8C-83A1-F6EECF244321}">
                <p14:modId xmlns:p14="http://schemas.microsoft.com/office/powerpoint/2010/main" val="178301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413" imgH="416" progId="TCLayout.ActiveDocument.1">
                  <p:embed/>
                </p:oleObj>
              </mc:Choice>
              <mc:Fallback>
                <p:oleObj name="think-cell Slide" r:id="rId20" imgW="413" imgH="416" progId="TCLayout.ActiveDocument.1">
                  <p:embed/>
                  <p:pic>
                    <p:nvPicPr>
                      <p:cNvPr id="7" name="Object 6" hidden="1">
                        <a:extLst>
                          <a:ext uri="{FF2B5EF4-FFF2-40B4-BE49-F238E27FC236}">
                            <a16:creationId xmlns:a16="http://schemas.microsoft.com/office/drawing/2014/main" id="{D0097D98-2D1C-4AA8-A307-B111D9BC7033}"/>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FE2BE9A-A296-4AB1-BF68-A0A8F44DB52F}"/>
              </a:ext>
            </a:extLst>
          </p:cNvPr>
          <p:cNvSpPr>
            <a:spLocks noGrp="1"/>
          </p:cNvSpPr>
          <p:nvPr>
            <p:ph type="title"/>
          </p:nvPr>
        </p:nvSpPr>
        <p:spPr>
          <a:xfrm>
            <a:off x="170259" y="142901"/>
            <a:ext cx="6417866" cy="881037"/>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C40F8B-C8C6-468A-9514-06F09FD6E6B5}"/>
              </a:ext>
            </a:extLst>
          </p:cNvPr>
          <p:cNvSpPr>
            <a:spLocks noGrp="1"/>
          </p:cNvSpPr>
          <p:nvPr>
            <p:ph type="body" idx="1"/>
          </p:nvPr>
        </p:nvSpPr>
        <p:spPr>
          <a:xfrm>
            <a:off x="170260" y="1843307"/>
            <a:ext cx="3901678" cy="217941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46BA8B6-90BC-4720-BAC1-B72C253033FE}"/>
              </a:ext>
            </a:extLst>
          </p:cNvPr>
          <p:cNvSpPr>
            <a:spLocks noGrp="1"/>
          </p:cNvSpPr>
          <p:nvPr>
            <p:ph type="ftr" sz="quarter" idx="3"/>
          </p:nvPr>
        </p:nvSpPr>
        <p:spPr>
          <a:xfrm>
            <a:off x="3009167" y="4787412"/>
            <a:ext cx="3086100" cy="134999"/>
          </a:xfrm>
          <a:prstGeom prst="rect">
            <a:avLst/>
          </a:prstGeom>
        </p:spPr>
        <p:txBody>
          <a:bodyPr vert="horz" lIns="0" tIns="0" rIns="0" bIns="0" rtlCol="0" anchor="b" anchorCtr="0"/>
          <a:lstStyle>
            <a:lvl1pPr algn="ctr">
              <a:defRPr sz="600">
                <a:solidFill>
                  <a:schemeClr val="accent1"/>
                </a:solidFill>
              </a:defRPr>
            </a:lvl1pPr>
          </a:lstStyle>
          <a:p>
            <a:r>
              <a:rPr lang="en-US"/>
              <a:t>Chapter/section title goes here</a:t>
            </a:r>
            <a:endParaRPr lang="en-GB"/>
          </a:p>
        </p:txBody>
      </p:sp>
      <p:sp>
        <p:nvSpPr>
          <p:cNvPr id="6" name="Slide Number Placeholder 5">
            <a:extLst>
              <a:ext uri="{FF2B5EF4-FFF2-40B4-BE49-F238E27FC236}">
                <a16:creationId xmlns:a16="http://schemas.microsoft.com/office/drawing/2014/main" id="{94ED3C47-2059-4417-8CB8-FB35A8C9089A}"/>
              </a:ext>
            </a:extLst>
          </p:cNvPr>
          <p:cNvSpPr>
            <a:spLocks noGrp="1"/>
          </p:cNvSpPr>
          <p:nvPr>
            <p:ph type="sldNum" sz="quarter" idx="4"/>
          </p:nvPr>
        </p:nvSpPr>
        <p:spPr>
          <a:xfrm>
            <a:off x="8084528" y="4780818"/>
            <a:ext cx="885825" cy="135000"/>
          </a:xfrm>
          <a:prstGeom prst="rect">
            <a:avLst/>
          </a:prstGeom>
        </p:spPr>
        <p:txBody>
          <a:bodyPr vert="horz" lIns="0" tIns="0" rIns="0" bIns="0" rtlCol="0" anchor="b" anchorCtr="0"/>
          <a:lstStyle>
            <a:lvl1pPr algn="r">
              <a:defRPr sz="600">
                <a:solidFill>
                  <a:schemeClr val="accent1"/>
                </a:solidFill>
              </a:defRPr>
            </a:lvl1pPr>
          </a:lstStyle>
          <a:p>
            <a:fld id="{773F939E-9C48-4306-B786-4A073EB55010}" type="slidenum">
              <a:rPr lang="en-GB" smtClean="0"/>
              <a:pPr/>
              <a:t>‹#›</a:t>
            </a:fld>
            <a:endParaRPr lang="en-GB"/>
          </a:p>
        </p:txBody>
      </p:sp>
      <p:cxnSp>
        <p:nvCxnSpPr>
          <p:cNvPr id="10" name="Straight Connector 9">
            <a:extLst>
              <a:ext uri="{FF2B5EF4-FFF2-40B4-BE49-F238E27FC236}">
                <a16:creationId xmlns:a16="http://schemas.microsoft.com/office/drawing/2014/main" id="{650EF28A-2081-4C87-959F-9BABF910026D}"/>
              </a:ext>
            </a:extLst>
          </p:cNvPr>
          <p:cNvCxnSpPr/>
          <p:nvPr userDrawn="1"/>
        </p:nvCxnSpPr>
        <p:spPr>
          <a:xfrm>
            <a:off x="0" y="4638351"/>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3F5145F-F6FE-4247-8FD9-26FA2D08666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71268" y="4797798"/>
            <a:ext cx="644400" cy="173771"/>
          </a:xfrm>
          <a:prstGeom prst="rect">
            <a:avLst/>
          </a:prstGeom>
        </p:spPr>
      </p:pic>
    </p:spTree>
    <p:extLst>
      <p:ext uri="{BB962C8B-B14F-4D97-AF65-F5344CB8AC3E}">
        <p14:creationId xmlns:p14="http://schemas.microsoft.com/office/powerpoint/2010/main" val="45669330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hdr="0" dt="0"/>
  <p:txStyles>
    <p:titleStyle>
      <a:lvl1pPr algn="l" defTabSz="685800" rtl="0" eaLnBrk="1" latinLnBrk="0" hangingPunct="1">
        <a:lnSpc>
          <a:spcPct val="100000"/>
        </a:lnSpc>
        <a:spcBef>
          <a:spcPct val="0"/>
        </a:spcBef>
        <a:buNone/>
        <a:defRPr sz="1450" kern="1200" spc="0" baseline="0">
          <a:solidFill>
            <a:schemeClr val="accent1"/>
          </a:solidFill>
          <a:latin typeface="+mj-lt"/>
          <a:ea typeface="+mj-ea"/>
          <a:cs typeface="+mj-cs"/>
        </a:defRPr>
      </a:lvl1pPr>
    </p:titleStyle>
    <p:bodyStyle>
      <a:lvl1pPr marL="0" indent="0" algn="l" defTabSz="685800" rtl="0" eaLnBrk="1" latinLnBrk="0" hangingPunct="1">
        <a:lnSpc>
          <a:spcPct val="113000"/>
        </a:lnSpc>
        <a:spcBef>
          <a:spcPts val="1500"/>
        </a:spcBef>
        <a:buFont typeface="Arial" panose="020B0604020202020204" pitchFamily="34" charset="0"/>
        <a:buNone/>
        <a:defRPr sz="1100" kern="1200">
          <a:solidFill>
            <a:schemeClr val="tx1"/>
          </a:solidFill>
          <a:latin typeface="+mn-lt"/>
          <a:ea typeface="+mn-ea"/>
          <a:cs typeface="+mn-cs"/>
        </a:defRPr>
      </a:lvl1pPr>
      <a:lvl2pPr marL="252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2pPr>
      <a:lvl3pPr marL="504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3pPr>
      <a:lvl4pPr marL="756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4pPr>
      <a:lvl5pPr marL="1008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07">
          <p15:clr>
            <a:srgbClr val="F26B43"/>
          </p15:clr>
        </p15:guide>
        <p15:guide id="3" pos="4150">
          <p15:clr>
            <a:srgbClr val="F26B43"/>
          </p15:clr>
        </p15:guide>
        <p15:guide id="4" pos="4649">
          <p15:clr>
            <a:srgbClr val="F26B43"/>
          </p15:clr>
        </p15:guide>
        <p15:guide id="5" pos="5148">
          <p15:clr>
            <a:srgbClr val="F26B43"/>
          </p15:clr>
        </p15:guide>
        <p15:guide id="6" pos="5647">
          <p15:clr>
            <a:srgbClr val="F26B43"/>
          </p15:clr>
        </p15:guide>
        <p15:guide id="7" orient="horz" pos="2534">
          <p15:clr>
            <a:srgbClr val="F26B43"/>
          </p15:clr>
        </p15:guide>
        <p15:guide id="8" orient="horz" pos="645">
          <p15:clr>
            <a:srgbClr val="F26B43"/>
          </p15:clr>
        </p15:guide>
        <p15:guide id="9" orient="horz" pos="1160">
          <p15:clr>
            <a:srgbClr val="F26B43"/>
          </p15:clr>
        </p15:guide>
        <p15:guide id="10" pos="2564">
          <p15:clr>
            <a:srgbClr val="F26B43"/>
          </p15:clr>
        </p15:guide>
        <p15:guide id="11" pos="3266">
          <p15:clr>
            <a:srgbClr val="F26B43"/>
          </p15:clr>
        </p15:guide>
        <p15:guide id="12" pos="2770">
          <p15:clr>
            <a:srgbClr val="F26B43"/>
          </p15:clr>
        </p15:guide>
        <p15:guide id="13" pos="2996">
          <p15:clr>
            <a:srgbClr val="F26B43"/>
          </p15:clr>
        </p15:guide>
        <p15:guide id="14" pos="3724">
          <p15:clr>
            <a:srgbClr val="F26B43"/>
          </p15:clr>
        </p15:guide>
        <p15:guide id="15" orient="horz" pos="26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680C80-31FA-7CE0-B867-A7FD6CBFF3B0}"/>
              </a:ext>
            </a:extLst>
          </p:cNvPr>
          <p:cNvSpPr>
            <a:spLocks noGrp="1"/>
          </p:cNvSpPr>
          <p:nvPr>
            <p:ph type="sldNum" sz="quarter" idx="4"/>
          </p:nvPr>
        </p:nvSpPr>
        <p:spPr/>
        <p:txBody>
          <a:bodyPr/>
          <a:lstStyle/>
          <a:p>
            <a:fld id="{773F939E-9C48-4306-B786-4A073EB55010}" type="slidenum">
              <a:rPr lang="en-GB" smtClean="0"/>
              <a:pPr/>
              <a:t>1</a:t>
            </a:fld>
            <a:endParaRPr lang="en-GB"/>
          </a:p>
        </p:txBody>
      </p:sp>
      <p:sp>
        <p:nvSpPr>
          <p:cNvPr id="5" name="Title 3">
            <a:extLst>
              <a:ext uri="{FF2B5EF4-FFF2-40B4-BE49-F238E27FC236}">
                <a16:creationId xmlns:a16="http://schemas.microsoft.com/office/drawing/2014/main" id="{39E52989-32FB-B9B8-5838-C12CE6CAD7A7}"/>
              </a:ext>
            </a:extLst>
          </p:cNvPr>
          <p:cNvSpPr txBox="1">
            <a:spLocks/>
          </p:cNvSpPr>
          <p:nvPr/>
        </p:nvSpPr>
        <p:spPr>
          <a:xfrm>
            <a:off x="170259" y="142901"/>
            <a:ext cx="6417866" cy="881037"/>
          </a:xfrm>
          <a:prstGeom prst="rect">
            <a:avLst/>
          </a:prstGeom>
        </p:spPr>
        <p:txBody>
          <a:bodyPr/>
          <a:lstStyle>
            <a:lvl1pPr algn="l" defTabSz="685800" rtl="0" eaLnBrk="1" latinLnBrk="0" hangingPunct="1">
              <a:lnSpc>
                <a:spcPct val="100000"/>
              </a:lnSpc>
              <a:spcBef>
                <a:spcPct val="0"/>
              </a:spcBef>
              <a:buNone/>
              <a:defRPr sz="1450" kern="1200" spc="0" baseline="0">
                <a:solidFill>
                  <a:schemeClr val="accent1"/>
                </a:solidFill>
                <a:latin typeface="+mj-lt"/>
                <a:ea typeface="+mj-ea"/>
                <a:cs typeface="+mj-cs"/>
              </a:defRPr>
            </a:lvl1pPr>
          </a:lstStyle>
          <a:p>
            <a:r>
              <a:rPr lang="en-GB" dirty="0">
                <a:solidFill>
                  <a:schemeClr val="bg1"/>
                </a:solidFill>
              </a:rPr>
              <a:t>29th February 2024</a:t>
            </a:r>
          </a:p>
        </p:txBody>
      </p:sp>
      <p:sp>
        <p:nvSpPr>
          <p:cNvPr id="6" name="Text Placeholder 4">
            <a:extLst>
              <a:ext uri="{FF2B5EF4-FFF2-40B4-BE49-F238E27FC236}">
                <a16:creationId xmlns:a16="http://schemas.microsoft.com/office/drawing/2014/main" id="{B577E86E-11E5-A28A-2088-F9F2372266C5}"/>
              </a:ext>
            </a:extLst>
          </p:cNvPr>
          <p:cNvSpPr txBox="1">
            <a:spLocks/>
          </p:cNvSpPr>
          <p:nvPr/>
        </p:nvSpPr>
        <p:spPr>
          <a:xfrm>
            <a:off x="169863" y="620078"/>
            <a:ext cx="7535862" cy="1080000"/>
          </a:xfrm>
          <a:prstGeom prst="rect">
            <a:avLst/>
          </a:prstGeom>
        </p:spPr>
        <p:txBody>
          <a:bodyPr/>
          <a:lstStyle>
            <a:lvl1pPr marL="0" indent="0" algn="l" defTabSz="685800" rtl="0" eaLnBrk="1" latinLnBrk="0" hangingPunct="1">
              <a:lnSpc>
                <a:spcPct val="113000"/>
              </a:lnSpc>
              <a:spcBef>
                <a:spcPts val="1500"/>
              </a:spcBef>
              <a:buFont typeface="Arial" panose="020B0604020202020204" pitchFamily="34" charset="0"/>
              <a:buNone/>
              <a:defRPr sz="1100" kern="1200">
                <a:solidFill>
                  <a:schemeClr val="tx1"/>
                </a:solidFill>
                <a:latin typeface="+mn-lt"/>
                <a:ea typeface="+mn-ea"/>
                <a:cs typeface="+mn-cs"/>
              </a:defRPr>
            </a:lvl1pPr>
            <a:lvl2pPr marL="252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2pPr>
            <a:lvl3pPr marL="504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3pPr>
            <a:lvl4pPr marL="756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4pPr>
            <a:lvl5pPr marL="1008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dirty="0">
                <a:solidFill>
                  <a:schemeClr val="bg1"/>
                </a:solidFill>
              </a:rPr>
              <a:t>UK progress on Net Zero and how to speed up delivery</a:t>
            </a:r>
          </a:p>
        </p:txBody>
      </p:sp>
      <p:sp>
        <p:nvSpPr>
          <p:cNvPr id="7" name="Text Placeholder 12">
            <a:extLst>
              <a:ext uri="{FF2B5EF4-FFF2-40B4-BE49-F238E27FC236}">
                <a16:creationId xmlns:a16="http://schemas.microsoft.com/office/drawing/2014/main" id="{C08EFCD0-816A-2B7D-26A1-5885F9AD1151}"/>
              </a:ext>
            </a:extLst>
          </p:cNvPr>
          <p:cNvSpPr txBox="1">
            <a:spLocks/>
          </p:cNvSpPr>
          <p:nvPr/>
        </p:nvSpPr>
        <p:spPr>
          <a:xfrm>
            <a:off x="169863" y="1800000"/>
            <a:ext cx="6594475" cy="614337"/>
          </a:xfrm>
          <a:prstGeom prst="rect">
            <a:avLst/>
          </a:prstGeom>
        </p:spPr>
        <p:txBody>
          <a:bodyPr/>
          <a:lstStyle>
            <a:lvl1pPr marL="0" indent="0" algn="l" defTabSz="685800" rtl="0" eaLnBrk="1" latinLnBrk="0" hangingPunct="1">
              <a:lnSpc>
                <a:spcPct val="113000"/>
              </a:lnSpc>
              <a:spcBef>
                <a:spcPts val="1500"/>
              </a:spcBef>
              <a:buFont typeface="Arial" panose="020B0604020202020204" pitchFamily="34" charset="0"/>
              <a:buNone/>
              <a:defRPr sz="1100" kern="1200">
                <a:solidFill>
                  <a:schemeClr val="tx1"/>
                </a:solidFill>
                <a:latin typeface="+mn-lt"/>
                <a:ea typeface="+mn-ea"/>
                <a:cs typeface="+mn-cs"/>
              </a:defRPr>
            </a:lvl1pPr>
            <a:lvl2pPr marL="252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2pPr>
            <a:lvl3pPr marL="504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3pPr>
            <a:lvl4pPr marL="756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4pPr>
            <a:lvl5pPr marL="1008000" indent="-252000" algn="l" defTabSz="685800" rtl="0" eaLnBrk="1" latinLnBrk="0" hangingPunct="1">
              <a:lnSpc>
                <a:spcPct val="113000"/>
              </a:lnSpc>
              <a:spcBef>
                <a:spcPts val="1500"/>
              </a:spcBef>
              <a:buFont typeface="Century Gothic" panose="020B0502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450" dirty="0">
                <a:solidFill>
                  <a:schemeClr val="bg1"/>
                </a:solidFill>
              </a:rPr>
              <a:t>Professor Piers Forster</a:t>
            </a:r>
            <a:br>
              <a:rPr lang="en-GB" sz="1450">
                <a:solidFill>
                  <a:schemeClr val="bg1"/>
                </a:solidFill>
              </a:rPr>
            </a:br>
            <a:r>
              <a:rPr lang="en-GB" sz="1450">
                <a:solidFill>
                  <a:schemeClr val="bg1"/>
                </a:solidFill>
              </a:rPr>
              <a:t>Interim Chair </a:t>
            </a:r>
            <a:r>
              <a:rPr lang="en-GB" sz="1450" dirty="0">
                <a:solidFill>
                  <a:schemeClr val="bg1"/>
                </a:solidFill>
              </a:rPr>
              <a:t>– Climate Change Committee</a:t>
            </a:r>
          </a:p>
        </p:txBody>
      </p:sp>
    </p:spTree>
    <p:extLst>
      <p:ext uri="{BB962C8B-B14F-4D97-AF65-F5344CB8AC3E}">
        <p14:creationId xmlns:p14="http://schemas.microsoft.com/office/powerpoint/2010/main" val="286521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0C29-C25B-413C-9040-EF3CBA87EFD2}"/>
              </a:ext>
            </a:extLst>
          </p:cNvPr>
          <p:cNvSpPr>
            <a:spLocks noGrp="1"/>
          </p:cNvSpPr>
          <p:nvPr>
            <p:ph type="title"/>
          </p:nvPr>
        </p:nvSpPr>
        <p:spPr/>
        <p:txBody>
          <a:bodyPr/>
          <a:lstStyle/>
          <a:p>
            <a:r>
              <a:rPr lang="en-GB" dirty="0">
                <a:solidFill>
                  <a:srgbClr val="7142FF"/>
                </a:solidFill>
                <a:latin typeface="Century Gothic"/>
              </a:rPr>
              <a:t>On track for 2030?</a:t>
            </a:r>
            <a:br>
              <a:rPr lang="en-GB" dirty="0"/>
            </a:br>
            <a:r>
              <a:rPr lang="en-GB" dirty="0">
                <a:solidFill>
                  <a:schemeClr val="tx1"/>
                </a:solidFill>
              </a:rPr>
              <a:t>Assessment for the 2030 goal for key sectors (June 2023)</a:t>
            </a:r>
            <a:endParaRPr lang="en-US" b="1" dirty="0">
              <a:solidFill>
                <a:schemeClr val="tx1"/>
              </a:solidFill>
            </a:endParaRPr>
          </a:p>
        </p:txBody>
      </p:sp>
      <p:graphicFrame>
        <p:nvGraphicFramePr>
          <p:cNvPr id="5" name="Chart 4">
            <a:extLst>
              <a:ext uri="{FF2B5EF4-FFF2-40B4-BE49-F238E27FC236}">
                <a16:creationId xmlns:a16="http://schemas.microsoft.com/office/drawing/2014/main" id="{8A0BDF92-DF1F-4B67-50F1-2F97865405F3}"/>
              </a:ext>
            </a:extLst>
          </p:cNvPr>
          <p:cNvGraphicFramePr>
            <a:graphicFrameLocks/>
          </p:cNvGraphicFramePr>
          <p:nvPr/>
        </p:nvGraphicFramePr>
        <p:xfrm>
          <a:off x="5124" y="683942"/>
          <a:ext cx="9138876" cy="445955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8B86133E-ABA6-C779-8F52-D0AEE0B2DE87}"/>
              </a:ext>
            </a:extLst>
          </p:cNvPr>
          <p:cNvSpPr/>
          <p:nvPr/>
        </p:nvSpPr>
        <p:spPr>
          <a:xfrm>
            <a:off x="6689115" y="4264154"/>
            <a:ext cx="2376488" cy="36933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42FF"/>
                </a:solidFill>
                <a:effectLst/>
                <a:uLnTx/>
                <a:uFillTx/>
                <a:latin typeface="Century Gothic"/>
                <a:ea typeface="+mn-ea"/>
                <a:cs typeface="+mn-cs"/>
              </a:rPr>
              <a:t>Source</a:t>
            </a:r>
            <a:endParaRPr kumimoji="0" lang="en-GB" sz="900" b="0" i="0" u="none" strike="noStrike" kern="1200" cap="none" spc="0" normalizeH="0" baseline="0" noProof="0" dirty="0">
              <a:ln>
                <a:noFill/>
              </a:ln>
              <a:solidFill>
                <a:srgbClr val="7142FF"/>
              </a:solidFill>
              <a:effectLst/>
              <a:uLnTx/>
              <a:uFillTx/>
              <a:latin typeface="Century Gothic"/>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7142FF"/>
                </a:solidFill>
                <a:effectLst/>
                <a:uLnTx/>
                <a:uFillTx/>
                <a:latin typeface="Century Gothic"/>
                <a:ea typeface="+mn-ea"/>
                <a:cs typeface="+mn-cs"/>
              </a:rPr>
              <a:t>CCC analysis</a:t>
            </a:r>
          </a:p>
        </p:txBody>
      </p:sp>
    </p:spTree>
    <p:extLst>
      <p:ext uri="{BB962C8B-B14F-4D97-AF65-F5344CB8AC3E}">
        <p14:creationId xmlns:p14="http://schemas.microsoft.com/office/powerpoint/2010/main" val="139257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0C29-C25B-413C-9040-EF3CBA87EFD2}"/>
              </a:ext>
            </a:extLst>
          </p:cNvPr>
          <p:cNvSpPr>
            <a:spLocks noGrp="1"/>
          </p:cNvSpPr>
          <p:nvPr>
            <p:ph type="title"/>
          </p:nvPr>
        </p:nvSpPr>
        <p:spPr>
          <a:xfrm>
            <a:off x="170259" y="142901"/>
            <a:ext cx="5604008" cy="881037"/>
          </a:xfrm>
        </p:spPr>
        <p:txBody>
          <a:bodyPr/>
          <a:lstStyle/>
          <a:p>
            <a:r>
              <a:rPr lang="en-GB" dirty="0">
                <a:solidFill>
                  <a:srgbClr val="7142FF"/>
                </a:solidFill>
                <a:latin typeface="Century Gothic"/>
              </a:rPr>
              <a:t>Progress snapshot in key sectors</a:t>
            </a:r>
            <a:br>
              <a:rPr lang="en-GB" dirty="0">
                <a:solidFill>
                  <a:srgbClr val="7142FF"/>
                </a:solidFill>
                <a:latin typeface="Century Gothic"/>
              </a:rPr>
            </a:br>
            <a:r>
              <a:rPr lang="en-GB" dirty="0">
                <a:solidFill>
                  <a:schemeClr val="tx1"/>
                </a:solidFill>
              </a:rPr>
              <a:t>Summary of progress against key indicators (June 2023)</a:t>
            </a:r>
            <a:endParaRPr lang="en-US" b="1" dirty="0">
              <a:solidFill>
                <a:schemeClr val="tx1"/>
              </a:solidFill>
            </a:endParaRPr>
          </a:p>
        </p:txBody>
      </p:sp>
      <p:graphicFrame>
        <p:nvGraphicFramePr>
          <p:cNvPr id="3" name="Table 2">
            <a:extLst>
              <a:ext uri="{FF2B5EF4-FFF2-40B4-BE49-F238E27FC236}">
                <a16:creationId xmlns:a16="http://schemas.microsoft.com/office/drawing/2014/main" id="{988D7077-EA27-BD39-BD62-A42FE0313581}"/>
              </a:ext>
            </a:extLst>
          </p:cNvPr>
          <p:cNvGraphicFramePr>
            <a:graphicFrameLocks noGrp="1"/>
          </p:cNvGraphicFramePr>
          <p:nvPr>
            <p:extLst>
              <p:ext uri="{D42A27DB-BD31-4B8C-83A1-F6EECF244321}">
                <p14:modId xmlns:p14="http://schemas.microsoft.com/office/powerpoint/2010/main" val="122664595"/>
              </p:ext>
            </p:extLst>
          </p:nvPr>
        </p:nvGraphicFramePr>
        <p:xfrm>
          <a:off x="179386" y="1023931"/>
          <a:ext cx="8794355" cy="3564000"/>
        </p:xfrm>
        <a:graphic>
          <a:graphicData uri="http://schemas.openxmlformats.org/drawingml/2006/table">
            <a:tbl>
              <a:tblPr/>
              <a:tblGrid>
                <a:gridCol w="1758871">
                  <a:extLst>
                    <a:ext uri="{9D8B030D-6E8A-4147-A177-3AD203B41FA5}">
                      <a16:colId xmlns:a16="http://schemas.microsoft.com/office/drawing/2014/main" val="1047143281"/>
                    </a:ext>
                  </a:extLst>
                </a:gridCol>
                <a:gridCol w="1758871">
                  <a:extLst>
                    <a:ext uri="{9D8B030D-6E8A-4147-A177-3AD203B41FA5}">
                      <a16:colId xmlns:a16="http://schemas.microsoft.com/office/drawing/2014/main" val="905316626"/>
                    </a:ext>
                  </a:extLst>
                </a:gridCol>
                <a:gridCol w="1758871">
                  <a:extLst>
                    <a:ext uri="{9D8B030D-6E8A-4147-A177-3AD203B41FA5}">
                      <a16:colId xmlns:a16="http://schemas.microsoft.com/office/drawing/2014/main" val="2327186711"/>
                    </a:ext>
                  </a:extLst>
                </a:gridCol>
                <a:gridCol w="1758871">
                  <a:extLst>
                    <a:ext uri="{9D8B030D-6E8A-4147-A177-3AD203B41FA5}">
                      <a16:colId xmlns:a16="http://schemas.microsoft.com/office/drawing/2014/main" val="2674630743"/>
                    </a:ext>
                  </a:extLst>
                </a:gridCol>
                <a:gridCol w="1758871">
                  <a:extLst>
                    <a:ext uri="{9D8B030D-6E8A-4147-A177-3AD203B41FA5}">
                      <a16:colId xmlns:a16="http://schemas.microsoft.com/office/drawing/2014/main" val="844083451"/>
                    </a:ext>
                  </a:extLst>
                </a:gridCol>
              </a:tblGrid>
              <a:tr h="324000">
                <a:tc>
                  <a:txBody>
                    <a:bodyPr/>
                    <a:lstStyle/>
                    <a:p>
                      <a:pPr algn="l" rtl="0" fontAlgn="base"/>
                      <a:r>
                        <a:rPr lang="en-GB" sz="800" b="1" i="0" dirty="0">
                          <a:solidFill>
                            <a:srgbClr val="FFFFFF"/>
                          </a:solidFill>
                          <a:effectLst/>
                          <a:latin typeface="Century Gothic" panose="020B0502020202020204" pitchFamily="34" charset="0"/>
                        </a:rPr>
                        <a:t>Surface transport </a:t>
                      </a:r>
                      <a:endParaRPr lang="en-GB" sz="900" b="1" i="0" dirty="0">
                        <a:solidFill>
                          <a:srgbClr val="FFFFFF"/>
                        </a:solidFill>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7142FF"/>
                    </a:solidFill>
                  </a:tcPr>
                </a:tc>
                <a:tc>
                  <a:txBody>
                    <a:bodyPr/>
                    <a:lstStyle/>
                    <a:p>
                      <a:pPr algn="l" rtl="0" fontAlgn="base"/>
                      <a:r>
                        <a:rPr lang="en-GB" sz="800" b="1" i="0" dirty="0">
                          <a:solidFill>
                            <a:srgbClr val="FFFFFF"/>
                          </a:solidFill>
                          <a:effectLst/>
                          <a:latin typeface="Century Gothic" panose="020B0502020202020204" pitchFamily="34" charset="0"/>
                        </a:rPr>
                        <a:t>Energy supply </a:t>
                      </a:r>
                      <a:endParaRPr lang="en-GB" sz="900" b="1" i="0" dirty="0">
                        <a:solidFill>
                          <a:srgbClr val="FFFFFF"/>
                        </a:solidFill>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7142FF"/>
                    </a:solidFill>
                  </a:tcPr>
                </a:tc>
                <a:tc>
                  <a:txBody>
                    <a:bodyPr/>
                    <a:lstStyle/>
                    <a:p>
                      <a:pPr algn="l" rtl="0" fontAlgn="base"/>
                      <a:r>
                        <a:rPr lang="en-GB" sz="800" b="1" i="0" dirty="0">
                          <a:solidFill>
                            <a:srgbClr val="FFFFFF"/>
                          </a:solidFill>
                          <a:effectLst/>
                          <a:latin typeface="Century Gothic" panose="020B0502020202020204" pitchFamily="34" charset="0"/>
                        </a:rPr>
                        <a:t>Buildings </a:t>
                      </a:r>
                      <a:endParaRPr lang="en-GB" sz="900" b="1" i="0" dirty="0">
                        <a:solidFill>
                          <a:srgbClr val="FFFFFF"/>
                        </a:solidFill>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7142FF"/>
                    </a:solidFill>
                  </a:tcPr>
                </a:tc>
                <a:tc>
                  <a:txBody>
                    <a:bodyPr/>
                    <a:lstStyle/>
                    <a:p>
                      <a:pPr algn="l" rtl="0" fontAlgn="base"/>
                      <a:r>
                        <a:rPr lang="en-GB" sz="800" b="1" i="0" dirty="0">
                          <a:solidFill>
                            <a:srgbClr val="FFFFFF"/>
                          </a:solidFill>
                          <a:effectLst/>
                          <a:latin typeface="Century Gothic" panose="020B0502020202020204" pitchFamily="34" charset="0"/>
                        </a:rPr>
                        <a:t>Industry </a:t>
                      </a:r>
                      <a:endParaRPr lang="en-GB" sz="900" b="1" i="0" dirty="0">
                        <a:solidFill>
                          <a:srgbClr val="FFFFFF"/>
                        </a:solidFill>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7142FF"/>
                    </a:solidFill>
                  </a:tcPr>
                </a:tc>
                <a:tc>
                  <a:txBody>
                    <a:bodyPr/>
                    <a:lstStyle/>
                    <a:p>
                      <a:pPr algn="l" rtl="0" fontAlgn="base"/>
                      <a:r>
                        <a:rPr lang="en-GB" sz="800" b="1" i="0" dirty="0">
                          <a:solidFill>
                            <a:srgbClr val="FFFFFF"/>
                          </a:solidFill>
                          <a:effectLst/>
                          <a:latin typeface="Century Gothic" panose="020B0502020202020204" pitchFamily="34" charset="0"/>
                        </a:rPr>
                        <a:t>Agriculture and land </a:t>
                      </a:r>
                      <a:endParaRPr lang="en-GB" sz="900" b="1" i="0" dirty="0">
                        <a:solidFill>
                          <a:srgbClr val="FFFFFF"/>
                        </a:solidFill>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7142FF"/>
                    </a:solidFill>
                  </a:tcPr>
                </a:tc>
                <a:extLst>
                  <a:ext uri="{0D108BD9-81ED-4DB2-BD59-A6C34878D82A}">
                    <a16:rowId xmlns:a16="http://schemas.microsoft.com/office/drawing/2014/main" val="2288213416"/>
                  </a:ext>
                </a:extLst>
              </a:tr>
              <a:tr h="324000">
                <a:tc>
                  <a:txBody>
                    <a:bodyPr/>
                    <a:lstStyle/>
                    <a:p>
                      <a:pPr algn="l" rtl="0" fontAlgn="base"/>
                      <a:r>
                        <a:rPr lang="en-GB" sz="800" b="0" i="0" dirty="0">
                          <a:effectLst/>
                          <a:latin typeface="Century Gothic" panose="020B0502020202020204" pitchFamily="34" charset="0"/>
                        </a:rPr>
                        <a:t>Electric car sales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tc>
                  <a:txBody>
                    <a:bodyPr/>
                    <a:lstStyle/>
                    <a:p>
                      <a:pPr algn="l" rtl="0" fontAlgn="base"/>
                      <a:r>
                        <a:rPr lang="en-GB" sz="800" b="0" i="0" dirty="0">
                          <a:effectLst/>
                          <a:latin typeface="Century Gothic" panose="020B0502020202020204" pitchFamily="34" charset="0"/>
                        </a:rPr>
                        <a:t>Grid storage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tc>
                  <a:txBody>
                    <a:bodyPr/>
                    <a:lstStyle/>
                    <a:p>
                      <a:pPr algn="l" rtl="0" fontAlgn="base"/>
                      <a:r>
                        <a:rPr lang="en-GB" sz="800" b="0" i="0" dirty="0">
                          <a:effectLst/>
                          <a:latin typeface="Century Gothic" panose="020B0502020202020204" pitchFamily="34" charset="0"/>
                        </a:rPr>
                        <a:t>Electricity to gas price ratio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tc>
                  <a:txBody>
                    <a:bodyPr/>
                    <a:lstStyle/>
                    <a:p>
                      <a:pPr algn="l" rtl="0" fontAlgn="base"/>
                      <a:r>
                        <a:rPr lang="en-GB" sz="800" b="0" i="0" dirty="0">
                          <a:effectLst/>
                          <a:latin typeface="Century Gothic" panose="020B0502020202020204" pitchFamily="34" charset="0"/>
                        </a:rPr>
                        <a:t>Bioenergy use in industry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tc>
                  <a:txBody>
                    <a:bodyPr/>
                    <a:lstStyle/>
                    <a:p>
                      <a:pPr algn="l" rtl="0" fontAlgn="base"/>
                      <a:r>
                        <a:rPr lang="en-GB" sz="800" b="0" i="0" dirty="0">
                          <a:effectLst/>
                          <a:latin typeface="Century Gothic" panose="020B0502020202020204" pitchFamily="34" charset="0"/>
                        </a:rPr>
                        <a:t>Livestock numbers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extLst>
                  <a:ext uri="{0D108BD9-81ED-4DB2-BD59-A6C34878D82A}">
                    <a16:rowId xmlns:a16="http://schemas.microsoft.com/office/drawing/2014/main" val="2988405171"/>
                  </a:ext>
                </a:extLst>
              </a:tr>
              <a:tr h="324000">
                <a:tc>
                  <a:txBody>
                    <a:bodyPr/>
                    <a:lstStyle/>
                    <a:p>
                      <a:pPr algn="l" rtl="0" fontAlgn="base"/>
                      <a:r>
                        <a:rPr lang="en-GB" sz="800" b="0" i="0" dirty="0">
                          <a:effectLst/>
                          <a:latin typeface="Century Gothic" panose="020B0502020202020204" pitchFamily="34" charset="0"/>
                        </a:rPr>
                        <a:t>Battery cell prices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Dispatchable low-carbon capacity in development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tc>
                  <a:txBody>
                    <a:bodyPr/>
                    <a:lstStyle/>
                    <a:p>
                      <a:pPr algn="l" rtl="0" fontAlgn="base"/>
                      <a:r>
                        <a:rPr lang="en-GB" sz="800" b="0" i="0" dirty="0">
                          <a:effectLst/>
                          <a:latin typeface="Century Gothic" panose="020B0502020202020204" pitchFamily="34" charset="0"/>
                        </a:rPr>
                        <a:t>Greening Government Commitments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tc>
                  <a:txBody>
                    <a:bodyPr/>
                    <a:lstStyle/>
                    <a:p>
                      <a:pPr algn="l" rtl="0" fontAlgn="base"/>
                      <a:r>
                        <a:rPr lang="en-GB" sz="800" b="0" i="0" dirty="0">
                          <a:effectLst/>
                          <a:latin typeface="Century Gothic" panose="020B0502020202020204" pitchFamily="34" charset="0"/>
                        </a:rPr>
                        <a:t>Electricity use in industry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Livestock exports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extLst>
                  <a:ext uri="{0D108BD9-81ED-4DB2-BD59-A6C34878D82A}">
                    <a16:rowId xmlns:a16="http://schemas.microsoft.com/office/drawing/2014/main" val="1189936418"/>
                  </a:ext>
                </a:extLst>
              </a:tr>
              <a:tr h="324000">
                <a:tc>
                  <a:txBody>
                    <a:bodyPr/>
                    <a:lstStyle/>
                    <a:p>
                      <a:pPr algn="l" rtl="0" fontAlgn="base"/>
                      <a:r>
                        <a:rPr lang="en-GB" sz="800" b="0" i="0" dirty="0">
                          <a:effectLst/>
                          <a:latin typeface="Century Gothic" panose="020B0502020202020204" pitchFamily="34" charset="0"/>
                        </a:rPr>
                        <a:t>Petrol/diesel car intensity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Offshore wind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Low-carbon share of heat supply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Energy consumption per unit of GVA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Food waste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A1D800"/>
                    </a:solidFill>
                  </a:tcPr>
                </a:tc>
                <a:extLst>
                  <a:ext uri="{0D108BD9-81ED-4DB2-BD59-A6C34878D82A}">
                    <a16:rowId xmlns:a16="http://schemas.microsoft.com/office/drawing/2014/main" val="3859479077"/>
                  </a:ext>
                </a:extLst>
              </a:tr>
              <a:tr h="324000">
                <a:tc>
                  <a:txBody>
                    <a:bodyPr/>
                    <a:lstStyle/>
                    <a:p>
                      <a:pPr algn="l" rtl="0" fontAlgn="base"/>
                      <a:r>
                        <a:rPr lang="en-GB" sz="800" b="0" i="0" dirty="0">
                          <a:effectLst/>
                          <a:latin typeface="Century Gothic" panose="020B0502020202020204" pitchFamily="34" charset="0"/>
                        </a:rPr>
                        <a:t>Petrol/diesel van intensity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Onshore wind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solidFill>
                            <a:srgbClr val="FFFFFF"/>
                          </a:solidFill>
                          <a:effectLst/>
                          <a:latin typeface="Century Gothic" panose="020B0502020202020204" pitchFamily="34" charset="0"/>
                        </a:rPr>
                        <a:t>Energy efficiency measures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0000"/>
                    </a:solidFill>
                  </a:tcPr>
                </a:tc>
                <a:tc>
                  <a:txBody>
                    <a:bodyPr/>
                    <a:lstStyle/>
                    <a:p>
                      <a:pPr algn="l" rtl="0" fontAlgn="base"/>
                      <a:r>
                        <a:rPr lang="en-GB" sz="800" b="0" i="0" dirty="0">
                          <a:solidFill>
                            <a:srgbClr val="FFFFFF"/>
                          </a:solidFill>
                          <a:effectLst/>
                          <a:latin typeface="Century Gothic" panose="020B0502020202020204" pitchFamily="34" charset="0"/>
                        </a:rPr>
                        <a:t>Private sector targets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tc>
                  <a:txBody>
                    <a:bodyPr/>
                    <a:lstStyle/>
                    <a:p>
                      <a:pPr algn="l" rtl="0" fontAlgn="base"/>
                      <a:r>
                        <a:rPr lang="en-GB" sz="800" b="0" i="0" dirty="0">
                          <a:effectLst/>
                          <a:latin typeface="Century Gothic" panose="020B0502020202020204" pitchFamily="34" charset="0"/>
                        </a:rPr>
                        <a:t>Woodland management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2619344935"/>
                  </a:ext>
                </a:extLst>
              </a:tr>
              <a:tr h="324000">
                <a:tc>
                  <a:txBody>
                    <a:bodyPr/>
                    <a:lstStyle/>
                    <a:p>
                      <a:pPr algn="l" rtl="0" fontAlgn="base"/>
                      <a:r>
                        <a:rPr lang="en-GB" sz="800" b="0" i="0" dirty="0">
                          <a:effectLst/>
                          <a:latin typeface="Century Gothic" panose="020B0502020202020204" pitchFamily="34" charset="0"/>
                        </a:rPr>
                        <a:t>Van km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Unabated gas</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solidFill>
                            <a:srgbClr val="FFFFFF"/>
                          </a:solidFill>
                          <a:effectLst/>
                          <a:latin typeface="Century Gothic" panose="020B0502020202020204" pitchFamily="34" charset="0"/>
                        </a:rPr>
                        <a:t>Heat pump installations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0000"/>
                    </a:solidFill>
                  </a:tcPr>
                </a:tc>
                <a:tc>
                  <a:txBody>
                    <a:bodyPr/>
                    <a:lstStyle/>
                    <a:p>
                      <a:pPr algn="l" rtl="0" fontAlgn="base"/>
                      <a:r>
                        <a:rPr lang="en-GB" sz="800" b="0" i="0" dirty="0">
                          <a:solidFill>
                            <a:srgbClr val="FFFFFF"/>
                          </a:solidFill>
                          <a:effectLst/>
                          <a:latin typeface="Century Gothic" panose="020B0502020202020204" pitchFamily="34" charset="0"/>
                        </a:rPr>
                        <a:t>Industrial process emissions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tc>
                  <a:txBody>
                    <a:bodyPr/>
                    <a:lstStyle/>
                    <a:p>
                      <a:pPr algn="l" rtl="0" fontAlgn="base"/>
                      <a:r>
                        <a:rPr lang="en-GB" sz="800" b="0" i="0" dirty="0">
                          <a:effectLst/>
                          <a:latin typeface="Century Gothic" panose="020B0502020202020204" pitchFamily="34" charset="0"/>
                        </a:rPr>
                        <a:t>Crop yields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extLst>
                  <a:ext uri="{0D108BD9-81ED-4DB2-BD59-A6C34878D82A}">
                    <a16:rowId xmlns:a16="http://schemas.microsoft.com/office/drawing/2014/main" val="3094980688"/>
                  </a:ext>
                </a:extLst>
              </a:tr>
              <a:tr h="324000">
                <a:tc>
                  <a:txBody>
                    <a:bodyPr/>
                    <a:lstStyle/>
                    <a:p>
                      <a:pPr algn="l" rtl="0" fontAlgn="base"/>
                      <a:r>
                        <a:rPr lang="en-GB" sz="800" b="0" i="0" dirty="0">
                          <a:effectLst/>
                          <a:latin typeface="Century Gothic" panose="020B0502020202020204" pitchFamily="34" charset="0"/>
                        </a:rPr>
                        <a:t>HGV km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effectLst/>
                          <a:latin typeface="Century Gothic" panose="020B0502020202020204" pitchFamily="34" charset="0"/>
                        </a:rPr>
                        <a:t>Refineries emissions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AC00"/>
                    </a:solidFill>
                  </a:tcPr>
                </a:tc>
                <a:tc>
                  <a:txBody>
                    <a:bodyPr/>
                    <a:lstStyle/>
                    <a:p>
                      <a:pPr algn="l" rtl="0" fontAlgn="base"/>
                      <a:r>
                        <a:rPr lang="en-GB" sz="800" b="0" i="0" dirty="0">
                          <a:solidFill>
                            <a:srgbClr val="FFFFFF"/>
                          </a:solidFill>
                          <a:effectLst/>
                          <a:latin typeface="Century Gothic" panose="020B0502020202020204" pitchFamily="34" charset="0"/>
                        </a:rPr>
                        <a:t>Heat pump costs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0000"/>
                    </a:solidFill>
                  </a:tcPr>
                </a:tc>
                <a:tc>
                  <a:txBody>
                    <a:bodyPr/>
                    <a:lstStyle/>
                    <a:p>
                      <a:pPr algn="l" rtl="0" fontAlgn="base"/>
                      <a:r>
                        <a:rPr lang="en-GB" sz="800" b="0" i="0" dirty="0">
                          <a:effectLst/>
                          <a:latin typeface="Century Gothic" panose="020B0502020202020204" pitchFamily="34" charset="0"/>
                        </a:rPr>
                        <a:t>Hydrogen use in industry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tcPr>
                </a:tc>
                <a:tc>
                  <a:txBody>
                    <a:bodyPr/>
                    <a:lstStyle/>
                    <a:p>
                      <a:pPr algn="l" rtl="0" fontAlgn="base"/>
                      <a:r>
                        <a:rPr lang="en-GB" sz="800" b="0" i="0" dirty="0">
                          <a:solidFill>
                            <a:srgbClr val="FFFFFF"/>
                          </a:solidFill>
                          <a:effectLst/>
                          <a:latin typeface="Century Gothic" panose="020B0502020202020204" pitchFamily="34" charset="0"/>
                        </a:rPr>
                        <a:t>New woodland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extLst>
                  <a:ext uri="{0D108BD9-81ED-4DB2-BD59-A6C34878D82A}">
                    <a16:rowId xmlns:a16="http://schemas.microsoft.com/office/drawing/2014/main" val="1259125873"/>
                  </a:ext>
                </a:extLst>
              </a:tr>
              <a:tr h="324000">
                <a:tc>
                  <a:txBody>
                    <a:bodyPr/>
                    <a:lstStyle/>
                    <a:p>
                      <a:pPr algn="l" rtl="0" fontAlgn="base"/>
                      <a:r>
                        <a:rPr lang="en-GB" sz="800" b="0" i="0" dirty="0">
                          <a:solidFill>
                            <a:srgbClr val="FFFFFF"/>
                          </a:solidFill>
                          <a:effectLst/>
                          <a:latin typeface="Century Gothic" panose="020B0502020202020204" pitchFamily="34" charset="0"/>
                        </a:rPr>
                        <a:t>Electric van sales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0000"/>
                    </a:solidFill>
                  </a:tcPr>
                </a:tc>
                <a:tc>
                  <a:txBody>
                    <a:bodyPr/>
                    <a:lstStyle/>
                    <a:p>
                      <a:pPr algn="l" rtl="0" fontAlgn="base"/>
                      <a:r>
                        <a:rPr lang="en-GB" sz="800" b="0" i="0" dirty="0">
                          <a:solidFill>
                            <a:srgbClr val="FFFFFF"/>
                          </a:solidFill>
                          <a:effectLst/>
                          <a:latin typeface="Century Gothic" panose="020B0502020202020204" pitchFamily="34" charset="0"/>
                        </a:rPr>
                        <a:t>Solar PV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tc>
                  <a:txBody>
                    <a:bodyPr/>
                    <a:lstStyle/>
                    <a:p>
                      <a:pPr algn="l" rtl="0" fontAlgn="base"/>
                      <a:r>
                        <a:rPr lang="en-GB" sz="800" b="0" i="0" dirty="0">
                          <a:solidFill>
                            <a:srgbClr val="FFFFFF"/>
                          </a:solidFill>
                          <a:effectLst/>
                          <a:latin typeface="Century Gothic" panose="020B0502020202020204" pitchFamily="34" charset="0"/>
                        </a:rPr>
                        <a:t>Trained heat pump installers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tc>
                  <a:txBody>
                    <a:bodyPr/>
                    <a:lstStyle/>
                    <a:p>
                      <a:pPr algn="l" rtl="0" fontAlgn="base"/>
                      <a:r>
                        <a:rPr lang="en-GB" sz="800" b="0" i="0" dirty="0">
                          <a:effectLst/>
                          <a:latin typeface="Century Gothic" panose="020B0502020202020204" pitchFamily="34" charset="0"/>
                        </a:rPr>
                        <a:t>Pipeline of hydrogen projects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999999"/>
                    </a:solidFill>
                  </a:tcPr>
                </a:tc>
                <a:tc>
                  <a:txBody>
                    <a:bodyPr/>
                    <a:lstStyle/>
                    <a:p>
                      <a:pPr algn="l" rtl="0" fontAlgn="base"/>
                      <a:r>
                        <a:rPr lang="en-GB" sz="800" b="0" i="0" dirty="0">
                          <a:solidFill>
                            <a:srgbClr val="FFFFFF"/>
                          </a:solidFill>
                          <a:effectLst/>
                          <a:latin typeface="Century Gothic" panose="020B0502020202020204" pitchFamily="34" charset="0"/>
                        </a:rPr>
                        <a:t>Peatland restoration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extLst>
                  <a:ext uri="{0D108BD9-81ED-4DB2-BD59-A6C34878D82A}">
                    <a16:rowId xmlns:a16="http://schemas.microsoft.com/office/drawing/2014/main" val="1646473075"/>
                  </a:ext>
                </a:extLst>
              </a:tr>
              <a:tr h="324000">
                <a:tc>
                  <a:txBody>
                    <a:bodyPr/>
                    <a:lstStyle/>
                    <a:p>
                      <a:pPr algn="l" rtl="0" fontAlgn="base"/>
                      <a:r>
                        <a:rPr lang="en-GB" sz="800" b="0" i="0" dirty="0">
                          <a:effectLst/>
                          <a:latin typeface="Century Gothic" panose="020B0502020202020204" pitchFamily="34" charset="0"/>
                        </a:rPr>
                        <a:t>Car km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Active demand response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Residential energy </a:t>
                      </a:r>
                      <a:r>
                        <a:rPr lang="en-GB" sz="800" b="0" i="0" dirty="0">
                          <a:solidFill>
                            <a:srgbClr val="060000"/>
                          </a:solidFill>
                          <a:effectLst/>
                          <a:latin typeface="Century Gothic" panose="020B0502020202020204" pitchFamily="34" charset="0"/>
                        </a:rPr>
                        <a:t>demand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Industrial energy efficiency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999999"/>
                    </a:solidFill>
                  </a:tcPr>
                </a:tc>
                <a:tc>
                  <a:txBody>
                    <a:bodyPr/>
                    <a:lstStyle/>
                    <a:p>
                      <a:pPr algn="l" rtl="0" fontAlgn="base"/>
                      <a:r>
                        <a:rPr lang="en-GB" sz="800" b="0" i="0" dirty="0">
                          <a:solidFill>
                            <a:srgbClr val="FFFFFF"/>
                          </a:solidFill>
                          <a:effectLst/>
                          <a:latin typeface="Century Gothic" panose="020B0502020202020204" pitchFamily="34" charset="0"/>
                        </a:rPr>
                        <a:t>Anaerobic digestion uptake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2000"/>
                    </a:solidFill>
                  </a:tcPr>
                </a:tc>
                <a:extLst>
                  <a:ext uri="{0D108BD9-81ED-4DB2-BD59-A6C34878D82A}">
                    <a16:rowId xmlns:a16="http://schemas.microsoft.com/office/drawing/2014/main" val="831200463"/>
                  </a:ext>
                </a:extLst>
              </a:tr>
              <a:tr h="324000">
                <a:tc>
                  <a:txBody>
                    <a:bodyPr/>
                    <a:lstStyle/>
                    <a:p>
                      <a:pPr algn="l" rtl="0" fontAlgn="base"/>
                      <a:r>
                        <a:rPr lang="en-GB" sz="800" b="0" i="0" dirty="0">
                          <a:effectLst/>
                          <a:latin typeface="Century Gothic" panose="020B0502020202020204" pitchFamily="34" charset="0"/>
                        </a:rPr>
                        <a:t>Public charge points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tcPr>
                </a:tc>
                <a:tc>
                  <a:txBody>
                    <a:bodyPr/>
                    <a:lstStyle/>
                    <a:p>
                      <a:pPr algn="l" rtl="0" fontAlgn="base"/>
                      <a:r>
                        <a:rPr lang="en-GB" sz="800" b="0" i="0" dirty="0">
                          <a:effectLst/>
                          <a:latin typeface="Century Gothic" panose="020B0502020202020204" pitchFamily="34" charset="0"/>
                        </a:rPr>
                        <a:t>Low-carbon hydrogen production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Non-residential energy demand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Pipeline of Industrial CCS projects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999999"/>
                    </a:solidFill>
                  </a:tcPr>
                </a:tc>
                <a:tc>
                  <a:txBody>
                    <a:bodyPr/>
                    <a:lstStyle/>
                    <a:p>
                      <a:pPr algn="l" rtl="0" fontAlgn="base"/>
                      <a:r>
                        <a:rPr lang="en-GB" sz="800" b="0" i="0" dirty="0">
                          <a:effectLst/>
                          <a:latin typeface="Century Gothic" panose="020B0502020202020204" pitchFamily="34" charset="0"/>
                        </a:rPr>
                        <a:t>Energy crops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tcPr>
                </a:tc>
                <a:extLst>
                  <a:ext uri="{0D108BD9-81ED-4DB2-BD59-A6C34878D82A}">
                    <a16:rowId xmlns:a16="http://schemas.microsoft.com/office/drawing/2014/main" val="46838045"/>
                  </a:ext>
                </a:extLst>
              </a:tr>
              <a:tr h="324000">
                <a:tc>
                  <a:txBody>
                    <a:bodyPr/>
                    <a:lstStyle/>
                    <a:p>
                      <a:pPr algn="l" rtl="0" fontAlgn="base"/>
                      <a:r>
                        <a:rPr lang="en-GB" sz="800" b="0" i="0" dirty="0">
                          <a:effectLst/>
                          <a:latin typeface="Century Gothic" panose="020B0502020202020204" pitchFamily="34" charset="0"/>
                        </a:rPr>
                        <a:t>Public transport demand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D2C9D9"/>
                    </a:solidFill>
                  </a:tcPr>
                </a:tc>
                <a:tc>
                  <a:txBody>
                    <a:bodyPr/>
                    <a:lstStyle/>
                    <a:p>
                      <a:pPr algn="l" rtl="0" fontAlgn="base"/>
                      <a:r>
                        <a:rPr lang="en-GB" sz="800" b="0" i="0" dirty="0">
                          <a:effectLst/>
                          <a:latin typeface="Century Gothic" panose="020B0502020202020204" pitchFamily="34" charset="0"/>
                        </a:rPr>
                        <a:t>Oil and gas production emissions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Non-residential buildings energy intensity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tc>
                  <a:txBody>
                    <a:bodyPr/>
                    <a:lstStyle/>
                    <a:p>
                      <a:pPr algn="l" rtl="0" fontAlgn="base"/>
                      <a:r>
                        <a:rPr lang="en-GB" sz="800" b="0" i="0" dirty="0">
                          <a:effectLst/>
                          <a:latin typeface="Century Gothic" panose="020B0502020202020204" pitchFamily="34" charset="0"/>
                        </a:rPr>
                        <a:t>Industry consumption emissions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D2C9D9"/>
                    </a:solidFill>
                  </a:tcPr>
                </a:tc>
                <a:tc>
                  <a:txBody>
                    <a:bodyPr/>
                    <a:lstStyle/>
                    <a:p>
                      <a:pPr algn="l" rtl="0" fontAlgn="base"/>
                      <a:r>
                        <a:rPr lang="en-GB" sz="800" b="0" i="0" dirty="0">
                          <a:effectLst/>
                          <a:latin typeface="Century Gothic" panose="020B0502020202020204" pitchFamily="34" charset="0"/>
                        </a:rPr>
                        <a:t>Meat consumption </a:t>
                      </a:r>
                      <a:endParaRPr lang="en-GB" sz="900" b="0" i="0" dirty="0">
                        <a:effectLst/>
                      </a:endParaRPr>
                    </a:p>
                  </a:txBody>
                  <a:tcPr marL="26909" marR="26909" marT="13455" marB="13455" anchor="ctr">
                    <a:lnL w="9525" cap="flat" cmpd="sng" algn="ctr">
                      <a:solidFill>
                        <a:srgbClr val="280049"/>
                      </a:solidFill>
                      <a:prstDash val="solid"/>
                      <a:round/>
                      <a:headEnd type="none" w="med" len="med"/>
                      <a:tailEnd type="none" w="med" len="med"/>
                    </a:lnL>
                    <a:lnR w="9525" cap="flat" cmpd="sng" algn="ctr">
                      <a:solidFill>
                        <a:srgbClr val="280049"/>
                      </a:solidFill>
                      <a:prstDash val="solid"/>
                      <a:round/>
                      <a:headEnd type="none" w="med" len="med"/>
                      <a:tailEnd type="none" w="med" len="med"/>
                    </a:lnR>
                    <a:lnT w="9525" cap="flat" cmpd="sng" algn="ctr">
                      <a:solidFill>
                        <a:srgbClr val="280049"/>
                      </a:solidFill>
                      <a:prstDash val="solid"/>
                      <a:round/>
                      <a:headEnd type="none" w="med" len="med"/>
                      <a:tailEnd type="none" w="med" len="med"/>
                    </a:lnT>
                    <a:lnB w="9525" cap="flat" cmpd="sng" algn="ctr">
                      <a:solidFill>
                        <a:srgbClr val="280049"/>
                      </a:solidFill>
                      <a:prstDash val="solid"/>
                      <a:round/>
                      <a:headEnd type="none" w="med" len="med"/>
                      <a:tailEnd type="none" w="med" len="med"/>
                    </a:lnB>
                    <a:solidFill>
                      <a:srgbClr val="FFFFFF"/>
                    </a:solidFill>
                  </a:tcPr>
                </a:tc>
                <a:extLst>
                  <a:ext uri="{0D108BD9-81ED-4DB2-BD59-A6C34878D82A}">
                    <a16:rowId xmlns:a16="http://schemas.microsoft.com/office/drawing/2014/main" val="3838180261"/>
                  </a:ext>
                </a:extLst>
              </a:tr>
            </a:tbl>
          </a:graphicData>
        </a:graphic>
      </p:graphicFrame>
      <p:pic>
        <p:nvPicPr>
          <p:cNvPr id="3073" name="Picture 1">
            <a:extLst>
              <a:ext uri="{FF2B5EF4-FFF2-40B4-BE49-F238E27FC236}">
                <a16:creationId xmlns:a16="http://schemas.microsoft.com/office/drawing/2014/main" id="{9302EF52-2B70-9BE9-31A5-08B0FA0EC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142901"/>
            <a:ext cx="3859966" cy="50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9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B67C80-16DC-E9D7-35CC-6047B8B8478C}"/>
              </a:ext>
            </a:extLst>
          </p:cNvPr>
          <p:cNvSpPr>
            <a:spLocks noGrp="1"/>
          </p:cNvSpPr>
          <p:nvPr>
            <p:ph type="ftr" sz="quarter" idx="11"/>
          </p:nvPr>
        </p:nvSpPr>
        <p:spPr/>
        <p:txBody>
          <a:bodyPr/>
          <a:lstStyle/>
          <a:p>
            <a:r>
              <a:rPr lang="en-US"/>
              <a:t>Chapter/section title goes here</a:t>
            </a:r>
            <a:endParaRPr lang="en-GB"/>
          </a:p>
        </p:txBody>
      </p:sp>
      <p:sp>
        <p:nvSpPr>
          <p:cNvPr id="3" name="Slide Number Placeholder 2">
            <a:extLst>
              <a:ext uri="{FF2B5EF4-FFF2-40B4-BE49-F238E27FC236}">
                <a16:creationId xmlns:a16="http://schemas.microsoft.com/office/drawing/2014/main" id="{96A5061F-1877-BF54-C126-BBB35682013F}"/>
              </a:ext>
            </a:extLst>
          </p:cNvPr>
          <p:cNvSpPr>
            <a:spLocks noGrp="1"/>
          </p:cNvSpPr>
          <p:nvPr>
            <p:ph type="sldNum" sz="quarter" idx="12"/>
          </p:nvPr>
        </p:nvSpPr>
        <p:spPr/>
        <p:txBody>
          <a:bodyPr/>
          <a:lstStyle/>
          <a:p>
            <a:fld id="{773F939E-9C48-4306-B786-4A073EB55010}" type="slidenum">
              <a:rPr lang="en-GB" smtClean="0"/>
              <a:pPr/>
              <a:t>12</a:t>
            </a:fld>
            <a:endParaRPr lang="en-GB"/>
          </a:p>
        </p:txBody>
      </p:sp>
      <p:sp>
        <p:nvSpPr>
          <p:cNvPr id="4" name="Title 3">
            <a:extLst>
              <a:ext uri="{FF2B5EF4-FFF2-40B4-BE49-F238E27FC236}">
                <a16:creationId xmlns:a16="http://schemas.microsoft.com/office/drawing/2014/main" id="{84BFC51A-E5D4-A85D-A31D-F700B14FF404}"/>
              </a:ext>
            </a:extLst>
          </p:cNvPr>
          <p:cNvSpPr>
            <a:spLocks noGrp="1"/>
          </p:cNvSpPr>
          <p:nvPr>
            <p:ph type="title"/>
          </p:nvPr>
        </p:nvSpPr>
        <p:spPr>
          <a:xfrm>
            <a:off x="170259" y="142901"/>
            <a:ext cx="2166541" cy="881037"/>
          </a:xfrm>
        </p:spPr>
        <p:txBody>
          <a:bodyPr/>
          <a:lstStyle/>
          <a:p>
            <a:r>
              <a:rPr lang="en-US" dirty="0"/>
              <a:t>Sixth Carbon budget costs will be updated for CB7, early 2025</a:t>
            </a:r>
          </a:p>
        </p:txBody>
      </p:sp>
      <p:pic>
        <p:nvPicPr>
          <p:cNvPr id="5" name="Picture 4">
            <a:extLst>
              <a:ext uri="{FF2B5EF4-FFF2-40B4-BE49-F238E27FC236}">
                <a16:creationId xmlns:a16="http://schemas.microsoft.com/office/drawing/2014/main" id="{DC7A32F5-97BA-F9FC-641A-C1F7811E8955}"/>
              </a:ext>
            </a:extLst>
          </p:cNvPr>
          <p:cNvPicPr>
            <a:picLocks noChangeAspect="1"/>
          </p:cNvPicPr>
          <p:nvPr/>
        </p:nvPicPr>
        <p:blipFill>
          <a:blip r:embed="rId2"/>
          <a:stretch>
            <a:fillRect/>
          </a:stretch>
        </p:blipFill>
        <p:spPr>
          <a:xfrm>
            <a:off x="2496529" y="0"/>
            <a:ext cx="5587999" cy="5077421"/>
          </a:xfrm>
          <a:prstGeom prst="rect">
            <a:avLst/>
          </a:prstGeom>
        </p:spPr>
      </p:pic>
    </p:spTree>
    <p:extLst>
      <p:ext uri="{BB962C8B-B14F-4D97-AF65-F5344CB8AC3E}">
        <p14:creationId xmlns:p14="http://schemas.microsoft.com/office/powerpoint/2010/main" val="250952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8E192F-C9F2-4951-BB7C-9771A5246BC9}"/>
              </a:ext>
            </a:extLst>
          </p:cNvPr>
          <p:cNvSpPr>
            <a:spLocks noGrp="1"/>
          </p:cNvSpPr>
          <p:nvPr>
            <p:ph type="sldNum" sz="quarter" idx="4"/>
          </p:nvPr>
        </p:nvSpPr>
        <p:spPr/>
        <p:txBody>
          <a:bodyPr/>
          <a:lstStyle/>
          <a:p>
            <a:fld id="{773F939E-9C48-4306-B786-4A073EB55010}" type="slidenum">
              <a:rPr lang="en-GB" smtClean="0"/>
              <a:pPr/>
              <a:t>13</a:t>
            </a:fld>
            <a:endParaRPr lang="en-GB"/>
          </a:p>
        </p:txBody>
      </p:sp>
      <p:sp>
        <p:nvSpPr>
          <p:cNvPr id="7" name="Title 5">
            <a:extLst>
              <a:ext uri="{FF2B5EF4-FFF2-40B4-BE49-F238E27FC236}">
                <a16:creationId xmlns:a16="http://schemas.microsoft.com/office/drawing/2014/main" id="{8170B780-84B2-40E8-AB1B-9731D607357A}"/>
              </a:ext>
            </a:extLst>
          </p:cNvPr>
          <p:cNvSpPr txBox="1">
            <a:spLocks/>
          </p:cNvSpPr>
          <p:nvPr/>
        </p:nvSpPr>
        <p:spPr>
          <a:xfrm>
            <a:off x="170259" y="142901"/>
            <a:ext cx="4359977" cy="881037"/>
          </a:xfrm>
          <a:prstGeom prst="rect">
            <a:avLst/>
          </a:prstGeom>
        </p:spPr>
        <p:txBody>
          <a:bodyPr anchor="t"/>
          <a:lstStyle>
            <a:lvl1pPr algn="l" defTabSz="685800" rtl="0" eaLnBrk="1" latinLnBrk="0" hangingPunct="1">
              <a:lnSpc>
                <a:spcPct val="100000"/>
              </a:lnSpc>
              <a:spcBef>
                <a:spcPct val="0"/>
              </a:spcBef>
              <a:buNone/>
              <a:defRPr sz="1450" kern="1200" spc="0" baseline="0">
                <a:solidFill>
                  <a:srgbClr val="7142FF"/>
                </a:solidFill>
                <a:latin typeface="+mj-lt"/>
                <a:ea typeface="+mj-ea"/>
                <a:cs typeface="+mj-cs"/>
              </a:defRPr>
            </a:lvl1pPr>
          </a:lstStyle>
          <a:p>
            <a:pPr marL="0" marR="0" lvl="0" indent="0" algn="l" defTabSz="685800" rtl="0" eaLnBrk="1" fontAlgn="auto" latinLnBrk="0" hangingPunct="1">
              <a:lnSpc>
                <a:spcPts val="1800"/>
              </a:lnSpc>
              <a:spcBef>
                <a:spcPts val="0"/>
              </a:spcBef>
              <a:spcAft>
                <a:spcPts val="300"/>
              </a:spcAft>
              <a:buClrTx/>
              <a:buSzTx/>
              <a:buFontTx/>
              <a:buNone/>
              <a:tabLst/>
              <a:defRPr/>
            </a:pPr>
            <a:r>
              <a:rPr kumimoji="0" lang="en-US" sz="1450" b="0" i="0" u="none" strike="noStrike" kern="1200" cap="none" spc="0" normalizeH="0" baseline="0" noProof="0">
                <a:ln>
                  <a:noFill/>
                </a:ln>
                <a:solidFill>
                  <a:schemeClr val="bg1"/>
                </a:solidFill>
                <a:effectLst/>
                <a:uLnTx/>
                <a:uFillTx/>
                <a:latin typeface="Century Gothic"/>
                <a:ea typeface="+mj-ea"/>
                <a:cs typeface="+mj-cs"/>
              </a:rPr>
              <a:t>www.theccc.org.uk</a:t>
            </a:r>
            <a:br>
              <a:rPr kumimoji="0" lang="en-US" sz="1450" b="0" i="0" u="none" strike="noStrike" kern="1200" cap="none" spc="0" normalizeH="0" baseline="0" noProof="0">
                <a:ln>
                  <a:noFill/>
                </a:ln>
                <a:solidFill>
                  <a:schemeClr val="bg1"/>
                </a:solidFill>
                <a:effectLst/>
                <a:uLnTx/>
                <a:uFillTx/>
                <a:latin typeface="Century Gothic"/>
                <a:ea typeface="+mj-ea"/>
                <a:cs typeface="+mj-cs"/>
              </a:rPr>
            </a:br>
            <a:br>
              <a:rPr kumimoji="0" lang="en-US" sz="1450" b="0" i="0" u="none" strike="noStrike" kern="1200" cap="none" spc="0" normalizeH="0" baseline="0" noProof="0">
                <a:ln>
                  <a:noFill/>
                </a:ln>
                <a:solidFill>
                  <a:schemeClr val="bg1"/>
                </a:solidFill>
                <a:effectLst/>
                <a:uLnTx/>
                <a:uFillTx/>
                <a:latin typeface="Century Gothic"/>
                <a:ea typeface="+mj-ea"/>
                <a:cs typeface="+mj-cs"/>
              </a:rPr>
            </a:br>
            <a:endParaRPr kumimoji="0" lang="en-US" sz="1450" b="0" i="0" u="none" strike="noStrike" kern="1200" cap="none" spc="0" normalizeH="0" baseline="0" noProof="0">
              <a:ln>
                <a:noFill/>
              </a:ln>
              <a:solidFill>
                <a:schemeClr val="bg1"/>
              </a:solidFill>
              <a:effectLst/>
              <a:uLnTx/>
              <a:uFillTx/>
              <a:latin typeface="Century Gothic"/>
              <a:ea typeface="+mj-ea"/>
              <a:cs typeface="+mj-cs"/>
            </a:endParaRPr>
          </a:p>
          <a:p>
            <a:pPr marL="0" marR="0" lvl="0" indent="0" algn="l" defTabSz="685800" rtl="0" eaLnBrk="1" fontAlgn="auto" latinLnBrk="0" hangingPunct="1">
              <a:lnSpc>
                <a:spcPts val="1800"/>
              </a:lnSpc>
              <a:spcBef>
                <a:spcPts val="0"/>
              </a:spcBef>
              <a:spcAft>
                <a:spcPts val="300"/>
              </a:spcAft>
              <a:buClrTx/>
              <a:buSzTx/>
              <a:buFontTx/>
              <a:buNone/>
              <a:tabLst/>
              <a:defRPr/>
            </a:pPr>
            <a:r>
              <a:rPr kumimoji="0" lang="en-US" sz="1450" b="0" i="0" u="none" strike="noStrike" kern="1200" cap="none" spc="0" normalizeH="0" baseline="0" noProof="0">
                <a:ln>
                  <a:noFill/>
                </a:ln>
                <a:solidFill>
                  <a:schemeClr val="bg1"/>
                </a:solidFill>
                <a:effectLst/>
                <a:uLnTx/>
                <a:uFillTx/>
                <a:latin typeface="Century Gothic"/>
                <a:ea typeface="+mj-ea"/>
                <a:cs typeface="+mj-cs"/>
              </a:rPr>
              <a:t>@theCCCuk</a:t>
            </a:r>
            <a:br>
              <a:rPr kumimoji="0" lang="en-US" sz="1450" b="0" i="0" u="none" strike="noStrike" kern="1200" cap="none" spc="0" normalizeH="0" baseline="0" noProof="0">
                <a:ln>
                  <a:noFill/>
                </a:ln>
                <a:solidFill>
                  <a:schemeClr val="bg1"/>
                </a:solidFill>
                <a:effectLst/>
                <a:uLnTx/>
                <a:uFillTx/>
                <a:latin typeface="Century Gothic"/>
                <a:ea typeface="+mj-ea"/>
                <a:cs typeface="+mj-cs"/>
              </a:rPr>
            </a:br>
            <a:endParaRPr kumimoji="0" lang="en-GB" sz="1450" b="0" i="0" u="none" strike="noStrike" kern="1200" cap="none" spc="0" normalizeH="0" baseline="0" noProof="0">
              <a:ln>
                <a:noFill/>
              </a:ln>
              <a:solidFill>
                <a:schemeClr val="bg1"/>
              </a:solidFill>
              <a:effectLst/>
              <a:uLnTx/>
              <a:uFillTx/>
              <a:latin typeface="Century Gothic"/>
              <a:ea typeface="+mj-ea"/>
              <a:cs typeface="+mj-cs"/>
            </a:endParaRPr>
          </a:p>
        </p:txBody>
      </p:sp>
    </p:spTree>
    <p:extLst>
      <p:ext uri="{BB962C8B-B14F-4D97-AF65-F5344CB8AC3E}">
        <p14:creationId xmlns:p14="http://schemas.microsoft.com/office/powerpoint/2010/main" val="348962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4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4AA6E-84B7-65B1-BDD6-65C9030B6A4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5F1A455-8D83-6C64-CED8-60188A389B18}"/>
              </a:ext>
            </a:extLst>
          </p:cNvPr>
          <p:cNvSpPr>
            <a:spLocks noGrp="1"/>
          </p:cNvSpPr>
          <p:nvPr>
            <p:ph type="body" sz="quarter" idx="13"/>
          </p:nvPr>
        </p:nvSpPr>
        <p:spPr>
          <a:xfrm>
            <a:off x="169863" y="169700"/>
            <a:ext cx="6418262" cy="703897"/>
          </a:xfrm>
        </p:spPr>
        <p:txBody>
          <a:bodyPr/>
          <a:lstStyle/>
          <a:p>
            <a:r>
              <a:rPr lang="en-GB" dirty="0">
                <a:solidFill>
                  <a:srgbClr val="7142FF"/>
                </a:solidFill>
              </a:rPr>
              <a:t>The UK’s path to Net Zero</a:t>
            </a:r>
          </a:p>
        </p:txBody>
      </p:sp>
    </p:spTree>
    <p:extLst>
      <p:ext uri="{BB962C8B-B14F-4D97-AF65-F5344CB8AC3E}">
        <p14:creationId xmlns:p14="http://schemas.microsoft.com/office/powerpoint/2010/main" val="165371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BBF6-1811-444B-8EFF-A1DB7D573067}"/>
              </a:ext>
            </a:extLst>
          </p:cNvPr>
          <p:cNvSpPr>
            <a:spLocks noGrp="1"/>
          </p:cNvSpPr>
          <p:nvPr>
            <p:ph type="title"/>
          </p:nvPr>
        </p:nvSpPr>
        <p:spPr/>
        <p:txBody>
          <a:bodyPr anchor="t"/>
          <a:lstStyle/>
          <a:p>
            <a:r>
              <a:rPr lang="en-GB" dirty="0"/>
              <a:t>UK progress to Net Zero</a:t>
            </a:r>
          </a:p>
        </p:txBody>
      </p:sp>
      <p:sp>
        <p:nvSpPr>
          <p:cNvPr id="5" name="Text Placeholder 4">
            <a:extLst>
              <a:ext uri="{FF2B5EF4-FFF2-40B4-BE49-F238E27FC236}">
                <a16:creationId xmlns:a16="http://schemas.microsoft.com/office/drawing/2014/main" id="{557E5EEE-A620-4085-881F-48068BD8DD82}"/>
              </a:ext>
            </a:extLst>
          </p:cNvPr>
          <p:cNvSpPr>
            <a:spLocks noGrp="1"/>
          </p:cNvSpPr>
          <p:nvPr>
            <p:ph type="body" sz="quarter" idx="13"/>
          </p:nvPr>
        </p:nvSpPr>
        <p:spPr>
          <a:xfrm>
            <a:off x="169863" y="391478"/>
            <a:ext cx="4364037" cy="632460"/>
          </a:xfrm>
        </p:spPr>
        <p:txBody>
          <a:bodyPr vert="horz" lIns="0" tIns="0" rIns="0" bIns="0" rtlCol="0">
            <a:noAutofit/>
          </a:bodyPr>
          <a:lstStyle/>
          <a:p>
            <a:r>
              <a:rPr lang="en-GB" sz="1450" dirty="0">
                <a:solidFill>
                  <a:srgbClr val="280049"/>
                </a:solidFill>
              </a:rPr>
              <a:t>Halfway there?</a:t>
            </a:r>
          </a:p>
        </p:txBody>
      </p:sp>
      <p:sp>
        <p:nvSpPr>
          <p:cNvPr id="7" name="TextBox 3">
            <a:extLst>
              <a:ext uri="{FF2B5EF4-FFF2-40B4-BE49-F238E27FC236}">
                <a16:creationId xmlns:a16="http://schemas.microsoft.com/office/drawing/2014/main" id="{0C175075-B37D-5C78-464B-E9DDC1F7B126}"/>
              </a:ext>
            </a:extLst>
          </p:cNvPr>
          <p:cNvSpPr txBox="1"/>
          <p:nvPr/>
        </p:nvSpPr>
        <p:spPr>
          <a:xfrm>
            <a:off x="2995904" y="2902486"/>
            <a:ext cx="4401542" cy="4788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800" b="1">
                <a:solidFill>
                  <a:schemeClr val="bg1"/>
                </a:solidFill>
              </a:rPr>
              <a:t>          CB1   CB2     CB3    CB4    CB5    CB6       </a:t>
            </a:r>
          </a:p>
        </p:txBody>
      </p:sp>
      <p:sp>
        <p:nvSpPr>
          <p:cNvPr id="9" name="TextBox 3">
            <a:extLst>
              <a:ext uri="{FF2B5EF4-FFF2-40B4-BE49-F238E27FC236}">
                <a16:creationId xmlns:a16="http://schemas.microsoft.com/office/drawing/2014/main" id="{0C175075-B37D-5C78-464B-E9DDC1F7B126}"/>
              </a:ext>
            </a:extLst>
          </p:cNvPr>
          <p:cNvSpPr txBox="1"/>
          <p:nvPr/>
        </p:nvSpPr>
        <p:spPr>
          <a:xfrm>
            <a:off x="2956992" y="2897809"/>
            <a:ext cx="4425981" cy="472041"/>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Century Gothic"/>
                <a:ea typeface="+mn-ea"/>
                <a:cs typeface="+mn-cs"/>
              </a:rPr>
              <a:t>          CB1   CB2     CB3    CB4    CB5    CB6       </a:t>
            </a:r>
          </a:p>
        </p:txBody>
      </p:sp>
      <p:sp>
        <p:nvSpPr>
          <p:cNvPr id="26" name="TextBox 3">
            <a:extLst>
              <a:ext uri="{FF2B5EF4-FFF2-40B4-BE49-F238E27FC236}">
                <a16:creationId xmlns:a16="http://schemas.microsoft.com/office/drawing/2014/main" id="{0C175075-B37D-5C78-464B-E9DDC1F7B126}"/>
              </a:ext>
            </a:extLst>
          </p:cNvPr>
          <p:cNvSpPr txBox="1"/>
          <p:nvPr/>
        </p:nvSpPr>
        <p:spPr>
          <a:xfrm>
            <a:off x="2995904" y="2902486"/>
            <a:ext cx="4401542" cy="478811"/>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Century Gothic"/>
                <a:ea typeface="+mn-ea"/>
                <a:cs typeface="+mn-cs"/>
              </a:rPr>
              <a:t>          CB1   CB2     CB3    CB4    CB5    CB6       </a:t>
            </a:r>
          </a:p>
        </p:txBody>
      </p:sp>
      <p:graphicFrame>
        <p:nvGraphicFramePr>
          <p:cNvPr id="32" name="Chart 31">
            <a:extLst>
              <a:ext uri="{FF2B5EF4-FFF2-40B4-BE49-F238E27FC236}">
                <a16:creationId xmlns:a16="http://schemas.microsoft.com/office/drawing/2014/main" id="{D18FA183-A05B-6E6E-901F-B3286D1FBFCD}"/>
              </a:ext>
              <a:ext uri="{147F2762-F138-4A5C-976F-8EAC2B608ADB}">
                <a16:predDERef xmlns:a16="http://schemas.microsoft.com/office/drawing/2014/main" pred="{4A05CBD2-AC6B-4958-810A-E859A6CA3AA3}"/>
              </a:ext>
            </a:extLst>
          </p:cNvPr>
          <p:cNvGraphicFramePr/>
          <p:nvPr>
            <p:extLst>
              <p:ext uri="{D42A27DB-BD31-4B8C-83A1-F6EECF244321}">
                <p14:modId xmlns:p14="http://schemas.microsoft.com/office/powerpoint/2010/main" val="1293072055"/>
              </p:ext>
            </p:extLst>
          </p:nvPr>
        </p:nvGraphicFramePr>
        <p:xfrm>
          <a:off x="169863" y="920298"/>
          <a:ext cx="8794750" cy="3720975"/>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
            <a:extLst>
              <a:ext uri="{FF2B5EF4-FFF2-40B4-BE49-F238E27FC236}">
                <a16:creationId xmlns:a16="http://schemas.microsoft.com/office/drawing/2014/main" id="{D89F4F79-A914-E8F3-E629-68084255184B}"/>
              </a:ext>
              <a:ext uri="{147F2762-F138-4A5C-976F-8EAC2B608ADB}">
                <a16:predDERef xmlns:a16="http://schemas.microsoft.com/office/drawing/2014/main" pred="{F72F9516-2369-47C0-907C-6285345BE487}"/>
              </a:ext>
            </a:extLst>
          </p:cNvPr>
          <p:cNvSpPr txBox="1"/>
          <p:nvPr/>
        </p:nvSpPr>
        <p:spPr>
          <a:xfrm>
            <a:off x="2462422" y="4022725"/>
            <a:ext cx="5052169" cy="38841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FFFFFF"/>
                </a:solidFill>
                <a:effectLst/>
                <a:uLnTx/>
                <a:uFillTx/>
                <a:latin typeface="Century Gothic"/>
                <a:ea typeface="+mn-ea"/>
                <a:cs typeface="+mn-cs"/>
              </a:rPr>
              <a:t>          CB1           CB2           CB3           CB4          CB5             CB6</a:t>
            </a:r>
          </a:p>
        </p:txBody>
      </p:sp>
      <p:sp>
        <p:nvSpPr>
          <p:cNvPr id="15" name="TextBox 14">
            <a:extLst>
              <a:ext uri="{FF2B5EF4-FFF2-40B4-BE49-F238E27FC236}">
                <a16:creationId xmlns:a16="http://schemas.microsoft.com/office/drawing/2014/main" id="{25683900-276F-3CEA-A043-87A652A85E54}"/>
              </a:ext>
            </a:extLst>
          </p:cNvPr>
          <p:cNvSpPr txBox="1"/>
          <p:nvPr/>
        </p:nvSpPr>
        <p:spPr>
          <a:xfrm>
            <a:off x="2583921" y="3836314"/>
            <a:ext cx="442127" cy="138499"/>
          </a:xfrm>
          <a:prstGeom prst="rect">
            <a:avLst/>
          </a:prstGeom>
          <a:noFill/>
        </p:spPr>
        <p:txBody>
          <a:bodyPr wrap="square" lIns="0" tIns="0" rIns="0" bIns="0" rtlCol="0">
            <a:spAutoFit/>
          </a:bodyPr>
          <a:lstStyle/>
          <a:p>
            <a:pPr algn="ctr"/>
            <a:r>
              <a:rPr lang="en-GB" sz="900" dirty="0">
                <a:solidFill>
                  <a:srgbClr val="7142FF"/>
                </a:solidFill>
              </a:rPr>
              <a:t>CB 1</a:t>
            </a:r>
          </a:p>
        </p:txBody>
      </p:sp>
      <p:sp>
        <p:nvSpPr>
          <p:cNvPr id="14" name="TextBox 13">
            <a:extLst>
              <a:ext uri="{FF2B5EF4-FFF2-40B4-BE49-F238E27FC236}">
                <a16:creationId xmlns:a16="http://schemas.microsoft.com/office/drawing/2014/main" id="{67D71ECB-BAEB-D9EB-B016-6483EC54308C}"/>
              </a:ext>
            </a:extLst>
          </p:cNvPr>
          <p:cNvSpPr txBox="1"/>
          <p:nvPr/>
        </p:nvSpPr>
        <p:spPr>
          <a:xfrm>
            <a:off x="3055195" y="3836314"/>
            <a:ext cx="442127" cy="138499"/>
          </a:xfrm>
          <a:prstGeom prst="rect">
            <a:avLst/>
          </a:prstGeom>
          <a:noFill/>
        </p:spPr>
        <p:txBody>
          <a:bodyPr wrap="square" lIns="0" tIns="0" rIns="0" bIns="0" rtlCol="0">
            <a:spAutoFit/>
          </a:bodyPr>
          <a:lstStyle/>
          <a:p>
            <a:pPr algn="ctr"/>
            <a:r>
              <a:rPr lang="en-GB" sz="900" dirty="0">
                <a:solidFill>
                  <a:srgbClr val="7142FF"/>
                </a:solidFill>
              </a:rPr>
              <a:t>CB 2</a:t>
            </a:r>
          </a:p>
        </p:txBody>
      </p:sp>
      <p:sp>
        <p:nvSpPr>
          <p:cNvPr id="21" name="TextBox 20">
            <a:extLst>
              <a:ext uri="{FF2B5EF4-FFF2-40B4-BE49-F238E27FC236}">
                <a16:creationId xmlns:a16="http://schemas.microsoft.com/office/drawing/2014/main" id="{18ABD4D4-FA87-2B05-0B2D-ABEEC2FB1CA6}"/>
              </a:ext>
            </a:extLst>
          </p:cNvPr>
          <p:cNvSpPr txBox="1"/>
          <p:nvPr/>
        </p:nvSpPr>
        <p:spPr>
          <a:xfrm>
            <a:off x="3997743" y="3836314"/>
            <a:ext cx="442127" cy="138499"/>
          </a:xfrm>
          <a:prstGeom prst="rect">
            <a:avLst/>
          </a:prstGeom>
          <a:noFill/>
        </p:spPr>
        <p:txBody>
          <a:bodyPr wrap="square" lIns="0" tIns="0" rIns="0" bIns="0" rtlCol="0">
            <a:spAutoFit/>
          </a:bodyPr>
          <a:lstStyle/>
          <a:p>
            <a:pPr algn="ctr"/>
            <a:r>
              <a:rPr lang="en-GB" sz="900">
                <a:solidFill>
                  <a:srgbClr val="7142FF"/>
                </a:solidFill>
              </a:rPr>
              <a:t>CB 4</a:t>
            </a:r>
          </a:p>
        </p:txBody>
      </p:sp>
      <p:sp>
        <p:nvSpPr>
          <p:cNvPr id="22" name="TextBox 21">
            <a:extLst>
              <a:ext uri="{FF2B5EF4-FFF2-40B4-BE49-F238E27FC236}">
                <a16:creationId xmlns:a16="http://schemas.microsoft.com/office/drawing/2014/main" id="{B46968CE-5CFD-BD7C-242F-70EC2656FBD1}"/>
              </a:ext>
            </a:extLst>
          </p:cNvPr>
          <p:cNvSpPr txBox="1"/>
          <p:nvPr/>
        </p:nvSpPr>
        <p:spPr>
          <a:xfrm>
            <a:off x="4469017" y="3836314"/>
            <a:ext cx="442127" cy="138499"/>
          </a:xfrm>
          <a:prstGeom prst="rect">
            <a:avLst/>
          </a:prstGeom>
          <a:noFill/>
        </p:spPr>
        <p:txBody>
          <a:bodyPr wrap="square" lIns="0" tIns="0" rIns="0" bIns="0" rtlCol="0">
            <a:spAutoFit/>
          </a:bodyPr>
          <a:lstStyle/>
          <a:p>
            <a:pPr algn="ctr"/>
            <a:r>
              <a:rPr lang="en-GB" sz="900">
                <a:solidFill>
                  <a:srgbClr val="7142FF"/>
                </a:solidFill>
              </a:rPr>
              <a:t>CB 5</a:t>
            </a:r>
          </a:p>
        </p:txBody>
      </p:sp>
      <p:sp>
        <p:nvSpPr>
          <p:cNvPr id="24" name="TextBox 23">
            <a:extLst>
              <a:ext uri="{FF2B5EF4-FFF2-40B4-BE49-F238E27FC236}">
                <a16:creationId xmlns:a16="http://schemas.microsoft.com/office/drawing/2014/main" id="{A906B7C4-07D1-8F7E-8D3D-D0EEBCAE885F}"/>
              </a:ext>
            </a:extLst>
          </p:cNvPr>
          <p:cNvSpPr txBox="1"/>
          <p:nvPr/>
        </p:nvSpPr>
        <p:spPr>
          <a:xfrm>
            <a:off x="4940291" y="3836314"/>
            <a:ext cx="442127" cy="138499"/>
          </a:xfrm>
          <a:prstGeom prst="rect">
            <a:avLst/>
          </a:prstGeom>
          <a:noFill/>
        </p:spPr>
        <p:txBody>
          <a:bodyPr wrap="square" lIns="0" tIns="0" rIns="0" bIns="0" rtlCol="0">
            <a:spAutoFit/>
          </a:bodyPr>
          <a:lstStyle/>
          <a:p>
            <a:pPr algn="ctr"/>
            <a:r>
              <a:rPr lang="en-GB" sz="900">
                <a:solidFill>
                  <a:srgbClr val="7142FF"/>
                </a:solidFill>
              </a:rPr>
              <a:t>CB 6</a:t>
            </a:r>
          </a:p>
        </p:txBody>
      </p:sp>
      <p:sp>
        <p:nvSpPr>
          <p:cNvPr id="25" name="TextBox 24">
            <a:extLst>
              <a:ext uri="{FF2B5EF4-FFF2-40B4-BE49-F238E27FC236}">
                <a16:creationId xmlns:a16="http://schemas.microsoft.com/office/drawing/2014/main" id="{BAA2E1EA-FB2B-E228-BE8F-7F78A6994777}"/>
              </a:ext>
            </a:extLst>
          </p:cNvPr>
          <p:cNvSpPr txBox="1"/>
          <p:nvPr/>
        </p:nvSpPr>
        <p:spPr>
          <a:xfrm>
            <a:off x="3526469" y="3836314"/>
            <a:ext cx="442127" cy="138499"/>
          </a:xfrm>
          <a:prstGeom prst="rect">
            <a:avLst/>
          </a:prstGeom>
          <a:noFill/>
        </p:spPr>
        <p:txBody>
          <a:bodyPr wrap="square" lIns="0" tIns="0" rIns="0" bIns="0" rtlCol="0">
            <a:spAutoFit/>
          </a:bodyPr>
          <a:lstStyle/>
          <a:p>
            <a:pPr algn="ctr"/>
            <a:r>
              <a:rPr lang="en-GB" sz="900">
                <a:solidFill>
                  <a:srgbClr val="7142FF"/>
                </a:solidFill>
              </a:rPr>
              <a:t>CB 3</a:t>
            </a:r>
          </a:p>
        </p:txBody>
      </p:sp>
      <p:sp>
        <p:nvSpPr>
          <p:cNvPr id="30" name="Rectangle 29">
            <a:extLst>
              <a:ext uri="{FF2B5EF4-FFF2-40B4-BE49-F238E27FC236}">
                <a16:creationId xmlns:a16="http://schemas.microsoft.com/office/drawing/2014/main" id="{20C1DE03-8515-5D1E-5FB3-D689434964EC}"/>
              </a:ext>
            </a:extLst>
          </p:cNvPr>
          <p:cNvSpPr/>
          <p:nvPr/>
        </p:nvSpPr>
        <p:spPr>
          <a:xfrm>
            <a:off x="6597649" y="4358663"/>
            <a:ext cx="2376488" cy="276999"/>
          </a:xfrm>
          <a:prstGeom prst="rect">
            <a:avLst/>
          </a:prstGeom>
        </p:spPr>
        <p:txBody>
          <a:bodyPr wrap="square" lIns="0" tIns="0" rIns="0" bIns="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7142FF"/>
                </a:solidFill>
                <a:effectLst/>
                <a:uLnTx/>
                <a:uFillTx/>
                <a:latin typeface="Century Gothic"/>
                <a:ea typeface="+mn-ea"/>
                <a:cs typeface="+mn-cs"/>
              </a:rPr>
              <a:t>Source</a:t>
            </a:r>
            <a:endParaRPr kumimoji="0" lang="en-GB" sz="900" b="0" i="0" u="none" strike="noStrike" kern="1200" cap="none" spc="0" normalizeH="0" baseline="0" noProof="0">
              <a:ln>
                <a:noFill/>
              </a:ln>
              <a:solidFill>
                <a:srgbClr val="7142FF"/>
              </a:solidFill>
              <a:effectLst/>
              <a:uLnTx/>
              <a:uFillTx/>
              <a:latin typeface="Century Gothic"/>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7142FF"/>
                </a:solidFill>
                <a:effectLst/>
                <a:uLnTx/>
                <a:uFillTx/>
                <a:latin typeface="Century Gothic"/>
                <a:ea typeface="+mn-ea"/>
                <a:cs typeface="+mn-cs"/>
              </a:rPr>
              <a:t>CCC analysis</a:t>
            </a:r>
          </a:p>
        </p:txBody>
      </p:sp>
      <p:cxnSp>
        <p:nvCxnSpPr>
          <p:cNvPr id="4" name="Straight Connector 3">
            <a:extLst>
              <a:ext uri="{FF2B5EF4-FFF2-40B4-BE49-F238E27FC236}">
                <a16:creationId xmlns:a16="http://schemas.microsoft.com/office/drawing/2014/main" id="{6D5CFA1D-5BE6-73EE-3B48-CFC4580F2184}"/>
              </a:ext>
            </a:extLst>
          </p:cNvPr>
          <p:cNvCxnSpPr>
            <a:cxnSpLocks/>
          </p:cNvCxnSpPr>
          <p:nvPr/>
        </p:nvCxnSpPr>
        <p:spPr>
          <a:xfrm>
            <a:off x="3925551" y="1023938"/>
            <a:ext cx="0" cy="2998787"/>
          </a:xfrm>
          <a:prstGeom prst="line">
            <a:avLst/>
          </a:prstGeom>
          <a:ln w="12700">
            <a:solidFill>
              <a:srgbClr val="FFAC00"/>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8C45864-CD31-C42B-8D62-3A7794F689FC}"/>
              </a:ext>
            </a:extLst>
          </p:cNvPr>
          <p:cNvGrpSpPr/>
          <p:nvPr/>
        </p:nvGrpSpPr>
        <p:grpSpPr>
          <a:xfrm>
            <a:off x="6694344" y="2072574"/>
            <a:ext cx="2379884" cy="2034639"/>
            <a:chOff x="6694344" y="2072574"/>
            <a:chExt cx="2379884" cy="2034639"/>
          </a:xfrm>
        </p:grpSpPr>
        <p:grpSp>
          <p:nvGrpSpPr>
            <p:cNvPr id="10" name="Group 9">
              <a:extLst>
                <a:ext uri="{FF2B5EF4-FFF2-40B4-BE49-F238E27FC236}">
                  <a16:creationId xmlns:a16="http://schemas.microsoft.com/office/drawing/2014/main" id="{1C987C6D-15FA-259F-6AF9-F2181A1857B1}"/>
                </a:ext>
              </a:extLst>
            </p:cNvPr>
            <p:cNvGrpSpPr/>
            <p:nvPr/>
          </p:nvGrpSpPr>
          <p:grpSpPr>
            <a:xfrm>
              <a:off x="6694344" y="2072574"/>
              <a:ext cx="2379883" cy="805572"/>
              <a:chOff x="6593864" y="1856416"/>
              <a:chExt cx="2379883" cy="805572"/>
            </a:xfrm>
          </p:grpSpPr>
          <p:grpSp>
            <p:nvGrpSpPr>
              <p:cNvPr id="23" name="Group 22">
                <a:extLst>
                  <a:ext uri="{FF2B5EF4-FFF2-40B4-BE49-F238E27FC236}">
                    <a16:creationId xmlns:a16="http://schemas.microsoft.com/office/drawing/2014/main" id="{C092DF2E-AB0C-8091-D3C6-A3AB4CBB658D}"/>
                  </a:ext>
                </a:extLst>
              </p:cNvPr>
              <p:cNvGrpSpPr/>
              <p:nvPr/>
            </p:nvGrpSpPr>
            <p:grpSpPr>
              <a:xfrm>
                <a:off x="6593864" y="1856416"/>
                <a:ext cx="2379883" cy="165628"/>
                <a:chOff x="6588125" y="1078661"/>
                <a:chExt cx="2379883" cy="165628"/>
              </a:xfrm>
            </p:grpSpPr>
            <p:sp>
              <p:nvSpPr>
                <p:cNvPr id="37" name="Oval 36">
                  <a:extLst>
                    <a:ext uri="{FF2B5EF4-FFF2-40B4-BE49-F238E27FC236}">
                      <a16:creationId xmlns:a16="http://schemas.microsoft.com/office/drawing/2014/main" id="{1CF1B409-6D4F-EF4E-C10F-5A5F9E62BBAF}"/>
                    </a:ext>
                  </a:extLst>
                </p:cNvPr>
                <p:cNvSpPr/>
                <p:nvPr/>
              </p:nvSpPr>
              <p:spPr>
                <a:xfrm>
                  <a:off x="6588125" y="1078661"/>
                  <a:ext cx="165628" cy="165628"/>
                </a:xfrm>
                <a:prstGeom prst="ellipse">
                  <a:avLst/>
                </a:prstGeom>
                <a:solidFill>
                  <a:srgbClr val="28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8" name="TextBox 37">
                  <a:extLst>
                    <a:ext uri="{FF2B5EF4-FFF2-40B4-BE49-F238E27FC236}">
                      <a16:creationId xmlns:a16="http://schemas.microsoft.com/office/drawing/2014/main" id="{CBFA7274-7E98-5B1A-7191-22CB296C7F2A}"/>
                    </a:ext>
                  </a:extLst>
                </p:cNvPr>
                <p:cNvSpPr txBox="1"/>
                <p:nvPr/>
              </p:nvSpPr>
              <p:spPr>
                <a:xfrm>
                  <a:off x="6871290" y="1092225"/>
                  <a:ext cx="2096718" cy="138499"/>
                </a:xfrm>
                <a:prstGeom prst="rect">
                  <a:avLst/>
                </a:prstGeom>
                <a:noFill/>
                <a:ln>
                  <a:noFill/>
                </a:ln>
              </p:spPr>
              <p:txBody>
                <a:bodyPr wrap="square" lIns="0" tIns="0" rIns="0" bIns="0" rtlCol="0">
                  <a:spAutoFit/>
                </a:bodyPr>
                <a:lstStyle/>
                <a:p>
                  <a:pPr algn="l"/>
                  <a:r>
                    <a:rPr lang="en-GB" sz="900" dirty="0">
                      <a:solidFill>
                        <a:srgbClr val="7142FF"/>
                      </a:solidFill>
                    </a:rPr>
                    <a:t>Historical emissions</a:t>
                  </a:r>
                </a:p>
              </p:txBody>
            </p:sp>
          </p:grpSp>
          <p:sp>
            <p:nvSpPr>
              <p:cNvPr id="35" name="Oval 34">
                <a:extLst>
                  <a:ext uri="{FF2B5EF4-FFF2-40B4-BE49-F238E27FC236}">
                    <a16:creationId xmlns:a16="http://schemas.microsoft.com/office/drawing/2014/main" id="{6030CC20-98D9-0FAA-9327-7F4D17EC3D82}"/>
                  </a:ext>
                </a:extLst>
              </p:cNvPr>
              <p:cNvSpPr/>
              <p:nvPr/>
            </p:nvSpPr>
            <p:spPr>
              <a:xfrm>
                <a:off x="6593864" y="2171086"/>
                <a:ext cx="165628" cy="165628"/>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1" name="Oval 30">
                <a:extLst>
                  <a:ext uri="{FF2B5EF4-FFF2-40B4-BE49-F238E27FC236}">
                    <a16:creationId xmlns:a16="http://schemas.microsoft.com/office/drawing/2014/main" id="{718D3EAF-5E9E-8779-0CA8-F0AD831A5671}"/>
                  </a:ext>
                </a:extLst>
              </p:cNvPr>
              <p:cNvSpPr/>
              <p:nvPr/>
            </p:nvSpPr>
            <p:spPr>
              <a:xfrm>
                <a:off x="6593864" y="2496360"/>
                <a:ext cx="165628" cy="165628"/>
              </a:xfrm>
              <a:prstGeom prst="ellipse">
                <a:avLst/>
              </a:prstGeom>
              <a:pattFill prst="wdUpDiag">
                <a:fgClr>
                  <a:srgbClr val="8C5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grpSp>
        <p:sp>
          <p:nvSpPr>
            <p:cNvPr id="47" name="TextBox 46">
              <a:extLst>
                <a:ext uri="{FF2B5EF4-FFF2-40B4-BE49-F238E27FC236}">
                  <a16:creationId xmlns:a16="http://schemas.microsoft.com/office/drawing/2014/main" id="{79EF2547-7199-A6EE-89C1-F7A4AEBE1954}"/>
                </a:ext>
              </a:extLst>
            </p:cNvPr>
            <p:cNvSpPr txBox="1"/>
            <p:nvPr/>
          </p:nvSpPr>
          <p:spPr>
            <a:xfrm>
              <a:off x="6977509" y="2400148"/>
              <a:ext cx="2096718" cy="138499"/>
            </a:xfrm>
            <a:prstGeom prst="rect">
              <a:avLst/>
            </a:prstGeom>
            <a:noFill/>
            <a:ln>
              <a:noFill/>
            </a:ln>
          </p:spPr>
          <p:txBody>
            <a:bodyPr wrap="square" lIns="0" tIns="0" rIns="0" bIns="0" rtlCol="0">
              <a:spAutoFit/>
            </a:bodyPr>
            <a:lstStyle/>
            <a:p>
              <a:pPr algn="l"/>
              <a:r>
                <a:rPr lang="en-GB" sz="900" dirty="0">
                  <a:solidFill>
                    <a:srgbClr val="7142FF"/>
                  </a:solidFill>
                </a:rPr>
                <a:t>Carbon Budgets</a:t>
              </a:r>
            </a:p>
          </p:txBody>
        </p:sp>
        <p:sp>
          <p:nvSpPr>
            <p:cNvPr id="48" name="TextBox 47">
              <a:extLst>
                <a:ext uri="{FF2B5EF4-FFF2-40B4-BE49-F238E27FC236}">
                  <a16:creationId xmlns:a16="http://schemas.microsoft.com/office/drawing/2014/main" id="{482D42A0-B8C7-129E-EC5E-F5C746A4D64D}"/>
                </a:ext>
              </a:extLst>
            </p:cNvPr>
            <p:cNvSpPr txBox="1"/>
            <p:nvPr/>
          </p:nvSpPr>
          <p:spPr>
            <a:xfrm>
              <a:off x="6977509" y="2730119"/>
              <a:ext cx="2096718" cy="138499"/>
            </a:xfrm>
            <a:prstGeom prst="rect">
              <a:avLst/>
            </a:prstGeom>
            <a:noFill/>
            <a:ln>
              <a:noFill/>
            </a:ln>
          </p:spPr>
          <p:txBody>
            <a:bodyPr wrap="square" lIns="0" tIns="0" rIns="0" bIns="0" rtlCol="0">
              <a:spAutoFit/>
            </a:bodyPr>
            <a:lstStyle/>
            <a:p>
              <a:pPr algn="l"/>
              <a:r>
                <a:rPr lang="en-GB" sz="900" dirty="0">
                  <a:solidFill>
                    <a:srgbClr val="7142FF"/>
                  </a:solidFill>
                </a:rPr>
                <a:t>International aviation and shipping</a:t>
              </a:r>
            </a:p>
          </p:txBody>
        </p:sp>
        <p:grpSp>
          <p:nvGrpSpPr>
            <p:cNvPr id="49" name="Group 48">
              <a:extLst>
                <a:ext uri="{FF2B5EF4-FFF2-40B4-BE49-F238E27FC236}">
                  <a16:creationId xmlns:a16="http://schemas.microsoft.com/office/drawing/2014/main" id="{F76AEE35-B88A-A228-F64F-B831D6632BAD}"/>
                </a:ext>
              </a:extLst>
            </p:cNvPr>
            <p:cNvGrpSpPr/>
            <p:nvPr/>
          </p:nvGrpSpPr>
          <p:grpSpPr>
            <a:xfrm>
              <a:off x="6697736" y="3941585"/>
              <a:ext cx="2376492" cy="165628"/>
              <a:chOff x="6588125" y="355719"/>
              <a:chExt cx="2376492" cy="165628"/>
            </a:xfrm>
          </p:grpSpPr>
          <p:sp>
            <p:nvSpPr>
              <p:cNvPr id="50" name="Oval 49">
                <a:extLst>
                  <a:ext uri="{FF2B5EF4-FFF2-40B4-BE49-F238E27FC236}">
                    <a16:creationId xmlns:a16="http://schemas.microsoft.com/office/drawing/2014/main" id="{7AA1C233-D7FF-BDB8-60A4-CA62659BFA33}"/>
                  </a:ext>
                </a:extLst>
              </p:cNvPr>
              <p:cNvSpPr/>
              <p:nvPr/>
            </p:nvSpPr>
            <p:spPr>
              <a:xfrm>
                <a:off x="6588125" y="355719"/>
                <a:ext cx="165628" cy="1656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51" name="TextBox 50">
                <a:extLst>
                  <a:ext uri="{FF2B5EF4-FFF2-40B4-BE49-F238E27FC236}">
                    <a16:creationId xmlns:a16="http://schemas.microsoft.com/office/drawing/2014/main" id="{8678135C-E745-9467-5C0C-55A2C19C483B}"/>
                  </a:ext>
                </a:extLst>
              </p:cNvPr>
              <p:cNvSpPr txBox="1"/>
              <p:nvPr/>
            </p:nvSpPr>
            <p:spPr>
              <a:xfrm>
                <a:off x="6867899" y="369283"/>
                <a:ext cx="2096718" cy="138499"/>
              </a:xfrm>
              <a:prstGeom prst="rect">
                <a:avLst/>
              </a:prstGeom>
              <a:noFill/>
              <a:ln>
                <a:noFill/>
              </a:ln>
            </p:spPr>
            <p:txBody>
              <a:bodyPr wrap="square" lIns="0" tIns="0" rIns="0" bIns="0" rtlCol="0">
                <a:spAutoFit/>
              </a:bodyPr>
              <a:lstStyle/>
              <a:p>
                <a:pPr algn="l"/>
                <a:r>
                  <a:rPr lang="en-GB" sz="900" dirty="0">
                    <a:solidFill>
                      <a:srgbClr val="7142FF"/>
                    </a:solidFill>
                  </a:rPr>
                  <a:t>UK recommended pathway</a:t>
                </a:r>
              </a:p>
            </p:txBody>
          </p:sp>
        </p:grpSp>
      </p:grpSp>
    </p:spTree>
    <p:extLst>
      <p:ext uri="{BB962C8B-B14F-4D97-AF65-F5344CB8AC3E}">
        <p14:creationId xmlns:p14="http://schemas.microsoft.com/office/powerpoint/2010/main" val="33680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graphicEl>
                                              <a:chart seriesIdx="-3" categoryIdx="-3" bldStep="gridLegend"/>
                                            </p:graphicEl>
                                          </p:spTgt>
                                        </p:tgtEl>
                                        <p:attrNameLst>
                                          <p:attrName>style.visibility</p:attrName>
                                        </p:attrNameLst>
                                      </p:cBhvr>
                                      <p:to>
                                        <p:strVal val="visible"/>
                                      </p:to>
                                    </p:set>
                                    <p:animEffect transition="in" filter="wipe(left)">
                                      <p:cBhvr>
                                        <p:cTn id="7" dur="500"/>
                                        <p:tgtEl>
                                          <p:spTgt spid="32">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graphicEl>
                                              <a:chart seriesIdx="0" categoryIdx="-4" bldStep="series"/>
                                            </p:graphicEl>
                                          </p:spTgt>
                                        </p:tgtEl>
                                        <p:attrNameLst>
                                          <p:attrName>style.visibility</p:attrName>
                                        </p:attrNameLst>
                                      </p:cBhvr>
                                      <p:to>
                                        <p:strVal val="visible"/>
                                      </p:to>
                                    </p:set>
                                    <p:animEffect transition="in" filter="wipe(left)">
                                      <p:cBhvr>
                                        <p:cTn id="11" dur="500"/>
                                        <p:tgtEl>
                                          <p:spTgt spid="32">
                                            <p:graphicEl>
                                              <a:chart seriesIdx="0" categoryIdx="-4" bldStep="series"/>
                                            </p:graphic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2">
                                            <p:graphicEl>
                                              <a:chart seriesIdx="1" categoryIdx="-4" bldStep="series"/>
                                            </p:graphicEl>
                                          </p:spTgt>
                                        </p:tgtEl>
                                        <p:attrNameLst>
                                          <p:attrName>style.visibility</p:attrName>
                                        </p:attrNameLst>
                                      </p:cBhvr>
                                      <p:to>
                                        <p:strVal val="visible"/>
                                      </p:to>
                                    </p:set>
                                    <p:animEffect transition="in" filter="wipe(left)">
                                      <p:cBhvr>
                                        <p:cTn id="14" dur="500"/>
                                        <p:tgtEl>
                                          <p:spTgt spid="32">
                                            <p:graphicEl>
                                              <a:chart seriesIdx="1" categoryIdx="-4" bldStep="series"/>
                                            </p:graphic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2">
                                            <p:graphicEl>
                                              <a:chart seriesIdx="2" categoryIdx="-4" bldStep="series"/>
                                            </p:graphicEl>
                                          </p:spTgt>
                                        </p:tgtEl>
                                        <p:attrNameLst>
                                          <p:attrName>style.visibility</p:attrName>
                                        </p:attrNameLst>
                                      </p:cBhvr>
                                      <p:to>
                                        <p:strVal val="visible"/>
                                      </p:to>
                                    </p:set>
                                    <p:animEffect transition="in" filter="wipe(left)">
                                      <p:cBhvr>
                                        <p:cTn id="17" dur="500"/>
                                        <p:tgtEl>
                                          <p:spTgt spid="32">
                                            <p:graphicEl>
                                              <a:chart seriesIdx="2"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2">
                                            <p:graphicEl>
                                              <a:chart seriesIdx="3" categoryIdx="-4" bldStep="series"/>
                                            </p:graphicEl>
                                          </p:spTgt>
                                        </p:tgtEl>
                                        <p:attrNameLst>
                                          <p:attrName>style.visibility</p:attrName>
                                        </p:attrNameLst>
                                      </p:cBhvr>
                                      <p:to>
                                        <p:strVal val="visible"/>
                                      </p:to>
                                    </p:set>
                                    <p:animEffect transition="in" filter="wipe(left)">
                                      <p:cBhvr>
                                        <p:cTn id="20" dur="500"/>
                                        <p:tgtEl>
                                          <p:spTgt spid="32">
                                            <p:graphicEl>
                                              <a:chart seriesIdx="3" categoryIdx="-4" bldStep="series"/>
                                            </p:graphic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uiExpand="1">
        <p:bldSub>
          <a:bldChart bld="series"/>
        </p:bldSub>
      </p:bldGraphic>
      <p:bldP spid="15" grpId="0"/>
      <p:bldP spid="14" grpId="0"/>
      <p:bldP spid="21" grpId="0"/>
      <p:bldP spid="22"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5DC09C3-2D6E-63C2-3877-25B5CA69F5D6}"/>
              </a:ext>
            </a:extLst>
          </p:cNvPr>
          <p:cNvSpPr txBox="1">
            <a:spLocks/>
          </p:cNvSpPr>
          <p:nvPr/>
        </p:nvSpPr>
        <p:spPr>
          <a:xfrm>
            <a:off x="169863" y="391478"/>
            <a:ext cx="6134684" cy="632460"/>
          </a:xfrm>
          <a:prstGeom prst="rect">
            <a:avLst/>
          </a:prstGeom>
        </p:spPr>
        <p:txBody>
          <a:bodyPr vert="horz" lIns="0" tIns="0" rIns="0" bIns="0" rtlCol="0">
            <a:noAutofit/>
          </a:bodyPr>
          <a:lstStyle>
            <a:lvl1pPr marL="0" indent="0" algn="l" defTabSz="685800" rtl="0" eaLnBrk="1" latinLnBrk="0" hangingPunct="1">
              <a:lnSpc>
                <a:spcPts val="1500"/>
              </a:lnSpc>
              <a:spcBef>
                <a:spcPts val="850"/>
              </a:spcBef>
              <a:buFont typeface="Arial" panose="020B0604020202020204" pitchFamily="34" charset="0"/>
              <a:buNone/>
              <a:defRPr sz="1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400" dirty="0">
                <a:solidFill>
                  <a:srgbClr val="280049"/>
                </a:solidFill>
              </a:rPr>
              <a:t>The four big pieces of Net Zero</a:t>
            </a:r>
          </a:p>
        </p:txBody>
      </p:sp>
      <p:sp>
        <p:nvSpPr>
          <p:cNvPr id="3" name="Slide Number Placeholder 2">
            <a:extLst>
              <a:ext uri="{FF2B5EF4-FFF2-40B4-BE49-F238E27FC236}">
                <a16:creationId xmlns:a16="http://schemas.microsoft.com/office/drawing/2014/main" id="{F89A2333-CACD-5991-09F3-4CEAD1E617B8}"/>
              </a:ext>
            </a:extLst>
          </p:cNvPr>
          <p:cNvSpPr>
            <a:spLocks noGrp="1"/>
          </p:cNvSpPr>
          <p:nvPr>
            <p:ph type="sldNum" sz="quarter" idx="12"/>
          </p:nvPr>
        </p:nvSpPr>
        <p:spPr/>
        <p:txBody>
          <a:bodyPr/>
          <a:lstStyle/>
          <a:p>
            <a:fld id="{773F939E-9C48-4306-B786-4A073EB55010}" type="slidenum">
              <a:rPr lang="en-GB" smtClean="0"/>
              <a:pPr/>
              <a:t>5</a:t>
            </a:fld>
            <a:endParaRPr lang="en-GB"/>
          </a:p>
        </p:txBody>
      </p:sp>
      <p:grpSp>
        <p:nvGrpSpPr>
          <p:cNvPr id="12" name="Group 11">
            <a:extLst>
              <a:ext uri="{FF2B5EF4-FFF2-40B4-BE49-F238E27FC236}">
                <a16:creationId xmlns:a16="http://schemas.microsoft.com/office/drawing/2014/main" id="{76798A1D-29D1-BFE9-B11F-2F08F6FB9DE8}"/>
              </a:ext>
            </a:extLst>
          </p:cNvPr>
          <p:cNvGrpSpPr/>
          <p:nvPr/>
        </p:nvGrpSpPr>
        <p:grpSpPr>
          <a:xfrm>
            <a:off x="-6350" y="878089"/>
            <a:ext cx="8970962" cy="3732760"/>
            <a:chOff x="1608445" y="1443007"/>
            <a:chExt cx="9014205" cy="4241444"/>
          </a:xfrm>
        </p:grpSpPr>
        <p:sp>
          <p:nvSpPr>
            <p:cNvPr id="13" name="TextBox 1">
              <a:extLst>
                <a:ext uri="{FF2B5EF4-FFF2-40B4-BE49-F238E27FC236}">
                  <a16:creationId xmlns:a16="http://schemas.microsoft.com/office/drawing/2014/main" id="{35F5B527-C437-1D8B-96B5-CB216E342336}"/>
                </a:ext>
              </a:extLst>
            </p:cNvPr>
            <p:cNvSpPr txBox="1"/>
            <p:nvPr/>
          </p:nvSpPr>
          <p:spPr>
            <a:xfrm>
              <a:off x="8196569" y="4440398"/>
              <a:ext cx="1211870" cy="138499"/>
            </a:xfrm>
            <a:prstGeom prst="rect">
              <a:avLst/>
            </a:prstGeom>
            <a:noFill/>
            <a:ln>
              <a:noFill/>
            </a:ln>
          </p:spPr>
          <p:txBody>
            <a:bodyPr wrap="non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b="1" dirty="0">
                  <a:solidFill>
                    <a:srgbClr val="7142FF"/>
                  </a:solidFill>
                </a:rPr>
                <a:t>4. Offsetting emissions</a:t>
              </a:r>
            </a:p>
          </p:txBody>
        </p:sp>
        <p:sp>
          <p:nvSpPr>
            <p:cNvPr id="14" name="TextBox 1">
              <a:extLst>
                <a:ext uri="{FF2B5EF4-FFF2-40B4-BE49-F238E27FC236}">
                  <a16:creationId xmlns:a16="http://schemas.microsoft.com/office/drawing/2014/main" id="{D314F727-E70D-A8D4-55C8-7FD1D1BDC18A}"/>
                </a:ext>
              </a:extLst>
            </p:cNvPr>
            <p:cNvSpPr txBox="1"/>
            <p:nvPr/>
          </p:nvSpPr>
          <p:spPr>
            <a:xfrm>
              <a:off x="8196569" y="3367274"/>
              <a:ext cx="1651093" cy="138499"/>
            </a:xfrm>
            <a:prstGeom prst="rect">
              <a:avLst/>
            </a:prstGeom>
            <a:noFill/>
            <a:ln>
              <a:noFill/>
            </a:ln>
          </p:spPr>
          <p:txBody>
            <a:bodyPr wrap="non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b="1" dirty="0">
                  <a:solidFill>
                    <a:srgbClr val="7142FF"/>
                  </a:solidFill>
                </a:rPr>
                <a:t>3. Adopt low carbon solutions</a:t>
              </a:r>
            </a:p>
          </p:txBody>
        </p:sp>
        <p:sp>
          <p:nvSpPr>
            <p:cNvPr id="15" name="Oval 14">
              <a:extLst>
                <a:ext uri="{FF2B5EF4-FFF2-40B4-BE49-F238E27FC236}">
                  <a16:creationId xmlns:a16="http://schemas.microsoft.com/office/drawing/2014/main" id="{5F7EB63F-A906-6CEA-2324-6E0AB26602C8}"/>
                </a:ext>
              </a:extLst>
            </p:cNvPr>
            <p:cNvSpPr/>
            <p:nvPr/>
          </p:nvSpPr>
          <p:spPr>
            <a:xfrm>
              <a:off x="8207436" y="3097493"/>
              <a:ext cx="165628" cy="165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16" name="TextBox 131">
              <a:extLst>
                <a:ext uri="{FF2B5EF4-FFF2-40B4-BE49-F238E27FC236}">
                  <a16:creationId xmlns:a16="http://schemas.microsoft.com/office/drawing/2014/main" id="{15DA763F-84B9-DCA8-A0C5-753AD8BAA9F1}"/>
                </a:ext>
              </a:extLst>
            </p:cNvPr>
            <p:cNvSpPr txBox="1"/>
            <p:nvPr/>
          </p:nvSpPr>
          <p:spPr>
            <a:xfrm>
              <a:off x="8486836" y="3111057"/>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Generate low carbon electricity</a:t>
              </a:r>
            </a:p>
          </p:txBody>
        </p:sp>
        <p:sp>
          <p:nvSpPr>
            <p:cNvPr id="17" name="TextBox 1">
              <a:extLst>
                <a:ext uri="{FF2B5EF4-FFF2-40B4-BE49-F238E27FC236}">
                  <a16:creationId xmlns:a16="http://schemas.microsoft.com/office/drawing/2014/main" id="{B464EB3A-DC5D-4718-DB37-0AFF860CF0C7}"/>
                </a:ext>
              </a:extLst>
            </p:cNvPr>
            <p:cNvSpPr txBox="1"/>
            <p:nvPr/>
          </p:nvSpPr>
          <p:spPr>
            <a:xfrm>
              <a:off x="8196569" y="2901208"/>
              <a:ext cx="2200924" cy="138499"/>
            </a:xfrm>
            <a:prstGeom prst="rect">
              <a:avLst/>
            </a:prstGeom>
            <a:noFill/>
            <a:ln>
              <a:noFill/>
            </a:ln>
          </p:spPr>
          <p:txBody>
            <a:bodyPr wrap="non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b="1" dirty="0">
                  <a:solidFill>
                    <a:srgbClr val="7142FF"/>
                  </a:solidFill>
                </a:rPr>
                <a:t>2. Expand low carbon electricity supply</a:t>
              </a:r>
            </a:p>
          </p:txBody>
        </p:sp>
        <p:sp>
          <p:nvSpPr>
            <p:cNvPr id="18" name="Oval 17">
              <a:extLst>
                <a:ext uri="{FF2B5EF4-FFF2-40B4-BE49-F238E27FC236}">
                  <a16:creationId xmlns:a16="http://schemas.microsoft.com/office/drawing/2014/main" id="{D97D3F6E-DF06-C57A-8979-0926B57FBA81}"/>
                </a:ext>
              </a:extLst>
            </p:cNvPr>
            <p:cNvSpPr/>
            <p:nvPr/>
          </p:nvSpPr>
          <p:spPr>
            <a:xfrm>
              <a:off x="8203671" y="2268002"/>
              <a:ext cx="165628" cy="16562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19" name="TextBox 121">
              <a:extLst>
                <a:ext uri="{FF2B5EF4-FFF2-40B4-BE49-F238E27FC236}">
                  <a16:creationId xmlns:a16="http://schemas.microsoft.com/office/drawing/2014/main" id="{6DCA5C56-4AD9-BF1C-CF2B-FBFCCAA0CDA8}"/>
                </a:ext>
              </a:extLst>
            </p:cNvPr>
            <p:cNvSpPr txBox="1"/>
            <p:nvPr/>
          </p:nvSpPr>
          <p:spPr>
            <a:xfrm>
              <a:off x="8486836" y="2212316"/>
              <a:ext cx="2096718" cy="2769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Reduced demand for carbon-intensive activities</a:t>
              </a:r>
            </a:p>
          </p:txBody>
        </p:sp>
        <p:sp>
          <p:nvSpPr>
            <p:cNvPr id="20" name="Oval 19">
              <a:extLst>
                <a:ext uri="{FF2B5EF4-FFF2-40B4-BE49-F238E27FC236}">
                  <a16:creationId xmlns:a16="http://schemas.microsoft.com/office/drawing/2014/main" id="{A9702BD1-37DF-CA4F-1AB3-156FAE9C0C2D}"/>
                </a:ext>
              </a:extLst>
            </p:cNvPr>
            <p:cNvSpPr/>
            <p:nvPr/>
          </p:nvSpPr>
          <p:spPr>
            <a:xfrm>
              <a:off x="8203671" y="2603148"/>
              <a:ext cx="165628" cy="165628"/>
            </a:xfrm>
            <a:prstGeom prst="ellipse">
              <a:avLst/>
            </a:prstGeom>
            <a:solidFill>
              <a:srgbClr val="AB6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21" name="TextBox 7">
              <a:extLst>
                <a:ext uri="{FF2B5EF4-FFF2-40B4-BE49-F238E27FC236}">
                  <a16:creationId xmlns:a16="http://schemas.microsoft.com/office/drawing/2014/main" id="{7A71ABB9-9D8D-D9EF-CFDB-A6657F8C4CB7}"/>
                </a:ext>
              </a:extLst>
            </p:cNvPr>
            <p:cNvSpPr txBox="1"/>
            <p:nvPr/>
          </p:nvSpPr>
          <p:spPr>
            <a:xfrm>
              <a:off x="8486836" y="2547462"/>
              <a:ext cx="2096718" cy="2769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Greater efficiency in use of energy and resources </a:t>
              </a:r>
            </a:p>
          </p:txBody>
        </p:sp>
        <p:sp>
          <p:nvSpPr>
            <p:cNvPr id="22" name="TextBox 1">
              <a:extLst>
                <a:ext uri="{FF2B5EF4-FFF2-40B4-BE49-F238E27FC236}">
                  <a16:creationId xmlns:a16="http://schemas.microsoft.com/office/drawing/2014/main" id="{47019A8C-A2BA-453E-0512-D0249497C99C}"/>
                </a:ext>
              </a:extLst>
            </p:cNvPr>
            <p:cNvSpPr txBox="1"/>
            <p:nvPr/>
          </p:nvSpPr>
          <p:spPr>
            <a:xfrm>
              <a:off x="8196569" y="2016694"/>
              <a:ext cx="2018181" cy="138499"/>
            </a:xfrm>
            <a:prstGeom prst="rect">
              <a:avLst/>
            </a:prstGeom>
            <a:noFill/>
            <a:ln>
              <a:noFill/>
            </a:ln>
          </p:spPr>
          <p:txBody>
            <a:bodyPr wrap="non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b="1" dirty="0">
                  <a:solidFill>
                    <a:srgbClr val="7142FF"/>
                  </a:solidFill>
                </a:rPr>
                <a:t>1. Demand reduction and efficiency</a:t>
              </a:r>
            </a:p>
          </p:txBody>
        </p:sp>
        <p:sp>
          <p:nvSpPr>
            <p:cNvPr id="23" name="TextBox 34">
              <a:extLst>
                <a:ext uri="{FF2B5EF4-FFF2-40B4-BE49-F238E27FC236}">
                  <a16:creationId xmlns:a16="http://schemas.microsoft.com/office/drawing/2014/main" id="{6D8CDE60-94FD-5094-49D0-2B418C30B3F2}"/>
                </a:ext>
              </a:extLst>
            </p:cNvPr>
            <p:cNvSpPr txBox="1"/>
            <p:nvPr/>
          </p:nvSpPr>
          <p:spPr>
            <a:xfrm>
              <a:off x="8252885" y="5043385"/>
              <a:ext cx="2369765" cy="617289"/>
            </a:xfrm>
            <a:prstGeom prst="rect">
              <a:avLst/>
            </a:prstGeom>
            <a:noFill/>
          </p:spPr>
          <p:txBody>
            <a:bodyPr wrap="square" lIns="0" tIns="0" rIns="0" bIns="7200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lnSpc>
                  <a:spcPct val="113000"/>
                </a:lnSpc>
                <a:spcBef>
                  <a:spcPts val="1500"/>
                </a:spcBef>
              </a:pPr>
              <a:r>
                <a:rPr lang="en-GB" sz="900" b="1" dirty="0">
                  <a:solidFill>
                    <a:srgbClr val="7142FF"/>
                  </a:solidFill>
                </a:rPr>
                <a:t>Source</a:t>
              </a:r>
            </a:p>
            <a:p>
              <a:pPr algn="r"/>
              <a:r>
                <a:rPr lang="en-GB" sz="900" dirty="0">
                  <a:solidFill>
                    <a:srgbClr val="7142FF"/>
                  </a:solidFill>
                </a:rPr>
                <a:t>CCC analysis</a:t>
              </a:r>
            </a:p>
          </p:txBody>
        </p:sp>
        <p:graphicFrame>
          <p:nvGraphicFramePr>
            <p:cNvPr id="24" name="Chart 23">
              <a:extLst>
                <a:ext uri="{FF2B5EF4-FFF2-40B4-BE49-F238E27FC236}">
                  <a16:creationId xmlns:a16="http://schemas.microsoft.com/office/drawing/2014/main" id="{52AAF5AF-5964-6FB6-DC46-77228D4A17C2}"/>
                </a:ext>
              </a:extLst>
            </p:cNvPr>
            <p:cNvGraphicFramePr>
              <a:graphicFrameLocks/>
            </p:cNvGraphicFramePr>
            <p:nvPr/>
          </p:nvGraphicFramePr>
          <p:xfrm>
            <a:off x="1608445" y="1443007"/>
            <a:ext cx="6598992" cy="4241444"/>
          </p:xfrm>
          <a:graphic>
            <a:graphicData uri="http://schemas.openxmlformats.org/drawingml/2006/chart">
              <c:chart xmlns:c="http://schemas.openxmlformats.org/drawingml/2006/chart" xmlns:r="http://schemas.openxmlformats.org/officeDocument/2006/relationships" r:id="rId3"/>
            </a:graphicData>
          </a:graphic>
        </p:graphicFrame>
        <p:sp>
          <p:nvSpPr>
            <p:cNvPr id="25" name="Oval 24">
              <a:extLst>
                <a:ext uri="{FF2B5EF4-FFF2-40B4-BE49-F238E27FC236}">
                  <a16:creationId xmlns:a16="http://schemas.microsoft.com/office/drawing/2014/main" id="{E5BB51CF-3A41-AEAA-72ED-D34D749DC38D}"/>
                </a:ext>
              </a:extLst>
            </p:cNvPr>
            <p:cNvSpPr/>
            <p:nvPr/>
          </p:nvSpPr>
          <p:spPr>
            <a:xfrm>
              <a:off x="8203671" y="3576584"/>
              <a:ext cx="165628" cy="165628"/>
            </a:xfrm>
            <a:prstGeom prst="ellipse">
              <a:avLst/>
            </a:prstGeom>
            <a:solidFill>
              <a:srgbClr val="FF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26" name="TextBox 6">
              <a:extLst>
                <a:ext uri="{FF2B5EF4-FFF2-40B4-BE49-F238E27FC236}">
                  <a16:creationId xmlns:a16="http://schemas.microsoft.com/office/drawing/2014/main" id="{670F9D67-D6FE-1E64-4B7A-36F12D60A6B5}"/>
                </a:ext>
              </a:extLst>
            </p:cNvPr>
            <p:cNvSpPr txBox="1"/>
            <p:nvPr/>
          </p:nvSpPr>
          <p:spPr>
            <a:xfrm>
              <a:off x="8486836" y="3590148"/>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Electrification</a:t>
              </a:r>
            </a:p>
          </p:txBody>
        </p:sp>
        <p:sp>
          <p:nvSpPr>
            <p:cNvPr id="27" name="Oval 26">
              <a:extLst>
                <a:ext uri="{FF2B5EF4-FFF2-40B4-BE49-F238E27FC236}">
                  <a16:creationId xmlns:a16="http://schemas.microsoft.com/office/drawing/2014/main" id="{56211D38-ED9D-77F0-12F0-87DC940AE4EA}"/>
                </a:ext>
              </a:extLst>
            </p:cNvPr>
            <p:cNvSpPr/>
            <p:nvPr/>
          </p:nvSpPr>
          <p:spPr>
            <a:xfrm>
              <a:off x="8203671" y="3784740"/>
              <a:ext cx="165628" cy="165628"/>
            </a:xfrm>
            <a:prstGeom prst="ellipse">
              <a:avLst/>
            </a:prstGeom>
            <a:solidFill>
              <a:srgbClr val="A2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28" name="TextBox 8">
              <a:extLst>
                <a:ext uri="{FF2B5EF4-FFF2-40B4-BE49-F238E27FC236}">
                  <a16:creationId xmlns:a16="http://schemas.microsoft.com/office/drawing/2014/main" id="{7A6F6114-284B-0B75-1C6F-9E2BD36C69DE}"/>
                </a:ext>
              </a:extLst>
            </p:cNvPr>
            <p:cNvSpPr txBox="1"/>
            <p:nvPr/>
          </p:nvSpPr>
          <p:spPr>
            <a:xfrm>
              <a:off x="8486836" y="3798304"/>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Bioenergy</a:t>
              </a:r>
            </a:p>
          </p:txBody>
        </p:sp>
        <p:sp>
          <p:nvSpPr>
            <p:cNvPr id="29" name="Oval 28">
              <a:extLst>
                <a:ext uri="{FF2B5EF4-FFF2-40B4-BE49-F238E27FC236}">
                  <a16:creationId xmlns:a16="http://schemas.microsoft.com/office/drawing/2014/main" id="{E08F5E55-51CC-D816-3BA2-5E9F06DA0AE8}"/>
                </a:ext>
              </a:extLst>
            </p:cNvPr>
            <p:cNvSpPr/>
            <p:nvPr/>
          </p:nvSpPr>
          <p:spPr>
            <a:xfrm>
              <a:off x="8203671" y="3990956"/>
              <a:ext cx="165628" cy="165628"/>
            </a:xfrm>
            <a:prstGeom prst="ellipse">
              <a:avLst/>
            </a:prstGeom>
            <a:solidFill>
              <a:srgbClr val="FF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30" name="TextBox 10">
              <a:extLst>
                <a:ext uri="{FF2B5EF4-FFF2-40B4-BE49-F238E27FC236}">
                  <a16:creationId xmlns:a16="http://schemas.microsoft.com/office/drawing/2014/main" id="{2DFA68F2-22CA-F823-6536-7CB692A54706}"/>
                </a:ext>
              </a:extLst>
            </p:cNvPr>
            <p:cNvSpPr txBox="1"/>
            <p:nvPr/>
          </p:nvSpPr>
          <p:spPr>
            <a:xfrm>
              <a:off x="8486836" y="4004520"/>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Hydrogen</a:t>
              </a:r>
            </a:p>
          </p:txBody>
        </p:sp>
        <p:sp>
          <p:nvSpPr>
            <p:cNvPr id="31" name="Oval 30">
              <a:extLst>
                <a:ext uri="{FF2B5EF4-FFF2-40B4-BE49-F238E27FC236}">
                  <a16:creationId xmlns:a16="http://schemas.microsoft.com/office/drawing/2014/main" id="{F2E81361-D18D-A7B9-0E42-A9CBE566530B}"/>
                </a:ext>
              </a:extLst>
            </p:cNvPr>
            <p:cNvSpPr/>
            <p:nvPr/>
          </p:nvSpPr>
          <p:spPr>
            <a:xfrm>
              <a:off x="8203671" y="4196633"/>
              <a:ext cx="165628" cy="1656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32" name="TextBox 12">
              <a:extLst>
                <a:ext uri="{FF2B5EF4-FFF2-40B4-BE49-F238E27FC236}">
                  <a16:creationId xmlns:a16="http://schemas.microsoft.com/office/drawing/2014/main" id="{12F70B72-8108-F72C-9C06-FE2973BD008D}"/>
                </a:ext>
              </a:extLst>
            </p:cNvPr>
            <p:cNvSpPr txBox="1"/>
            <p:nvPr/>
          </p:nvSpPr>
          <p:spPr>
            <a:xfrm>
              <a:off x="8486836" y="4210197"/>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Carbon capture in industry</a:t>
              </a:r>
            </a:p>
          </p:txBody>
        </p:sp>
        <p:sp>
          <p:nvSpPr>
            <p:cNvPr id="33" name="Oval 32">
              <a:extLst>
                <a:ext uri="{FF2B5EF4-FFF2-40B4-BE49-F238E27FC236}">
                  <a16:creationId xmlns:a16="http://schemas.microsoft.com/office/drawing/2014/main" id="{5514FEF7-BC2B-164E-E24F-7CFC37F2787F}"/>
                </a:ext>
              </a:extLst>
            </p:cNvPr>
            <p:cNvSpPr/>
            <p:nvPr/>
          </p:nvSpPr>
          <p:spPr>
            <a:xfrm>
              <a:off x="8203671" y="4654652"/>
              <a:ext cx="165628" cy="165628"/>
            </a:xfrm>
            <a:prstGeom prst="ellipse">
              <a:avLst/>
            </a:prstGeom>
            <a:solidFill>
              <a:srgbClr val="A1D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34" name="TextBox 14">
              <a:extLst>
                <a:ext uri="{FF2B5EF4-FFF2-40B4-BE49-F238E27FC236}">
                  <a16:creationId xmlns:a16="http://schemas.microsoft.com/office/drawing/2014/main" id="{8B320263-20DB-3ABA-43ED-6D460F9F046D}"/>
                </a:ext>
              </a:extLst>
            </p:cNvPr>
            <p:cNvSpPr txBox="1"/>
            <p:nvPr/>
          </p:nvSpPr>
          <p:spPr>
            <a:xfrm>
              <a:off x="8486836" y="4668216"/>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Land-based removals</a:t>
              </a:r>
            </a:p>
          </p:txBody>
        </p:sp>
        <p:sp>
          <p:nvSpPr>
            <p:cNvPr id="35" name="Oval 34">
              <a:extLst>
                <a:ext uri="{FF2B5EF4-FFF2-40B4-BE49-F238E27FC236}">
                  <a16:creationId xmlns:a16="http://schemas.microsoft.com/office/drawing/2014/main" id="{1893DCE4-41DD-8FCF-A8E8-04A569ACE7F8}"/>
                </a:ext>
              </a:extLst>
            </p:cNvPr>
            <p:cNvSpPr/>
            <p:nvPr/>
          </p:nvSpPr>
          <p:spPr>
            <a:xfrm>
              <a:off x="8203671" y="4853980"/>
              <a:ext cx="165628" cy="165628"/>
            </a:xfrm>
            <a:prstGeom prst="ellipse">
              <a:avLst/>
            </a:prstGeom>
            <a:pattFill prst="wdUpDiag">
              <a:fgClr>
                <a:srgbClr val="1A5F31"/>
              </a:fgClr>
              <a:bgClr>
                <a:srgbClr val="A1D8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GB" sz="900"/>
            </a:p>
          </p:txBody>
        </p:sp>
        <p:sp>
          <p:nvSpPr>
            <p:cNvPr id="36" name="TextBox 16">
              <a:extLst>
                <a:ext uri="{FF2B5EF4-FFF2-40B4-BE49-F238E27FC236}">
                  <a16:creationId xmlns:a16="http://schemas.microsoft.com/office/drawing/2014/main" id="{27CA6E03-62AB-2576-134F-EA24E2D93523}"/>
                </a:ext>
              </a:extLst>
            </p:cNvPr>
            <p:cNvSpPr txBox="1"/>
            <p:nvPr/>
          </p:nvSpPr>
          <p:spPr>
            <a:xfrm>
              <a:off x="8486836" y="4867544"/>
              <a:ext cx="2096718" cy="138499"/>
            </a:xfrm>
            <a:prstGeom prst="rect">
              <a:avLst/>
            </a:prstGeom>
            <a:noFill/>
            <a:ln>
              <a:noFill/>
            </a:ln>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sz="900" dirty="0">
                  <a:solidFill>
                    <a:srgbClr val="7142FF"/>
                  </a:solidFill>
                </a:rPr>
                <a:t>Engineered greenhouse gas removals</a:t>
              </a:r>
            </a:p>
          </p:txBody>
        </p:sp>
      </p:grpSp>
      <p:sp>
        <p:nvSpPr>
          <p:cNvPr id="2" name="Title 1">
            <a:extLst>
              <a:ext uri="{FF2B5EF4-FFF2-40B4-BE49-F238E27FC236}">
                <a16:creationId xmlns:a16="http://schemas.microsoft.com/office/drawing/2014/main" id="{CC14E78D-A9D9-7B8A-BA83-9E328E8FCA78}"/>
              </a:ext>
            </a:extLst>
          </p:cNvPr>
          <p:cNvSpPr txBox="1">
            <a:spLocks/>
          </p:cNvSpPr>
          <p:nvPr/>
        </p:nvSpPr>
        <p:spPr>
          <a:xfrm>
            <a:off x="170259" y="142901"/>
            <a:ext cx="4359977" cy="205713"/>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450" kern="1200" spc="0" baseline="0">
                <a:solidFill>
                  <a:srgbClr val="7142FF"/>
                </a:solidFill>
                <a:latin typeface="+mj-lt"/>
                <a:ea typeface="+mj-ea"/>
                <a:cs typeface="+mj-cs"/>
              </a:defRPr>
            </a:lvl1pPr>
          </a:lstStyle>
          <a:p>
            <a:r>
              <a:rPr lang="en-GB"/>
              <a:t>UK path to Net Zero</a:t>
            </a:r>
            <a:endParaRPr lang="en-GB" dirty="0"/>
          </a:p>
        </p:txBody>
      </p:sp>
    </p:spTree>
    <p:extLst>
      <p:ext uri="{BB962C8B-B14F-4D97-AF65-F5344CB8AC3E}">
        <p14:creationId xmlns:p14="http://schemas.microsoft.com/office/powerpoint/2010/main" val="200486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AF9FA3-7F42-4130-9F5E-4E29EBFC2089}"/>
              </a:ext>
            </a:extLst>
          </p:cNvPr>
          <p:cNvGraphicFramePr>
            <a:graphicFrameLocks/>
          </p:cNvGraphicFramePr>
          <p:nvPr>
            <p:extLst>
              <p:ext uri="{D42A27DB-BD31-4B8C-83A1-F6EECF244321}">
                <p14:modId xmlns:p14="http://schemas.microsoft.com/office/powerpoint/2010/main" val="2071736057"/>
              </p:ext>
            </p:extLst>
          </p:nvPr>
        </p:nvGraphicFramePr>
        <p:xfrm>
          <a:off x="169864" y="847726"/>
          <a:ext cx="8794749" cy="374444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2BEBBF6-1811-444B-8EFF-A1DB7D573067}"/>
              </a:ext>
            </a:extLst>
          </p:cNvPr>
          <p:cNvSpPr>
            <a:spLocks noGrp="1"/>
          </p:cNvSpPr>
          <p:nvPr>
            <p:ph type="title"/>
          </p:nvPr>
        </p:nvSpPr>
        <p:spPr/>
        <p:txBody>
          <a:bodyPr anchor="t"/>
          <a:lstStyle/>
          <a:p>
            <a:r>
              <a:rPr lang="en-GB" dirty="0"/>
              <a:t>UK path to Net Zero</a:t>
            </a:r>
          </a:p>
        </p:txBody>
      </p:sp>
      <p:sp>
        <p:nvSpPr>
          <p:cNvPr id="5" name="Text Placeholder 4">
            <a:extLst>
              <a:ext uri="{FF2B5EF4-FFF2-40B4-BE49-F238E27FC236}">
                <a16:creationId xmlns:a16="http://schemas.microsoft.com/office/drawing/2014/main" id="{557E5EEE-A620-4085-881F-48068BD8DD82}"/>
              </a:ext>
            </a:extLst>
          </p:cNvPr>
          <p:cNvSpPr>
            <a:spLocks noGrp="1"/>
          </p:cNvSpPr>
          <p:nvPr>
            <p:ph type="body" sz="quarter" idx="13"/>
          </p:nvPr>
        </p:nvSpPr>
        <p:spPr>
          <a:xfrm>
            <a:off x="169863" y="391478"/>
            <a:ext cx="6134684" cy="632460"/>
          </a:xfrm>
        </p:spPr>
        <p:txBody>
          <a:bodyPr vert="horz" lIns="0" tIns="0" rIns="0" bIns="0" rtlCol="0">
            <a:noAutofit/>
          </a:bodyPr>
          <a:lstStyle/>
          <a:p>
            <a:r>
              <a:rPr lang="en-GB" sz="1400" dirty="0">
                <a:solidFill>
                  <a:srgbClr val="280049"/>
                </a:solidFill>
              </a:rPr>
              <a:t>Determined by practical issues: replacing assets, supply chains, skills, infrastructure, planning, feasible consumer behaviour​</a:t>
            </a:r>
          </a:p>
        </p:txBody>
      </p:sp>
      <p:sp>
        <p:nvSpPr>
          <p:cNvPr id="4" name="Rectangle 3">
            <a:extLst>
              <a:ext uri="{FF2B5EF4-FFF2-40B4-BE49-F238E27FC236}">
                <a16:creationId xmlns:a16="http://schemas.microsoft.com/office/drawing/2014/main" id="{A179F7EA-B35D-282E-26F9-0E1CA4289D88}"/>
              </a:ext>
            </a:extLst>
          </p:cNvPr>
          <p:cNvSpPr/>
          <p:nvPr/>
        </p:nvSpPr>
        <p:spPr>
          <a:xfrm>
            <a:off x="6689115" y="4264154"/>
            <a:ext cx="2376488" cy="369332"/>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7142FF"/>
                </a:solidFill>
                <a:effectLst/>
                <a:uLnTx/>
                <a:uFillTx/>
                <a:latin typeface="Century Gothic"/>
                <a:ea typeface="+mn-ea"/>
                <a:cs typeface="+mn-cs"/>
              </a:rPr>
              <a:t>Source</a:t>
            </a:r>
            <a:endParaRPr kumimoji="0" lang="en-GB" sz="900" b="0" i="0" u="none" strike="noStrike" kern="1200" cap="none" spc="0" normalizeH="0" baseline="0" noProof="0">
              <a:ln>
                <a:noFill/>
              </a:ln>
              <a:solidFill>
                <a:srgbClr val="7142FF"/>
              </a:solidFill>
              <a:effectLst/>
              <a:uLnTx/>
              <a:uFillTx/>
              <a:latin typeface="Century Gothic"/>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7142FF"/>
                </a:solidFill>
                <a:effectLst/>
                <a:uLnTx/>
                <a:uFillTx/>
                <a:latin typeface="Century Gothic"/>
                <a:ea typeface="+mn-ea"/>
                <a:cs typeface="+mn-cs"/>
              </a:rPr>
              <a:t>CCC analysis</a:t>
            </a:r>
          </a:p>
        </p:txBody>
      </p:sp>
      <p:grpSp>
        <p:nvGrpSpPr>
          <p:cNvPr id="31" name="Group 30">
            <a:extLst>
              <a:ext uri="{FF2B5EF4-FFF2-40B4-BE49-F238E27FC236}">
                <a16:creationId xmlns:a16="http://schemas.microsoft.com/office/drawing/2014/main" id="{E5618C83-42CA-4F41-AEDC-A7A5A94C4831}"/>
              </a:ext>
            </a:extLst>
          </p:cNvPr>
          <p:cNvGrpSpPr/>
          <p:nvPr/>
        </p:nvGrpSpPr>
        <p:grpSpPr>
          <a:xfrm>
            <a:off x="6685720" y="1023938"/>
            <a:ext cx="2379883" cy="2998787"/>
            <a:chOff x="6685720" y="1023938"/>
            <a:chExt cx="2379883" cy="2998787"/>
          </a:xfrm>
        </p:grpSpPr>
        <p:sp>
          <p:nvSpPr>
            <p:cNvPr id="10" name="Oval 9">
              <a:extLst>
                <a:ext uri="{FF2B5EF4-FFF2-40B4-BE49-F238E27FC236}">
                  <a16:creationId xmlns:a16="http://schemas.microsoft.com/office/drawing/2014/main" id="{B0FFFA30-1CC3-46A0-BA3E-307B5774AF8C}"/>
                </a:ext>
              </a:extLst>
            </p:cNvPr>
            <p:cNvSpPr/>
            <p:nvPr/>
          </p:nvSpPr>
          <p:spPr>
            <a:xfrm>
              <a:off x="6685720" y="1023938"/>
              <a:ext cx="165628" cy="165628"/>
            </a:xfrm>
            <a:prstGeom prst="ellipse">
              <a:avLst/>
            </a:prstGeom>
            <a:solidFill>
              <a:srgbClr val="28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1" name="TextBox 10">
              <a:extLst>
                <a:ext uri="{FF2B5EF4-FFF2-40B4-BE49-F238E27FC236}">
                  <a16:creationId xmlns:a16="http://schemas.microsoft.com/office/drawing/2014/main" id="{5F63A591-EC79-461E-23E2-D86A7BD1EC59}"/>
                </a:ext>
              </a:extLst>
            </p:cNvPr>
            <p:cNvSpPr txBox="1"/>
            <p:nvPr/>
          </p:nvSpPr>
          <p:spPr>
            <a:xfrm>
              <a:off x="6968885" y="1037502"/>
              <a:ext cx="2096718" cy="138499"/>
            </a:xfrm>
            <a:prstGeom prst="rect">
              <a:avLst/>
            </a:prstGeom>
            <a:noFill/>
            <a:ln>
              <a:noFill/>
            </a:ln>
          </p:spPr>
          <p:txBody>
            <a:bodyPr wrap="square" lIns="0" tIns="0" rIns="0" bIns="0" rtlCol="0">
              <a:spAutoFit/>
            </a:bodyPr>
            <a:lstStyle/>
            <a:p>
              <a:pPr algn="l"/>
              <a:r>
                <a:rPr lang="en-GB" sz="900" dirty="0">
                  <a:solidFill>
                    <a:srgbClr val="7142FF"/>
                  </a:solidFill>
                </a:rPr>
                <a:t>F-gases</a:t>
              </a:r>
            </a:p>
          </p:txBody>
        </p:sp>
        <p:sp>
          <p:nvSpPr>
            <p:cNvPr id="8" name="Oval 7">
              <a:extLst>
                <a:ext uri="{FF2B5EF4-FFF2-40B4-BE49-F238E27FC236}">
                  <a16:creationId xmlns:a16="http://schemas.microsoft.com/office/drawing/2014/main" id="{74B38658-291C-E4CA-520E-A82062F3B736}"/>
                </a:ext>
              </a:extLst>
            </p:cNvPr>
            <p:cNvSpPr/>
            <p:nvPr/>
          </p:nvSpPr>
          <p:spPr>
            <a:xfrm>
              <a:off x="6685720" y="3857097"/>
              <a:ext cx="165628" cy="16562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2" name="Oval 11">
              <a:extLst>
                <a:ext uri="{FF2B5EF4-FFF2-40B4-BE49-F238E27FC236}">
                  <a16:creationId xmlns:a16="http://schemas.microsoft.com/office/drawing/2014/main" id="{F99395A9-E336-940A-7FD9-3D544EFB9D1E}"/>
                </a:ext>
              </a:extLst>
            </p:cNvPr>
            <p:cNvSpPr/>
            <p:nvPr/>
          </p:nvSpPr>
          <p:spPr>
            <a:xfrm>
              <a:off x="6685720" y="3573782"/>
              <a:ext cx="165628" cy="165628"/>
            </a:xfrm>
            <a:prstGeom prst="ellipse">
              <a:avLst/>
            </a:prstGeom>
            <a:solidFill>
              <a:srgbClr val="1A5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3" name="Oval 12">
              <a:extLst>
                <a:ext uri="{FF2B5EF4-FFF2-40B4-BE49-F238E27FC236}">
                  <a16:creationId xmlns:a16="http://schemas.microsoft.com/office/drawing/2014/main" id="{9F44E6F4-6FFF-6CF9-D5FB-CFD2D52405F9}"/>
                </a:ext>
              </a:extLst>
            </p:cNvPr>
            <p:cNvSpPr/>
            <p:nvPr/>
          </p:nvSpPr>
          <p:spPr>
            <a:xfrm>
              <a:off x="6685720" y="3290466"/>
              <a:ext cx="165628" cy="165628"/>
            </a:xfrm>
            <a:prstGeom prst="ellipse">
              <a:avLst/>
            </a:prstGeom>
            <a:solidFill>
              <a:srgbClr val="CDE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4" name="Oval 13">
              <a:extLst>
                <a:ext uri="{FF2B5EF4-FFF2-40B4-BE49-F238E27FC236}">
                  <a16:creationId xmlns:a16="http://schemas.microsoft.com/office/drawing/2014/main" id="{45607BBF-98E4-A7D2-4F87-F131F42EC1F5}"/>
                </a:ext>
              </a:extLst>
            </p:cNvPr>
            <p:cNvSpPr/>
            <p:nvPr/>
          </p:nvSpPr>
          <p:spPr>
            <a:xfrm>
              <a:off x="6685720" y="3007150"/>
              <a:ext cx="165628" cy="165628"/>
            </a:xfrm>
            <a:prstGeom prst="ellipse">
              <a:avLst/>
            </a:prstGeom>
            <a:solidFill>
              <a:srgbClr val="A1D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5" name="Oval 14">
              <a:extLst>
                <a:ext uri="{FF2B5EF4-FFF2-40B4-BE49-F238E27FC236}">
                  <a16:creationId xmlns:a16="http://schemas.microsoft.com/office/drawing/2014/main" id="{3CCC7BB9-A668-BA69-E52F-E74334F78E6F}"/>
                </a:ext>
              </a:extLst>
            </p:cNvPr>
            <p:cNvSpPr/>
            <p:nvPr/>
          </p:nvSpPr>
          <p:spPr>
            <a:xfrm>
              <a:off x="6685720" y="2723834"/>
              <a:ext cx="165628" cy="165628"/>
            </a:xfrm>
            <a:prstGeom prst="ellipse">
              <a:avLst/>
            </a:prstGeom>
            <a:solidFill>
              <a:srgbClr val="CA7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6" name="Oval 15">
              <a:extLst>
                <a:ext uri="{FF2B5EF4-FFF2-40B4-BE49-F238E27FC236}">
                  <a16:creationId xmlns:a16="http://schemas.microsoft.com/office/drawing/2014/main" id="{2AC11D42-BD97-3677-469E-89853E26DFF8}"/>
                </a:ext>
              </a:extLst>
            </p:cNvPr>
            <p:cNvSpPr/>
            <p:nvPr/>
          </p:nvSpPr>
          <p:spPr>
            <a:xfrm>
              <a:off x="6685720" y="2440518"/>
              <a:ext cx="165628" cy="165628"/>
            </a:xfrm>
            <a:prstGeom prst="ellipse">
              <a:avLst/>
            </a:prstGeom>
            <a:solidFill>
              <a:srgbClr val="96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Oval 16">
              <a:extLst>
                <a:ext uri="{FF2B5EF4-FFF2-40B4-BE49-F238E27FC236}">
                  <a16:creationId xmlns:a16="http://schemas.microsoft.com/office/drawing/2014/main" id="{04EF9E91-8688-5ABB-AEE1-5FDF33E128A4}"/>
                </a:ext>
              </a:extLst>
            </p:cNvPr>
            <p:cNvSpPr/>
            <p:nvPr/>
          </p:nvSpPr>
          <p:spPr>
            <a:xfrm>
              <a:off x="6685720" y="2157202"/>
              <a:ext cx="165628" cy="165628"/>
            </a:xfrm>
            <a:prstGeom prst="ellipse">
              <a:avLst/>
            </a:prstGeom>
            <a:solidFill>
              <a:srgbClr val="FF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8" name="Oval 17">
              <a:extLst>
                <a:ext uri="{FF2B5EF4-FFF2-40B4-BE49-F238E27FC236}">
                  <a16:creationId xmlns:a16="http://schemas.microsoft.com/office/drawing/2014/main" id="{D1627F4B-A4B2-AACF-0CF5-BD5B49A7C844}"/>
                </a:ext>
              </a:extLst>
            </p:cNvPr>
            <p:cNvSpPr/>
            <p:nvPr/>
          </p:nvSpPr>
          <p:spPr>
            <a:xfrm>
              <a:off x="6685720" y="1873886"/>
              <a:ext cx="165628" cy="165628"/>
            </a:xfrm>
            <a:prstGeom prst="ellipse">
              <a:avLst/>
            </a:prstGeom>
            <a:solidFill>
              <a:srgbClr val="714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Oval 18">
              <a:extLst>
                <a:ext uri="{FF2B5EF4-FFF2-40B4-BE49-F238E27FC236}">
                  <a16:creationId xmlns:a16="http://schemas.microsoft.com/office/drawing/2014/main" id="{26B9F776-7AA1-9210-452E-4E80C73C5FB9}"/>
                </a:ext>
              </a:extLst>
            </p:cNvPr>
            <p:cNvSpPr/>
            <p:nvPr/>
          </p:nvSpPr>
          <p:spPr>
            <a:xfrm>
              <a:off x="6685720" y="1590570"/>
              <a:ext cx="165628" cy="165628"/>
            </a:xfrm>
            <a:prstGeom prst="ellipse">
              <a:avLst/>
            </a:prstGeom>
            <a:solidFill>
              <a:srgbClr val="FF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0" name="Oval 19">
              <a:extLst>
                <a:ext uri="{FF2B5EF4-FFF2-40B4-BE49-F238E27FC236}">
                  <a16:creationId xmlns:a16="http://schemas.microsoft.com/office/drawing/2014/main" id="{F826650B-8788-7947-B723-D8CBBC06C6EA}"/>
                </a:ext>
              </a:extLst>
            </p:cNvPr>
            <p:cNvSpPr/>
            <p:nvPr/>
          </p:nvSpPr>
          <p:spPr>
            <a:xfrm>
              <a:off x="6685720" y="1307254"/>
              <a:ext cx="165628" cy="165628"/>
            </a:xfrm>
            <a:prstGeom prst="ellipse">
              <a:avLst/>
            </a:prstGeom>
            <a:solidFill>
              <a:srgbClr val="AE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1" name="TextBox 20">
              <a:extLst>
                <a:ext uri="{FF2B5EF4-FFF2-40B4-BE49-F238E27FC236}">
                  <a16:creationId xmlns:a16="http://schemas.microsoft.com/office/drawing/2014/main" id="{FFF91F84-8456-356F-BB5E-C9A864E8131E}"/>
                </a:ext>
              </a:extLst>
            </p:cNvPr>
            <p:cNvSpPr txBox="1"/>
            <p:nvPr/>
          </p:nvSpPr>
          <p:spPr>
            <a:xfrm>
              <a:off x="6968885" y="1320818"/>
              <a:ext cx="2096718" cy="138499"/>
            </a:xfrm>
            <a:prstGeom prst="rect">
              <a:avLst/>
            </a:prstGeom>
            <a:noFill/>
            <a:ln>
              <a:noFill/>
            </a:ln>
          </p:spPr>
          <p:txBody>
            <a:bodyPr wrap="square" lIns="0" tIns="0" rIns="0" bIns="0" rtlCol="0">
              <a:spAutoFit/>
            </a:bodyPr>
            <a:lstStyle/>
            <a:p>
              <a:pPr algn="l"/>
              <a:r>
                <a:rPr lang="en-GB" sz="900" dirty="0">
                  <a:solidFill>
                    <a:srgbClr val="7142FF"/>
                  </a:solidFill>
                </a:rPr>
                <a:t>Industry</a:t>
              </a:r>
            </a:p>
          </p:txBody>
        </p:sp>
        <p:sp>
          <p:nvSpPr>
            <p:cNvPr id="22" name="TextBox 21">
              <a:extLst>
                <a:ext uri="{FF2B5EF4-FFF2-40B4-BE49-F238E27FC236}">
                  <a16:creationId xmlns:a16="http://schemas.microsoft.com/office/drawing/2014/main" id="{F02F7348-207A-BEC3-2909-55E0975716B1}"/>
                </a:ext>
              </a:extLst>
            </p:cNvPr>
            <p:cNvSpPr txBox="1"/>
            <p:nvPr/>
          </p:nvSpPr>
          <p:spPr>
            <a:xfrm>
              <a:off x="6968885" y="1604134"/>
              <a:ext cx="2096718" cy="138499"/>
            </a:xfrm>
            <a:prstGeom prst="rect">
              <a:avLst/>
            </a:prstGeom>
            <a:noFill/>
            <a:ln>
              <a:noFill/>
            </a:ln>
          </p:spPr>
          <p:txBody>
            <a:bodyPr wrap="square" lIns="0" tIns="0" rIns="0" bIns="0" rtlCol="0">
              <a:spAutoFit/>
            </a:bodyPr>
            <a:lstStyle/>
            <a:p>
              <a:pPr algn="l"/>
              <a:r>
                <a:rPr lang="en-GB" sz="900" dirty="0">
                  <a:solidFill>
                    <a:srgbClr val="7142FF"/>
                  </a:solidFill>
                </a:rPr>
                <a:t>Energy supply</a:t>
              </a:r>
            </a:p>
          </p:txBody>
        </p:sp>
        <p:sp>
          <p:nvSpPr>
            <p:cNvPr id="23" name="TextBox 22">
              <a:extLst>
                <a:ext uri="{FF2B5EF4-FFF2-40B4-BE49-F238E27FC236}">
                  <a16:creationId xmlns:a16="http://schemas.microsoft.com/office/drawing/2014/main" id="{40DEFAC6-5294-BF68-B8D8-92454F84CD5C}"/>
                </a:ext>
              </a:extLst>
            </p:cNvPr>
            <p:cNvSpPr txBox="1"/>
            <p:nvPr/>
          </p:nvSpPr>
          <p:spPr>
            <a:xfrm>
              <a:off x="6968885" y="1892758"/>
              <a:ext cx="2096718" cy="138499"/>
            </a:xfrm>
            <a:prstGeom prst="rect">
              <a:avLst/>
            </a:prstGeom>
            <a:noFill/>
            <a:ln>
              <a:noFill/>
            </a:ln>
          </p:spPr>
          <p:txBody>
            <a:bodyPr wrap="square" lIns="0" tIns="0" rIns="0" bIns="0" rtlCol="0">
              <a:spAutoFit/>
            </a:bodyPr>
            <a:lstStyle/>
            <a:p>
              <a:pPr algn="l"/>
              <a:r>
                <a:rPr lang="en-GB" sz="900" dirty="0">
                  <a:solidFill>
                    <a:srgbClr val="7142FF"/>
                  </a:solidFill>
                </a:rPr>
                <a:t>Surface transport</a:t>
              </a:r>
            </a:p>
          </p:txBody>
        </p:sp>
        <p:sp>
          <p:nvSpPr>
            <p:cNvPr id="24" name="TextBox 23">
              <a:extLst>
                <a:ext uri="{FF2B5EF4-FFF2-40B4-BE49-F238E27FC236}">
                  <a16:creationId xmlns:a16="http://schemas.microsoft.com/office/drawing/2014/main" id="{DC4485E7-075C-CA04-3585-64D2FB5CAB48}"/>
                </a:ext>
              </a:extLst>
            </p:cNvPr>
            <p:cNvSpPr txBox="1"/>
            <p:nvPr/>
          </p:nvSpPr>
          <p:spPr>
            <a:xfrm>
              <a:off x="6968885" y="2170766"/>
              <a:ext cx="2096718" cy="138499"/>
            </a:xfrm>
            <a:prstGeom prst="rect">
              <a:avLst/>
            </a:prstGeom>
            <a:noFill/>
            <a:ln>
              <a:noFill/>
            </a:ln>
          </p:spPr>
          <p:txBody>
            <a:bodyPr wrap="square" lIns="0" tIns="0" rIns="0" bIns="0" rtlCol="0">
              <a:spAutoFit/>
            </a:bodyPr>
            <a:lstStyle/>
            <a:p>
              <a:pPr algn="l"/>
              <a:r>
                <a:rPr lang="en-GB" sz="900" dirty="0">
                  <a:solidFill>
                    <a:srgbClr val="7142FF"/>
                  </a:solidFill>
                </a:rPr>
                <a:t>Buildings</a:t>
              </a:r>
            </a:p>
          </p:txBody>
        </p:sp>
        <p:sp>
          <p:nvSpPr>
            <p:cNvPr id="25" name="TextBox 24">
              <a:extLst>
                <a:ext uri="{FF2B5EF4-FFF2-40B4-BE49-F238E27FC236}">
                  <a16:creationId xmlns:a16="http://schemas.microsoft.com/office/drawing/2014/main" id="{E12C3766-04F2-1079-D582-ED0B254606F0}"/>
                </a:ext>
              </a:extLst>
            </p:cNvPr>
            <p:cNvSpPr txBox="1"/>
            <p:nvPr/>
          </p:nvSpPr>
          <p:spPr>
            <a:xfrm>
              <a:off x="6968885" y="2448774"/>
              <a:ext cx="2096718" cy="138499"/>
            </a:xfrm>
            <a:prstGeom prst="rect">
              <a:avLst/>
            </a:prstGeom>
            <a:noFill/>
            <a:ln>
              <a:noFill/>
            </a:ln>
          </p:spPr>
          <p:txBody>
            <a:bodyPr wrap="square" lIns="0" tIns="0" rIns="0" bIns="0" rtlCol="0">
              <a:spAutoFit/>
            </a:bodyPr>
            <a:lstStyle/>
            <a:p>
              <a:pPr algn="l"/>
              <a:r>
                <a:rPr lang="en-GB" sz="900" dirty="0">
                  <a:solidFill>
                    <a:srgbClr val="7142FF"/>
                  </a:solidFill>
                </a:rPr>
                <a:t>Waste</a:t>
              </a:r>
            </a:p>
          </p:txBody>
        </p:sp>
        <p:sp>
          <p:nvSpPr>
            <p:cNvPr id="26" name="TextBox 25">
              <a:extLst>
                <a:ext uri="{FF2B5EF4-FFF2-40B4-BE49-F238E27FC236}">
                  <a16:creationId xmlns:a16="http://schemas.microsoft.com/office/drawing/2014/main" id="{2DCDD7EB-E2A0-7A91-ABA4-177B055CC2EF}"/>
                </a:ext>
              </a:extLst>
            </p:cNvPr>
            <p:cNvSpPr txBox="1"/>
            <p:nvPr/>
          </p:nvSpPr>
          <p:spPr>
            <a:xfrm>
              <a:off x="6968885" y="2734545"/>
              <a:ext cx="2096718" cy="138499"/>
            </a:xfrm>
            <a:prstGeom prst="rect">
              <a:avLst/>
            </a:prstGeom>
            <a:noFill/>
            <a:ln>
              <a:noFill/>
            </a:ln>
          </p:spPr>
          <p:txBody>
            <a:bodyPr wrap="square" lIns="0" tIns="0" rIns="0" bIns="0" rtlCol="0">
              <a:spAutoFit/>
            </a:bodyPr>
            <a:lstStyle/>
            <a:p>
              <a:pPr algn="l"/>
              <a:r>
                <a:rPr lang="en-GB" sz="900" dirty="0">
                  <a:solidFill>
                    <a:srgbClr val="7142FF"/>
                  </a:solidFill>
                </a:rPr>
                <a:t>Aviation &amp; shipping</a:t>
              </a:r>
            </a:p>
          </p:txBody>
        </p:sp>
        <p:sp>
          <p:nvSpPr>
            <p:cNvPr id="27" name="TextBox 26">
              <a:extLst>
                <a:ext uri="{FF2B5EF4-FFF2-40B4-BE49-F238E27FC236}">
                  <a16:creationId xmlns:a16="http://schemas.microsoft.com/office/drawing/2014/main" id="{F6ADA34E-FEC9-CF7A-BFDF-C62F620B7906}"/>
                </a:ext>
              </a:extLst>
            </p:cNvPr>
            <p:cNvSpPr txBox="1"/>
            <p:nvPr/>
          </p:nvSpPr>
          <p:spPr>
            <a:xfrm>
              <a:off x="6968885" y="3020714"/>
              <a:ext cx="2096718" cy="138499"/>
            </a:xfrm>
            <a:prstGeom prst="rect">
              <a:avLst/>
            </a:prstGeom>
            <a:noFill/>
            <a:ln>
              <a:noFill/>
            </a:ln>
          </p:spPr>
          <p:txBody>
            <a:bodyPr wrap="square" lIns="0" tIns="0" rIns="0" bIns="0" rtlCol="0">
              <a:spAutoFit/>
            </a:bodyPr>
            <a:lstStyle/>
            <a:p>
              <a:pPr algn="l"/>
              <a:r>
                <a:rPr lang="en-GB" sz="900" dirty="0">
                  <a:solidFill>
                    <a:srgbClr val="7142FF"/>
                  </a:solidFill>
                </a:rPr>
                <a:t>Agriculture</a:t>
              </a:r>
            </a:p>
          </p:txBody>
        </p:sp>
        <p:sp>
          <p:nvSpPr>
            <p:cNvPr id="28" name="TextBox 27">
              <a:extLst>
                <a:ext uri="{FF2B5EF4-FFF2-40B4-BE49-F238E27FC236}">
                  <a16:creationId xmlns:a16="http://schemas.microsoft.com/office/drawing/2014/main" id="{4934B94B-4F0B-198A-97CF-B76A7029FB1E}"/>
                </a:ext>
              </a:extLst>
            </p:cNvPr>
            <p:cNvSpPr txBox="1"/>
            <p:nvPr/>
          </p:nvSpPr>
          <p:spPr>
            <a:xfrm>
              <a:off x="6968885" y="3306883"/>
              <a:ext cx="2096718" cy="138499"/>
            </a:xfrm>
            <a:prstGeom prst="rect">
              <a:avLst/>
            </a:prstGeom>
            <a:noFill/>
            <a:ln>
              <a:noFill/>
            </a:ln>
          </p:spPr>
          <p:txBody>
            <a:bodyPr wrap="square" lIns="0" tIns="0" rIns="0" bIns="0" rtlCol="0">
              <a:spAutoFit/>
            </a:bodyPr>
            <a:lstStyle/>
            <a:p>
              <a:pPr algn="l"/>
              <a:r>
                <a:rPr lang="en-GB" sz="900" dirty="0">
                  <a:solidFill>
                    <a:srgbClr val="7142FF"/>
                  </a:solidFill>
                </a:rPr>
                <a:t>Land use sources</a:t>
              </a:r>
            </a:p>
          </p:txBody>
        </p:sp>
        <p:sp>
          <p:nvSpPr>
            <p:cNvPr id="29" name="TextBox 28">
              <a:extLst>
                <a:ext uri="{FF2B5EF4-FFF2-40B4-BE49-F238E27FC236}">
                  <a16:creationId xmlns:a16="http://schemas.microsoft.com/office/drawing/2014/main" id="{807DC12B-E39A-ABC0-3C4A-CFE3265D43D2}"/>
                </a:ext>
              </a:extLst>
            </p:cNvPr>
            <p:cNvSpPr txBox="1"/>
            <p:nvPr/>
          </p:nvSpPr>
          <p:spPr>
            <a:xfrm>
              <a:off x="6968885" y="3587250"/>
              <a:ext cx="2096718" cy="138499"/>
            </a:xfrm>
            <a:prstGeom prst="rect">
              <a:avLst/>
            </a:prstGeom>
            <a:noFill/>
            <a:ln>
              <a:noFill/>
            </a:ln>
          </p:spPr>
          <p:txBody>
            <a:bodyPr wrap="square" lIns="0" tIns="0" rIns="0" bIns="0" rtlCol="0">
              <a:spAutoFit/>
            </a:bodyPr>
            <a:lstStyle/>
            <a:p>
              <a:pPr algn="l"/>
              <a:r>
                <a:rPr lang="en-GB" sz="900" dirty="0">
                  <a:solidFill>
                    <a:srgbClr val="7142FF"/>
                  </a:solidFill>
                </a:rPr>
                <a:t>Land use sinks</a:t>
              </a:r>
            </a:p>
          </p:txBody>
        </p:sp>
        <p:sp>
          <p:nvSpPr>
            <p:cNvPr id="30" name="TextBox 29">
              <a:extLst>
                <a:ext uri="{FF2B5EF4-FFF2-40B4-BE49-F238E27FC236}">
                  <a16:creationId xmlns:a16="http://schemas.microsoft.com/office/drawing/2014/main" id="{0F36C5FC-6AC6-DDAF-6533-613BA5D2D027}"/>
                </a:ext>
              </a:extLst>
            </p:cNvPr>
            <p:cNvSpPr txBox="1"/>
            <p:nvPr/>
          </p:nvSpPr>
          <p:spPr>
            <a:xfrm>
              <a:off x="6968885" y="3871219"/>
              <a:ext cx="2096718" cy="138499"/>
            </a:xfrm>
            <a:prstGeom prst="rect">
              <a:avLst/>
            </a:prstGeom>
            <a:noFill/>
            <a:ln>
              <a:noFill/>
            </a:ln>
          </p:spPr>
          <p:txBody>
            <a:bodyPr wrap="square" lIns="0" tIns="0" rIns="0" bIns="0" rtlCol="0">
              <a:spAutoFit/>
            </a:bodyPr>
            <a:lstStyle/>
            <a:p>
              <a:pPr algn="l"/>
              <a:r>
                <a:rPr lang="en-GB" sz="900" dirty="0">
                  <a:solidFill>
                    <a:srgbClr val="7142FF"/>
                  </a:solidFill>
                </a:rPr>
                <a:t>Removals</a:t>
              </a:r>
            </a:p>
          </p:txBody>
        </p:sp>
      </p:grpSp>
    </p:spTree>
    <p:extLst>
      <p:ext uri="{BB962C8B-B14F-4D97-AF65-F5344CB8AC3E}">
        <p14:creationId xmlns:p14="http://schemas.microsoft.com/office/powerpoint/2010/main" val="84421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54C8-2060-4991-9B7E-C012F42CAE1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6F08161-5EC8-68E9-E7D7-38FF00454788}"/>
              </a:ext>
            </a:extLst>
          </p:cNvPr>
          <p:cNvSpPr>
            <a:spLocks noGrp="1"/>
          </p:cNvSpPr>
          <p:nvPr>
            <p:ph type="body" sz="quarter" idx="13"/>
          </p:nvPr>
        </p:nvSpPr>
        <p:spPr>
          <a:xfrm>
            <a:off x="169863" y="169700"/>
            <a:ext cx="6418262" cy="703897"/>
          </a:xfrm>
        </p:spPr>
        <p:txBody>
          <a:bodyPr/>
          <a:lstStyle/>
          <a:p>
            <a:r>
              <a:rPr lang="en-GB" dirty="0">
                <a:solidFill>
                  <a:srgbClr val="7142FF"/>
                </a:solidFill>
              </a:rPr>
              <a:t>Speeding up delivery</a:t>
            </a:r>
          </a:p>
        </p:txBody>
      </p:sp>
    </p:spTree>
    <p:extLst>
      <p:ext uri="{BB962C8B-B14F-4D97-AF65-F5344CB8AC3E}">
        <p14:creationId xmlns:p14="http://schemas.microsoft.com/office/powerpoint/2010/main" val="1192003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0C29-C25B-413C-9040-EF3CBA87EFD2}"/>
              </a:ext>
            </a:extLst>
          </p:cNvPr>
          <p:cNvSpPr>
            <a:spLocks noGrp="1"/>
          </p:cNvSpPr>
          <p:nvPr>
            <p:ph type="title"/>
          </p:nvPr>
        </p:nvSpPr>
        <p:spPr/>
        <p:txBody>
          <a:bodyPr/>
          <a:lstStyle/>
          <a:p>
            <a:r>
              <a:rPr lang="en-GB" dirty="0">
                <a:solidFill>
                  <a:srgbClr val="7142FF"/>
                </a:solidFill>
                <a:latin typeface="Century Gothic"/>
              </a:rPr>
              <a:t>2030 goal – looking back 8 years and forward 8 years</a:t>
            </a:r>
            <a:br>
              <a:rPr lang="en-GB" dirty="0"/>
            </a:br>
            <a:r>
              <a:rPr lang="en-GB" dirty="0">
                <a:solidFill>
                  <a:schemeClr val="tx1"/>
                </a:solidFill>
              </a:rPr>
              <a:t>Total emissions excluding shipping, aviation and electricity supply</a:t>
            </a:r>
            <a:endParaRPr lang="en-US" dirty="0">
              <a:solidFill>
                <a:schemeClr val="tx1"/>
              </a:solidFill>
            </a:endParaRPr>
          </a:p>
        </p:txBody>
      </p:sp>
      <p:grpSp>
        <p:nvGrpSpPr>
          <p:cNvPr id="10" name="Group 9">
            <a:extLst>
              <a:ext uri="{FF2B5EF4-FFF2-40B4-BE49-F238E27FC236}">
                <a16:creationId xmlns:a16="http://schemas.microsoft.com/office/drawing/2014/main" id="{316F83B6-16F3-DC4C-4772-D101BA42AA39}"/>
              </a:ext>
            </a:extLst>
          </p:cNvPr>
          <p:cNvGrpSpPr/>
          <p:nvPr/>
        </p:nvGrpSpPr>
        <p:grpSpPr>
          <a:xfrm>
            <a:off x="617033" y="899532"/>
            <a:ext cx="7555417" cy="3553522"/>
            <a:chOff x="350199" y="0"/>
            <a:chExt cx="4279264" cy="3535893"/>
          </a:xfrm>
        </p:grpSpPr>
        <mc:AlternateContent xmlns:mc="http://schemas.openxmlformats.org/markup-compatibility/2006" xmlns:cx1="http://schemas.microsoft.com/office/drawing/2015/9/8/chartex">
          <mc:Choice Requires="cx1">
            <p:graphicFrame>
              <p:nvGraphicFramePr>
                <p:cNvPr id="11" name="Chart 10">
                  <a:extLst>
                    <a:ext uri="{FF2B5EF4-FFF2-40B4-BE49-F238E27FC236}">
                      <a16:creationId xmlns:a16="http://schemas.microsoft.com/office/drawing/2014/main" id="{511B1FDF-6211-9808-6C76-FD625FA4BFB8}"/>
                    </a:ext>
                  </a:extLst>
                </p:cNvPr>
                <p:cNvGraphicFramePr/>
                <p:nvPr>
                  <p:extLst>
                    <p:ext uri="{D42A27DB-BD31-4B8C-83A1-F6EECF244321}">
                      <p14:modId xmlns:p14="http://schemas.microsoft.com/office/powerpoint/2010/main" val="2634530748"/>
                    </p:ext>
                  </p:extLst>
                </p:nvPr>
              </p:nvGraphicFramePr>
              <p:xfrm>
                <a:off x="350199" y="0"/>
                <a:ext cx="4279264" cy="353589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Chart 10">
                  <a:extLst>
                    <a:ext uri="{FF2B5EF4-FFF2-40B4-BE49-F238E27FC236}">
                      <a16:creationId xmlns:a16="http://schemas.microsoft.com/office/drawing/2014/main" id="{511B1FDF-6211-9808-6C76-FD625FA4BFB8}"/>
                    </a:ext>
                  </a:extLst>
                </p:cNvPr>
                <p:cNvPicPr>
                  <a:picLocks noGrp="1" noRot="1" noChangeAspect="1" noMove="1" noResize="1" noEditPoints="1" noAdjustHandles="1" noChangeArrowheads="1" noChangeShapeType="1"/>
                </p:cNvPicPr>
                <p:nvPr/>
              </p:nvPicPr>
              <p:blipFill>
                <a:blip r:embed="rId4"/>
                <a:stretch>
                  <a:fillRect/>
                </a:stretch>
              </p:blipFill>
              <p:spPr>
                <a:xfrm>
                  <a:off x="617033" y="899532"/>
                  <a:ext cx="7555417" cy="3553522"/>
                </a:xfrm>
                <a:prstGeom prst="rect">
                  <a:avLst/>
                </a:prstGeom>
              </p:spPr>
            </p:pic>
          </mc:Fallback>
        </mc:AlternateContent>
        <p:sp>
          <p:nvSpPr>
            <p:cNvPr id="12" name="TextBox 11">
              <a:extLst>
                <a:ext uri="{FF2B5EF4-FFF2-40B4-BE49-F238E27FC236}">
                  <a16:creationId xmlns:a16="http://schemas.microsoft.com/office/drawing/2014/main" id="{8F04484F-29A8-DEB0-DD00-2CA7DB2A7CDD}"/>
                </a:ext>
              </a:extLst>
            </p:cNvPr>
            <p:cNvSpPr txBox="1"/>
            <p:nvPr/>
          </p:nvSpPr>
          <p:spPr>
            <a:xfrm>
              <a:off x="1474918" y="876666"/>
              <a:ext cx="538954" cy="4124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7142FF"/>
                  </a:solidFill>
                  <a:effectLst/>
                  <a:uLnTx/>
                  <a:uFillTx/>
                  <a:latin typeface="Century Gothic"/>
                  <a:ea typeface="+mn-ea"/>
                  <a:cs typeface="+mn-cs"/>
                </a:rPr>
                <a:t>-1.2%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7142FF"/>
                  </a:solidFill>
                  <a:effectLst/>
                  <a:uLnTx/>
                  <a:uFillTx/>
                  <a:latin typeface="Century Gothic"/>
                  <a:ea typeface="+mn-ea"/>
                  <a:cs typeface="+mn-cs"/>
                </a:rPr>
                <a:t>per year</a:t>
              </a:r>
            </a:p>
          </p:txBody>
        </p:sp>
        <p:sp>
          <p:nvSpPr>
            <p:cNvPr id="13" name="TextBox 13">
              <a:extLst>
                <a:ext uri="{FF2B5EF4-FFF2-40B4-BE49-F238E27FC236}">
                  <a16:creationId xmlns:a16="http://schemas.microsoft.com/office/drawing/2014/main" id="{F9C31DD5-83DF-2271-C962-0B065CACD7CF}"/>
                </a:ext>
              </a:extLst>
            </p:cNvPr>
            <p:cNvSpPr txBox="1"/>
            <p:nvPr/>
          </p:nvSpPr>
          <p:spPr>
            <a:xfrm>
              <a:off x="3116056" y="1606468"/>
              <a:ext cx="534743" cy="44674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7142FF"/>
                  </a:solidFill>
                  <a:effectLst/>
                  <a:uLnTx/>
                  <a:uFillTx/>
                  <a:latin typeface="Century Gothic"/>
                  <a:ea typeface="+mn-ea"/>
                  <a:cs typeface="+mn-cs"/>
                </a:rPr>
                <a:t>-4.4%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7142FF"/>
                  </a:solidFill>
                  <a:effectLst/>
                  <a:uLnTx/>
                  <a:uFillTx/>
                  <a:latin typeface="Century Gothic"/>
                  <a:ea typeface="+mn-ea"/>
                  <a:cs typeface="+mn-cs"/>
                </a:rPr>
                <a:t>per year</a:t>
              </a:r>
            </a:p>
          </p:txBody>
        </p:sp>
      </p:grpSp>
      <p:sp>
        <p:nvSpPr>
          <p:cNvPr id="4" name="Rectangle 3">
            <a:extLst>
              <a:ext uri="{FF2B5EF4-FFF2-40B4-BE49-F238E27FC236}">
                <a16:creationId xmlns:a16="http://schemas.microsoft.com/office/drawing/2014/main" id="{6998836F-8A1B-65DC-685D-05D0E0E0257C}"/>
              </a:ext>
            </a:extLst>
          </p:cNvPr>
          <p:cNvSpPr/>
          <p:nvPr/>
        </p:nvSpPr>
        <p:spPr>
          <a:xfrm>
            <a:off x="6597649" y="4358663"/>
            <a:ext cx="2376488" cy="276999"/>
          </a:xfrm>
          <a:prstGeom prst="rect">
            <a:avLst/>
          </a:prstGeom>
        </p:spPr>
        <p:txBody>
          <a:bodyPr wrap="square" lIns="0" tIns="0" rIns="0" bIns="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7142FF"/>
                </a:solidFill>
                <a:effectLst/>
                <a:uLnTx/>
                <a:uFillTx/>
                <a:latin typeface="Century Gothic"/>
                <a:ea typeface="+mn-ea"/>
                <a:cs typeface="+mn-cs"/>
              </a:rPr>
              <a:t>Source</a:t>
            </a:r>
            <a:endParaRPr kumimoji="0" lang="en-GB" sz="900" b="0" i="0" u="none" strike="noStrike" kern="1200" cap="none" spc="0" normalizeH="0" baseline="0" noProof="0">
              <a:ln>
                <a:noFill/>
              </a:ln>
              <a:solidFill>
                <a:srgbClr val="7142FF"/>
              </a:solidFill>
              <a:effectLst/>
              <a:uLnTx/>
              <a:uFillTx/>
              <a:latin typeface="Century Gothic"/>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7142FF"/>
                </a:solidFill>
                <a:effectLst/>
                <a:uLnTx/>
                <a:uFillTx/>
                <a:latin typeface="Century Gothic"/>
                <a:ea typeface="+mn-ea"/>
                <a:cs typeface="+mn-cs"/>
              </a:rPr>
              <a:t>CCC analysis</a:t>
            </a:r>
          </a:p>
        </p:txBody>
      </p:sp>
    </p:spTree>
    <p:extLst>
      <p:ext uri="{BB962C8B-B14F-4D97-AF65-F5344CB8AC3E}">
        <p14:creationId xmlns:p14="http://schemas.microsoft.com/office/powerpoint/2010/main" val="195848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0C29-C25B-413C-9040-EF3CBA87EFD2}"/>
              </a:ext>
            </a:extLst>
          </p:cNvPr>
          <p:cNvSpPr>
            <a:spLocks noGrp="1"/>
          </p:cNvSpPr>
          <p:nvPr>
            <p:ph type="title"/>
          </p:nvPr>
        </p:nvSpPr>
        <p:spPr/>
        <p:txBody>
          <a:bodyPr/>
          <a:lstStyle/>
          <a:p>
            <a:r>
              <a:rPr lang="en-GB" dirty="0">
                <a:solidFill>
                  <a:srgbClr val="7142FF"/>
                </a:solidFill>
                <a:latin typeface="Century Gothic"/>
              </a:rPr>
              <a:t>2030 goal – looking back 8 years and forward 8 years</a:t>
            </a:r>
            <a:br>
              <a:rPr lang="en-GB" dirty="0"/>
            </a:br>
            <a:r>
              <a:rPr lang="en-GB" dirty="0">
                <a:solidFill>
                  <a:schemeClr val="tx1"/>
                </a:solidFill>
              </a:rPr>
              <a:t>Change in UK emissions per year by sector</a:t>
            </a:r>
            <a:endParaRPr lang="en-US" b="1" dirty="0">
              <a:solidFill>
                <a:schemeClr val="tx1"/>
              </a:solidFill>
            </a:endParaRPr>
          </a:p>
        </p:txBody>
      </p:sp>
      <p:graphicFrame>
        <p:nvGraphicFramePr>
          <p:cNvPr id="5" name="Chart 4">
            <a:extLst>
              <a:ext uri="{FF2B5EF4-FFF2-40B4-BE49-F238E27FC236}">
                <a16:creationId xmlns:a16="http://schemas.microsoft.com/office/drawing/2014/main" id="{6E7127E5-162B-42F7-8E51-1A88E2B3842F}"/>
              </a:ext>
              <a:ext uri="{147F2762-F138-4A5C-976F-8EAC2B608ADB}">
                <a16:predDERef xmlns:a16="http://schemas.microsoft.com/office/drawing/2014/main" pred="{9D19FC39-0228-B53E-E7D4-0E37A850A8E3}"/>
              </a:ext>
            </a:extLst>
          </p:cNvPr>
          <p:cNvGraphicFramePr>
            <a:graphicFrameLocks/>
          </p:cNvGraphicFramePr>
          <p:nvPr/>
        </p:nvGraphicFramePr>
        <p:xfrm>
          <a:off x="170259" y="944137"/>
          <a:ext cx="8794354" cy="353865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2E78B5EC-B41E-A809-A589-8A27DB296FEE}"/>
              </a:ext>
            </a:extLst>
          </p:cNvPr>
          <p:cNvSpPr/>
          <p:nvPr/>
        </p:nvSpPr>
        <p:spPr>
          <a:xfrm>
            <a:off x="6597649" y="4358663"/>
            <a:ext cx="2376488" cy="276999"/>
          </a:xfrm>
          <a:prstGeom prst="rect">
            <a:avLst/>
          </a:prstGeom>
        </p:spPr>
        <p:txBody>
          <a:bodyPr wrap="square" lIns="0" tIns="0" rIns="0" bIns="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7142FF"/>
                </a:solidFill>
                <a:effectLst/>
                <a:uLnTx/>
                <a:uFillTx/>
                <a:latin typeface="Century Gothic"/>
                <a:ea typeface="+mn-ea"/>
                <a:cs typeface="+mn-cs"/>
              </a:rPr>
              <a:t>Source</a:t>
            </a:r>
            <a:endParaRPr kumimoji="0" lang="en-GB" sz="900" b="0" i="0" u="none" strike="noStrike" kern="1200" cap="none" spc="0" normalizeH="0" baseline="0" noProof="0">
              <a:ln>
                <a:noFill/>
              </a:ln>
              <a:solidFill>
                <a:srgbClr val="7142FF"/>
              </a:solidFill>
              <a:effectLst/>
              <a:uLnTx/>
              <a:uFillTx/>
              <a:latin typeface="Century Gothic"/>
              <a:ea typeface="+mn-ea"/>
              <a:cs typeface="+mn-cs"/>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7142FF"/>
                </a:solidFill>
                <a:effectLst/>
                <a:uLnTx/>
                <a:uFillTx/>
                <a:latin typeface="Century Gothic"/>
                <a:ea typeface="+mn-ea"/>
                <a:cs typeface="+mn-cs"/>
              </a:rPr>
              <a:t>CCC analysis</a:t>
            </a:r>
          </a:p>
        </p:txBody>
      </p:sp>
    </p:spTree>
    <p:extLst>
      <p:ext uri="{BB962C8B-B14F-4D97-AF65-F5344CB8AC3E}">
        <p14:creationId xmlns:p14="http://schemas.microsoft.com/office/powerpoint/2010/main" val="31272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7" dur="500"/>
                                        <p:tgtEl>
                                          <p:spTgt spid="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CC">
  <a:themeElements>
    <a:clrScheme name="CCC Palette Grey">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CC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lgn="l">
          <a:defRPr sz="1050" dirty="0" smtClean="0"/>
        </a:defPPr>
      </a:lstStyle>
    </a:txDef>
  </a:objectDefaults>
  <a:extraClrSchemeLst/>
  <a:custClrLst>
    <a:custClr name="Dark Purple">
      <a:srgbClr val="8C57CC"/>
    </a:custClr>
    <a:custClr name="Light Purple">
      <a:srgbClr val="AB6B99"/>
    </a:custClr>
    <a:custClr name="Pink">
      <a:srgbClr val="CA7880"/>
    </a:custClr>
    <a:custClr name="Dark Yellow">
      <a:srgbClr val="FFAC00"/>
    </a:custClr>
    <a:custClr name="Orange">
      <a:srgbClr val="FF5C00"/>
    </a:custClr>
    <a:custClr name="Light Yellow">
      <a:srgbClr val="FFFF4B"/>
    </a:custClr>
    <a:custClr name="Green">
      <a:srgbClr val="A1D800"/>
    </a:custClr>
    <a:custClr name="Light Green">
      <a:srgbClr val="CDE7B0"/>
    </a:custClr>
    <a:custClr name="Light Blue">
      <a:srgbClr val="AEC5EB"/>
    </a:custClr>
    <a:custClr name="Green Blue">
      <a:srgbClr val="369993"/>
    </a:custClr>
    <a:custClr name="Dark Green">
      <a:srgbClr val="1A5F31"/>
    </a:custClr>
    <a:custClr name="Dark Blue">
      <a:srgbClr val="280049"/>
    </a:custClr>
    <a:custClr name="Blue">
      <a:srgbClr val="7142FF"/>
    </a:custClr>
    <a:custClr name="Cyan">
      <a:srgbClr val="96E9FF"/>
    </a:custClr>
  </a:custClrLst>
  <a:extLst>
    <a:ext uri="{05A4C25C-085E-4340-85A3-A5531E510DB2}">
      <thm15:themeFamily xmlns:thm15="http://schemas.microsoft.com/office/thememl/2012/main" name="CCC PowerPoint Template 16th Sept 2020.potx" id="{9BCE4CCA-5BB4-4A10-8700-655A7551201D}" vid="{D7A2DA54-E8BC-4EAA-92A0-46B3F9B12CA8}"/>
    </a:ext>
  </a:extLst>
</a:theme>
</file>

<file path=ppt/theme/theme2.xml><?xml version="1.0" encoding="utf-8"?>
<a:theme xmlns:a="http://schemas.openxmlformats.org/drawingml/2006/main" name="2_CCC">
  <a:themeElements>
    <a:clrScheme name="CCC_COLORS_2021">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5C00"/>
      </a:accent6>
      <a:hlink>
        <a:srgbClr val="000000"/>
      </a:hlink>
      <a:folHlink>
        <a:srgbClr val="000000"/>
      </a:folHlink>
    </a:clrScheme>
    <a:fontScheme name="CCC_FONTS_202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52000" indent="-252000" algn="l">
          <a:lnSpc>
            <a:spcPct val="113000"/>
          </a:lnSpc>
          <a:spcBef>
            <a:spcPts val="1500"/>
          </a:spcBef>
          <a:buFont typeface="Century Gothic" panose="020B0502020202020204" pitchFamily="34" charset="0"/>
          <a:buChar char="•"/>
          <a:defRPr sz="1100" dirty="0" err="1"/>
        </a:defPPr>
      </a:lstStyle>
    </a:txDef>
  </a:objectDefaults>
  <a:extraClrSchemeLst/>
  <a:custClrLst>
    <a:custClr name="R255 G255 B75">
      <a:srgbClr val="FFFF4B"/>
    </a:custClr>
    <a:custClr name="R161 G216 B0">
      <a:srgbClr val="A1D800"/>
    </a:custClr>
    <a:custClr name="R205 G231 B176">
      <a:srgbClr val="CDE7B0"/>
    </a:custClr>
    <a:custClr name="R174 G197 B235">
      <a:srgbClr val="AEC5EB"/>
    </a:custClr>
    <a:custClr name="R54 G153 B147">
      <a:srgbClr val="369993"/>
    </a:custClr>
    <a:custClr name="R26 G95 B49">
      <a:srgbClr val="1A5F31"/>
    </a:custClr>
  </a:custClrLst>
  <a:extLst>
    <a:ext uri="{05A4C25C-085E-4340-85A3-A5531E510DB2}">
      <thm15:themeFamily xmlns:thm15="http://schemas.microsoft.com/office/thememl/2012/main" name="CCC PowerPoint Template - Small File Size (2021)" id="{189E84D6-41D8-4599-9CD8-ACA0475F5333}" vid="{6E8CFEC8-E1D7-42FD-9199-D5F4215D8191}"/>
    </a:ext>
  </a:extLst>
</a:theme>
</file>

<file path=ppt/theme/theme3.xml><?xml version="1.0" encoding="utf-8"?>
<a:theme xmlns:a="http://schemas.openxmlformats.org/drawingml/2006/main" name="Office Theme">
  <a:themeElements>
    <a:clrScheme name="CCC_COLORS_2021">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5C00"/>
      </a:accent6>
      <a:hlink>
        <a:srgbClr val="000000"/>
      </a:hlink>
      <a:folHlink>
        <a:srgbClr val="000000"/>
      </a:folHlink>
    </a:clrScheme>
    <a:fontScheme name="CCC_FONTS_202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CC_COLORS_2021">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5C00"/>
      </a:accent6>
      <a:hlink>
        <a:srgbClr val="000000"/>
      </a:hlink>
      <a:folHlink>
        <a:srgbClr val="000000"/>
      </a:folHlink>
    </a:clrScheme>
    <a:fontScheme name="CCC_FONTS_202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CC_COLORS_2022">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2000"/>
    </a:accent6>
    <a:hlink>
      <a:srgbClr val="000000"/>
    </a:hlink>
    <a:folHlink>
      <a:srgbClr val="000000"/>
    </a:folHlink>
  </a:clrScheme>
  <a:fontScheme name="CC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CC Palette">
    <a:dk1>
      <a:sysClr val="windowText" lastClr="000000"/>
    </a:dk1>
    <a:lt1>
      <a:srgbClr val="FFFFFF"/>
    </a:lt1>
    <a:dk2>
      <a:srgbClr val="7142FF"/>
    </a:dk2>
    <a:lt2>
      <a:srgbClr val="FFFFFF"/>
    </a:lt2>
    <a:accent1>
      <a:srgbClr val="8C57CC"/>
    </a:accent1>
    <a:accent2>
      <a:srgbClr val="AB6B99"/>
    </a:accent2>
    <a:accent3>
      <a:srgbClr val="CA7880"/>
    </a:accent3>
    <a:accent4>
      <a:srgbClr val="FFAC00"/>
    </a:accent4>
    <a:accent5>
      <a:srgbClr val="FF5C00"/>
    </a:accent5>
    <a:accent6>
      <a:srgbClr val="FFFF4B"/>
    </a:accent6>
    <a:hlink>
      <a:srgbClr val="000000"/>
    </a:hlink>
    <a:folHlink>
      <a:srgbClr val="000000"/>
    </a:folHlink>
  </a:clrScheme>
  <a:fontScheme name="CC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CC colours">
    <a:dk1>
      <a:sysClr val="windowText" lastClr="000000"/>
    </a:dk1>
    <a:lt1>
      <a:sysClr val="window" lastClr="FFFFFF"/>
    </a:lt1>
    <a:dk2>
      <a:srgbClr val="44546A"/>
    </a:dk2>
    <a:lt2>
      <a:srgbClr val="E7E6E6"/>
    </a:lt2>
    <a:accent1>
      <a:srgbClr val="280049"/>
    </a:accent1>
    <a:accent2>
      <a:srgbClr val="7142FF"/>
    </a:accent2>
    <a:accent3>
      <a:srgbClr val="8C57CC"/>
    </a:accent3>
    <a:accent4>
      <a:srgbClr val="AB6B99"/>
    </a:accent4>
    <a:accent5>
      <a:srgbClr val="CA7880"/>
    </a:accent5>
    <a:accent6>
      <a:srgbClr val="FFAC00"/>
    </a:accent6>
    <a:hlink>
      <a:srgbClr val="FF5B00"/>
    </a:hlink>
    <a:folHlink>
      <a:srgbClr val="FFFF4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CC_COLORS_2021">
    <a:dk1>
      <a:srgbClr val="000000"/>
    </a:dk1>
    <a:lt1>
      <a:srgbClr val="FFFFFF"/>
    </a:lt1>
    <a:dk2>
      <a:srgbClr val="280049"/>
    </a:dk2>
    <a:lt2>
      <a:srgbClr val="999999"/>
    </a:lt2>
    <a:accent1>
      <a:srgbClr val="7142FF"/>
    </a:accent1>
    <a:accent2>
      <a:srgbClr val="8C57CC"/>
    </a:accent2>
    <a:accent3>
      <a:srgbClr val="AB6B99"/>
    </a:accent3>
    <a:accent4>
      <a:srgbClr val="CA7880"/>
    </a:accent4>
    <a:accent5>
      <a:srgbClr val="FFAC00"/>
    </a:accent5>
    <a:accent6>
      <a:srgbClr val="FF5C00"/>
    </a:accent6>
    <a:hlink>
      <a:srgbClr val="000000"/>
    </a:hlink>
    <a:folHlink>
      <a:srgbClr val="000000"/>
    </a:folHlink>
  </a:clrScheme>
  <a:fontScheme name="CC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d1117845-93f6-4da3-abaa-fcb4fa669c78" ContentTypeId="0x010100A5BF1C78D9F64B679A5EBDE1C6598EBC01" PreviousValue="false"/>
</file>

<file path=customXml/item3.xml><?xml version="1.0" encoding="utf-8"?>
<ct:contentTypeSchema xmlns:ct="http://schemas.microsoft.com/office/2006/metadata/contentType" xmlns:ma="http://schemas.microsoft.com/office/2006/metadata/properties/metaAttributes" ct:_="" ma:_="" ma:contentTypeName="Defra document" ma:contentTypeID="0x010100A5BF1C78D9F64B679A5EBDE1C6598EBC01007FDBC0E038A9984D984B87C54C9C4C13" ma:contentTypeVersion="24" ma:contentTypeDescription="Create a new document." ma:contentTypeScope="" ma:versionID="67d8ea277fa51a5add12aebb46a5ad49">
  <xsd:schema xmlns:xsd="http://www.w3.org/2001/XMLSchema" xmlns:xs="http://www.w3.org/2001/XMLSchema" xmlns:p="http://schemas.microsoft.com/office/2006/metadata/properties" xmlns:ns1="http://schemas.microsoft.com/sharepoint/v3" xmlns:ns2="662745e8-e224-48e8-a2e3-254862b8c2f5" xmlns:ns3="80ca704a-cdf3-4338-b124-dfc25073eccf" xmlns:ns4="3964904f-5f85-4184-bdfc-bbe062de5a69" targetNamespace="http://schemas.microsoft.com/office/2006/metadata/properties" ma:root="true" ma:fieldsID="57bf7d35c0df1b2e89895479858f1192" ns1:_="" ns2:_="" ns3:_="" ns4:_="">
    <xsd:import namespace="http://schemas.microsoft.com/sharepoint/v3"/>
    <xsd:import namespace="662745e8-e224-48e8-a2e3-254862b8c2f5"/>
    <xsd:import namespace="80ca704a-cdf3-4338-b124-dfc25073eccf"/>
    <xsd:import namespace="3964904f-5f85-4184-bdfc-bbe062de5a69"/>
    <xsd:element name="properties">
      <xsd:complexType>
        <xsd:sequence>
          <xsd:element name="documentManagement">
            <xsd:complexType>
              <xsd:all>
                <xsd:element ref="ns2:lae2bfa7b6474897ab4a53f76ea236c7" minOccurs="0"/>
                <xsd:element ref="ns2:TaxCatchAll" minOccurs="0"/>
                <xsd:element ref="ns2:TaxCatchAllLabel" minOccurs="0"/>
                <xsd:element ref="ns2:cf401361b24e474cb011be6eb76c0e76" minOccurs="0"/>
                <xsd:element ref="ns2:n7493b4506bf40e28c373b1e51a33445" minOccurs="0"/>
                <xsd:element ref="ns2:HOMigrated" minOccurs="0"/>
                <xsd:element ref="ns2:k85d23755b3a46b5a51451cf336b2e9b" minOccurs="0"/>
                <xsd:element ref="ns2:Team" minOccurs="0"/>
                <xsd:element ref="ns2:Topic" minOccurs="0"/>
                <xsd:element ref="ns2:ddeb1fd0a9ad4436a96525d34737dc44" minOccurs="0"/>
                <xsd:element ref="ns2:fe59e9859d6a491389c5b03567f5dda5"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1:_ip_UnifiedCompliancePolicyProperties" minOccurs="0"/>
                <xsd:element ref="ns1:_ip_UnifiedCompliancePolicyUIAction" minOccurs="0"/>
                <xsd:element ref="ns3:lcf76f155ced4ddcb4097134ff3c332f" minOccurs="0"/>
                <xsd:element ref="ns3:MediaServiceObjectDetectorVersions" minOccurs="0"/>
                <xsd:element ref="ns4:SharedWithUsers" minOccurs="0"/>
                <xsd:element ref="ns4:SharedWithDetail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2745e8-e224-48e8-a2e3-254862b8c2f5" elementFormDefault="qualified">
    <xsd:import namespace="http://schemas.microsoft.com/office/2006/documentManagement/types"/>
    <xsd:import namespace="http://schemas.microsoft.com/office/infopath/2007/PartnerControls"/>
    <xsd:element name="lae2bfa7b6474897ab4a53f76ea236c7" ma:index="8" ma:taxonomy="true" ma:internalName="lae2bfa7b6474897ab4a53f76ea236c7" ma:taxonomyFieldName="HOGovernmentSecurityClassification" ma:displayName="Government Security Classification" ma:readOnly="false" ma:default="6;#Official|14c80daa-741b-422c-9722-f71693c9ede4" ma:fieldId="{5ae2bfa7-b647-4897-ab4a-53f76ea236c7}" ma:sspId="d1117845-93f6-4da3-abaa-fcb4fa669c78" ma:termSetId="56209604-fc17-4ace-9b7b-f45f0f17d50b"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ceb2d035-1d12-4971-b66d-8c082d82be43}" ma:internalName="TaxCatchAll" ma:showField="CatchAllData" ma:web="3964904f-5f85-4184-bdfc-bbe062de5a6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eb2d035-1d12-4971-b66d-8c082d82be43}" ma:internalName="TaxCatchAllLabel" ma:readOnly="true" ma:showField="CatchAllDataLabel" ma:web="3964904f-5f85-4184-bdfc-bbe062de5a69">
      <xsd:complexType>
        <xsd:complexContent>
          <xsd:extension base="dms:MultiChoiceLookup">
            <xsd:sequence>
              <xsd:element name="Value" type="dms:Lookup" maxOccurs="unbounded" minOccurs="0" nillable="true"/>
            </xsd:sequence>
          </xsd:extension>
        </xsd:complexContent>
      </xsd:complexType>
    </xsd:element>
    <xsd:element name="cf401361b24e474cb011be6eb76c0e76" ma:index="12" ma:taxonomy="true" ma:internalName="cf401361b24e474cb011be6eb76c0e76" ma:taxonomyFieldName="HOCopyrightLevel" ma:displayName="Copyright level" ma:readOnly="false" ma:default="7;#Crown|69589897-2828-4761-976e-717fd8e631c9" ma:fieldId="{cf401361-b24e-474c-b011-be6eb76c0e76}" ma:sspId="d1117845-93f6-4da3-abaa-fcb4fa669c78" ma:termSetId="bdd694c6-7266-48f2-93d6-d15992cd203e" ma:anchorId="00000000-0000-0000-0000-000000000000" ma:open="false" ma:isKeyword="false">
      <xsd:complexType>
        <xsd:sequence>
          <xsd:element ref="pc:Terms" minOccurs="0" maxOccurs="1"/>
        </xsd:sequence>
      </xsd:complexType>
    </xsd:element>
    <xsd:element name="n7493b4506bf40e28c373b1e51a33445" ma:index="14" nillable="true" ma:taxonomy="true" ma:internalName="n7493b4506bf40e28c373b1e51a33445" ma:taxonomyFieldName="HOSiteType" ma:displayName="Site type" ma:default="10;#Team|ff0485df-0575-416f-802f-e999165821b7" ma:fieldId="{77493b45-06bf-40e2-8c37-3b1e51a33445}" ma:sspId="d1117845-93f6-4da3-abaa-fcb4fa669c78" ma:termSetId="4518b03a-1a05-49af-8bf2-e5548589f21b" ma:anchorId="00000000-0000-0000-0000-000000000000" ma:open="false" ma:isKeyword="false">
      <xsd:complexType>
        <xsd:sequence>
          <xsd:element ref="pc:Terms" minOccurs="0" maxOccurs="1"/>
        </xsd:sequence>
      </xsd:complexType>
    </xsd:element>
    <xsd:element name="HOMigrated" ma:index="16" nillable="true" ma:displayName="Migrated" ma:default="0" ma:internalName="HOMigrated">
      <xsd:simpleType>
        <xsd:restriction base="dms:Boolean"/>
      </xsd:simpleType>
    </xsd:element>
    <xsd:element name="k85d23755b3a46b5a51451cf336b2e9b" ma:index="17" nillable="true" ma:taxonomy="true" ma:internalName="k85d23755b3a46b5a51451cf336b2e9b" ma:taxonomyFieldName="InformationType" ma:displayName="Information Type" ma:fieldId="{485d2375-5b3a-46b5-a514-51cf336b2e9b}" ma:sspId="d1117845-93f6-4da3-abaa-fcb4fa669c78" ma:termSetId="75cb3767-2327-4339-b999-281b3f58ac0a" ma:anchorId="00000000-0000-0000-0000-000000000000" ma:open="false" ma:isKeyword="false">
      <xsd:complexType>
        <xsd:sequence>
          <xsd:element ref="pc:Terms" minOccurs="0" maxOccurs="1"/>
        </xsd:sequence>
      </xsd:complexType>
    </xsd:element>
    <xsd:element name="Team" ma:index="19" nillable="true" ma:displayName="Team" ma:default="Climate Change Committee" ma:internalName="Team">
      <xsd:simpleType>
        <xsd:restriction base="dms:Text"/>
      </xsd:simpleType>
    </xsd:element>
    <xsd:element name="Topic" ma:index="20" nillable="true" ma:displayName="Topic" ma:default="Private Office" ma:internalName="Topic">
      <xsd:simpleType>
        <xsd:restriction base="dms:Text"/>
      </xsd:simpleType>
    </xsd:element>
    <xsd:element name="ddeb1fd0a9ad4436a96525d34737dc44" ma:index="21" nillable="true" ma:taxonomy="true" ma:internalName="ddeb1fd0a9ad4436a96525d34737dc44" ma:taxonomyFieldName="Distribution" ma:displayName="Distribution" ma:default="9;#Internal Defra Group|0867f7b3-e76e-40ca-bb1f-5ba341a49230" ma:fieldId="{ddeb1fd0-a9ad-4436-a965-25d34737dc44}" ma:sspId="d1117845-93f6-4da3-abaa-fcb4fa669c78" ma:termSetId="9c8b5dbf-8bad-46e4-8055-6e01c16178d6" ma:anchorId="00000000-0000-0000-0000-000000000000" ma:open="false" ma:isKeyword="false">
      <xsd:complexType>
        <xsd:sequence>
          <xsd:element ref="pc:Terms" minOccurs="0" maxOccurs="1"/>
        </xsd:sequence>
      </xsd:complexType>
    </xsd:element>
    <xsd:element name="fe59e9859d6a491389c5b03567f5dda5" ma:index="23" nillable="true" ma:taxonomy="true" ma:internalName="fe59e9859d6a491389c5b03567f5dda5" ma:taxonomyFieldName="OrganisationalUnit" ma:displayName="Organisational Unit" ma:default="8;#CCC|56fb4ae0-68c5-4508-b0e5-c5babc6316fa" ma:fieldId="{fe59e985-9d6a-4913-89c5-b03567f5dda5}" ma:sspId="d1117845-93f6-4da3-abaa-fcb4fa669c78" ma:termSetId="55eb802e-fbca-455b-a7d2-d5919d4ea3d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0ca704a-cdf3-4338-b124-dfc25073eccf"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AutoTags" ma:index="29" nillable="true" ma:displayName="Tags" ma:internalName="MediaServiceAutoTags"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DateTaken" ma:index="32" nillable="true" ma:displayName="MediaServiceDateTaken" ma:hidden="true" ma:internalName="MediaServiceDateTaken"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d1117845-93f6-4da3-abaa-fcb4fa669c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element name="MediaServiceLocation" ma:index="4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64904f-5f85-4184-bdfc-bbe062de5a69" elementFormDefault="qualified">
    <xsd:import namespace="http://schemas.microsoft.com/office/2006/documentManagement/types"/>
    <xsd:import namespace="http://schemas.microsoft.com/office/infopath/2007/PartnerControls"/>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f401361b24e474cb011be6eb76c0e76 xmlns="662745e8-e224-48e8-a2e3-254862b8c2f5">
      <Terms xmlns="http://schemas.microsoft.com/office/infopath/2007/PartnerControls">
        <TermInfo xmlns="http://schemas.microsoft.com/office/infopath/2007/PartnerControls">
          <TermName xmlns="http://schemas.microsoft.com/office/infopath/2007/PartnerControls">Crown</TermName>
          <TermId xmlns="http://schemas.microsoft.com/office/infopath/2007/PartnerControls">69589897-2828-4761-976e-717fd8e631c9</TermId>
        </TermInfo>
      </Terms>
    </cf401361b24e474cb011be6eb76c0e76>
    <_ip_UnifiedCompliancePolicyUIAction xmlns="http://schemas.microsoft.com/sharepoint/v3" xsi:nil="true"/>
    <k85d23755b3a46b5a51451cf336b2e9b xmlns="662745e8-e224-48e8-a2e3-254862b8c2f5">
      <Terms xmlns="http://schemas.microsoft.com/office/infopath/2007/PartnerControls"/>
    </k85d23755b3a46b5a51451cf336b2e9b>
    <Topic xmlns="662745e8-e224-48e8-a2e3-254862b8c2f5">Mitigation</Topic>
    <HOMigrated xmlns="662745e8-e224-48e8-a2e3-254862b8c2f5">false</HOMigrated>
    <ddeb1fd0a9ad4436a96525d34737dc44 xmlns="662745e8-e224-48e8-a2e3-254862b8c2f5">
      <Terms xmlns="http://schemas.microsoft.com/office/infopath/2007/PartnerControls">
        <TermInfo xmlns="http://schemas.microsoft.com/office/infopath/2007/PartnerControls">
          <TermName xmlns="http://schemas.microsoft.com/office/infopath/2007/PartnerControls">Internal Defra Group</TermName>
          <TermId xmlns="http://schemas.microsoft.com/office/infopath/2007/PartnerControls">0867f7b3-e76e-40ca-bb1f-5ba341a49230</TermId>
        </TermInfo>
      </Terms>
    </ddeb1fd0a9ad4436a96525d34737dc44>
    <_ip_UnifiedCompliancePolicyProperties xmlns="http://schemas.microsoft.com/sharepoint/v3" xsi:nil="true"/>
    <lae2bfa7b6474897ab4a53f76ea236c7 xmlns="662745e8-e224-48e8-a2e3-254862b8c2f5">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14c80daa-741b-422c-9722-f71693c9ede4</TermId>
        </TermInfo>
      </Terms>
    </lae2bfa7b6474897ab4a53f76ea236c7>
    <TaxCatchAll xmlns="662745e8-e224-48e8-a2e3-254862b8c2f5">
      <Value>6</Value>
      <Value>10</Value>
      <Value>9</Value>
      <Value>8</Value>
      <Value>7</Value>
    </TaxCatchAll>
    <lcf76f155ced4ddcb4097134ff3c332f xmlns="80ca704a-cdf3-4338-b124-dfc25073eccf">
      <Terms xmlns="http://schemas.microsoft.com/office/infopath/2007/PartnerControls"/>
    </lcf76f155ced4ddcb4097134ff3c332f>
    <fe59e9859d6a491389c5b03567f5dda5 xmlns="662745e8-e224-48e8-a2e3-254862b8c2f5">
      <Terms xmlns="http://schemas.microsoft.com/office/infopath/2007/PartnerControls">
        <TermInfo xmlns="http://schemas.microsoft.com/office/infopath/2007/PartnerControls">
          <TermName xmlns="http://schemas.microsoft.com/office/infopath/2007/PartnerControls">CCC</TermName>
          <TermId xmlns="http://schemas.microsoft.com/office/infopath/2007/PartnerControls">56fb4ae0-68c5-4508-b0e5-c5babc6316fa</TermId>
        </TermInfo>
      </Terms>
    </fe59e9859d6a491389c5b03567f5dda5>
    <Team xmlns="662745e8-e224-48e8-a2e3-254862b8c2f5">Climate Change Committee</Team>
    <n7493b4506bf40e28c373b1e51a33445 xmlns="662745e8-e224-48e8-a2e3-254862b8c2f5">
      <Terms xmlns="http://schemas.microsoft.com/office/infopath/2007/PartnerControls">
        <TermInfo xmlns="http://schemas.microsoft.com/office/infopath/2007/PartnerControls">
          <TermName xmlns="http://schemas.microsoft.com/office/infopath/2007/PartnerControls">Team</TermName>
          <TermId xmlns="http://schemas.microsoft.com/office/infopath/2007/PartnerControls">ff0485df-0575-416f-802f-e999165821b7</TermId>
        </TermInfo>
      </Terms>
    </n7493b4506bf40e28c373b1e51a33445>
    <SharedWithUsers xmlns="3964904f-5f85-4184-bdfc-bbe062de5a69">
      <UserInfo>
        <DisplayName>Stark, Chris</DisplayName>
        <AccountId>45</AccountId>
        <AccountType/>
      </UserInfo>
      <UserInfo>
        <DisplayName>Nurse, Emily</DisplayName>
        <AccountId>99</AccountId>
        <AccountType/>
      </UserInfo>
    </SharedWithUsers>
  </documentManagement>
</p:properties>
</file>

<file path=customXml/itemProps1.xml><?xml version="1.0" encoding="utf-8"?>
<ds:datastoreItem xmlns:ds="http://schemas.openxmlformats.org/officeDocument/2006/customXml" ds:itemID="{76DE2FA2-7507-4233-B178-F0EA1332E3EF}">
  <ds:schemaRefs>
    <ds:schemaRef ds:uri="http://schemas.microsoft.com/sharepoint/v3/contenttype/forms"/>
  </ds:schemaRefs>
</ds:datastoreItem>
</file>

<file path=customXml/itemProps2.xml><?xml version="1.0" encoding="utf-8"?>
<ds:datastoreItem xmlns:ds="http://schemas.openxmlformats.org/officeDocument/2006/customXml" ds:itemID="{00705F45-B3C0-48BA-86BE-3973024FE29A}">
  <ds:schemaRefs>
    <ds:schemaRef ds:uri="Microsoft.SharePoint.Taxonomy.ContentTypeSync"/>
  </ds:schemaRefs>
</ds:datastoreItem>
</file>

<file path=customXml/itemProps3.xml><?xml version="1.0" encoding="utf-8"?>
<ds:datastoreItem xmlns:ds="http://schemas.openxmlformats.org/officeDocument/2006/customXml" ds:itemID="{7F63B7ED-D48B-4042-949B-DEF6FDBFB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62745e8-e224-48e8-a2e3-254862b8c2f5"/>
    <ds:schemaRef ds:uri="80ca704a-cdf3-4338-b124-dfc25073eccf"/>
    <ds:schemaRef ds:uri="3964904f-5f85-4184-bdfc-bbe062de5a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45E4052-9FA9-49D1-A884-1E48524CD472}">
  <ds:schemaRefs>
    <ds:schemaRef ds:uri="http://purl.org/dc/terms/"/>
    <ds:schemaRef ds:uri="http://purl.org/dc/dcmitype/"/>
    <ds:schemaRef ds:uri="662745e8-e224-48e8-a2e3-254862b8c2f5"/>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schemas.microsoft.com/sharepoint/v3"/>
    <ds:schemaRef ds:uri="3964904f-5f85-4184-bdfc-bbe062de5a69"/>
    <ds:schemaRef ds:uri="80ca704a-cdf3-4338-b124-dfc25073ecc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04 PPT Template [Small] (2022)</Template>
  <TotalTime>3131</TotalTime>
  <Words>1528</Words>
  <Application>Microsoft Office PowerPoint</Application>
  <PresentationFormat>On-screen Show (16:9)</PresentationFormat>
  <Paragraphs>187</Paragraphs>
  <Slides>13</Slides>
  <Notes>11</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1_CCC</vt:lpstr>
      <vt:lpstr>2_CCC</vt:lpstr>
      <vt:lpstr>PowerPoint Presentation</vt:lpstr>
      <vt:lpstr>PowerPoint Presentation</vt:lpstr>
      <vt:lpstr>PowerPoint Presentation</vt:lpstr>
      <vt:lpstr>UK progress to Net Zero</vt:lpstr>
      <vt:lpstr>PowerPoint Presentation</vt:lpstr>
      <vt:lpstr>UK path to Net Zero</vt:lpstr>
      <vt:lpstr>PowerPoint Presentation</vt:lpstr>
      <vt:lpstr>2030 goal – looking back 8 years and forward 8 years Total emissions excluding shipping, aviation and electricity supply</vt:lpstr>
      <vt:lpstr>2030 goal – looking back 8 years and forward 8 years Change in UK emissions per year by sector</vt:lpstr>
      <vt:lpstr>On track for 2030? Assessment for the 2030 goal for key sectors (June 2023)</vt:lpstr>
      <vt:lpstr>Progress snapshot in key sectors Summary of progress against key indicators (June 2023)</vt:lpstr>
      <vt:lpstr>Sixth Carbon budget costs will be updated for CB7, early 2025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Useful tips</dc:title>
  <dc:creator>Joffe, David</dc:creator>
  <cp:lastModifiedBy>Piers Forster</cp:lastModifiedBy>
  <cp:revision>9</cp:revision>
  <dcterms:created xsi:type="dcterms:W3CDTF">2022-10-04T10:03:49Z</dcterms:created>
  <dcterms:modified xsi:type="dcterms:W3CDTF">2024-02-26T16:40:41Z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tribution">
    <vt:lpwstr>9;#Internal Defra Group|0867f7b3-e76e-40ca-bb1f-5ba341a49230</vt:lpwstr>
  </property>
  <property fmtid="{D5CDD505-2E9C-101B-9397-08002B2CF9AE}" pid="3" name="HOCopyrightLevel">
    <vt:lpwstr>7;#Crown|69589897-2828-4761-976e-717fd8e631c9</vt:lpwstr>
  </property>
  <property fmtid="{D5CDD505-2E9C-101B-9397-08002B2CF9AE}" pid="4" name="HOGovernmentSecurityClassification">
    <vt:lpwstr>6;#Official|14c80daa-741b-422c-9722-f71693c9ede4</vt:lpwstr>
  </property>
  <property fmtid="{D5CDD505-2E9C-101B-9397-08002B2CF9AE}" pid="5" name="HOSiteType">
    <vt:lpwstr>10;#Team|ff0485df-0575-416f-802f-e999165821b7</vt:lpwstr>
  </property>
  <property fmtid="{D5CDD505-2E9C-101B-9397-08002B2CF9AE}" pid="6" name="OrganisationalUnit">
    <vt:lpwstr>8;#CCC|56fb4ae0-68c5-4508-b0e5-c5babc6316fa</vt:lpwstr>
  </property>
  <property fmtid="{D5CDD505-2E9C-101B-9397-08002B2CF9AE}" pid="7" name="InformationType">
    <vt:lpwstr/>
  </property>
  <property fmtid="{D5CDD505-2E9C-101B-9397-08002B2CF9AE}" pid="8" name="MediaServiceImageTags">
    <vt:lpwstr/>
  </property>
  <property fmtid="{D5CDD505-2E9C-101B-9397-08002B2CF9AE}" pid="9" name="lcf76f155ced4ddcb4097134ff3c332f">
    <vt:lpwstr/>
  </property>
  <property fmtid="{D5CDD505-2E9C-101B-9397-08002B2CF9AE}" pid="10" name="fe59e9859d6a491389c5b03567f5dda5">
    <vt:lpwstr>CCC|56fb4ae0-68c5-4508-b0e5-c5babc6316fa</vt:lpwstr>
  </property>
  <property fmtid="{D5CDD505-2E9C-101B-9397-08002B2CF9AE}" pid="11" name="HOMigrated">
    <vt:bool>false</vt:bool>
  </property>
  <property fmtid="{D5CDD505-2E9C-101B-9397-08002B2CF9AE}" pid="12" name="cf401361b24e474cb011be6eb76c0e76">
    <vt:lpwstr>Crown|69589897-2828-4761-976e-717fd8e631c9</vt:lpwstr>
  </property>
  <property fmtid="{D5CDD505-2E9C-101B-9397-08002B2CF9AE}" pid="13" name="n7493b4506bf40e28c373b1e51a33445">
    <vt:lpwstr>Team|ff0485df-0575-416f-802f-e999165821b7</vt:lpwstr>
  </property>
  <property fmtid="{D5CDD505-2E9C-101B-9397-08002B2CF9AE}" pid="14" name="Topic">
    <vt:lpwstr>Mitigation</vt:lpwstr>
  </property>
  <property fmtid="{D5CDD505-2E9C-101B-9397-08002B2CF9AE}" pid="15" name="lae2bfa7b6474897ab4a53f76ea236c7">
    <vt:lpwstr>Official|14c80daa-741b-422c-9722-f71693c9ede4</vt:lpwstr>
  </property>
  <property fmtid="{D5CDD505-2E9C-101B-9397-08002B2CF9AE}" pid="16" name="Team">
    <vt:lpwstr>Climate Change Committee</vt:lpwstr>
  </property>
  <property fmtid="{D5CDD505-2E9C-101B-9397-08002B2CF9AE}" pid="17" name="ContentTypeId">
    <vt:lpwstr>0x010100A5BF1C78D9F64B679A5EBDE1C6598EBC01007FDBC0E038A9984D984B87C54C9C4C13</vt:lpwstr>
  </property>
  <property fmtid="{D5CDD505-2E9C-101B-9397-08002B2CF9AE}" pid="18" name="ddeb1fd0a9ad4436a96525d34737dc44">
    <vt:lpwstr>Internal Defra Group|0867f7b3-e76e-40ca-bb1f-5ba341a49230</vt:lpwstr>
  </property>
  <property fmtid="{D5CDD505-2E9C-101B-9397-08002B2CF9AE}" pid="19" name="SharedWithUsers">
    <vt:lpwstr>45;#Stark, Chris;#99;#Nurse, Emily</vt:lpwstr>
  </property>
</Properties>
</file>