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76"/>
  </p:normalViewPr>
  <p:slideViewPr>
    <p:cSldViewPr snapToGrid="0">
      <p:cViewPr varScale="1">
        <p:scale>
          <a:sx n="114" d="100"/>
          <a:sy n="114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mention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Cost of Living</c:v>
                </c:pt>
                <c:pt idx="1">
                  <c:v>Immigration</c:v>
                </c:pt>
                <c:pt idx="2">
                  <c:v>Climate Change</c:v>
                </c:pt>
                <c:pt idx="3">
                  <c:v>Interest Rates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39</c:v>
                </c:pt>
                <c:pt idx="2">
                  <c:v>32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E-DB49-9094-31E07528D0D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Cost of Living</c:v>
                </c:pt>
                <c:pt idx="1">
                  <c:v>Immigration</c:v>
                </c:pt>
                <c:pt idx="2">
                  <c:v>Climate Change</c:v>
                </c:pt>
                <c:pt idx="3">
                  <c:v>Interest Rates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69</c:v>
                </c:pt>
                <c:pt idx="1">
                  <c:v>55</c:v>
                </c:pt>
                <c:pt idx="2">
                  <c:v>27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0E-DB49-9094-31E07528D0D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Lab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Cost of Living</c:v>
                </c:pt>
                <c:pt idx="1">
                  <c:v>Immigration</c:v>
                </c:pt>
                <c:pt idx="2">
                  <c:v>Climate Change</c:v>
                </c:pt>
                <c:pt idx="3">
                  <c:v>Interest Rates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81</c:v>
                </c:pt>
                <c:pt idx="1">
                  <c:v>26</c:v>
                </c:pt>
                <c:pt idx="2">
                  <c:v>38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0E-DB49-9094-31E07528D0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6742848"/>
        <c:axId val="1966737040"/>
      </c:barChart>
      <c:catAx>
        <c:axId val="196674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6737040"/>
        <c:crosses val="autoZero"/>
        <c:auto val="1"/>
        <c:lblAlgn val="ctr"/>
        <c:lblOffset val="100"/>
        <c:noMultiLvlLbl val="0"/>
      </c:catAx>
      <c:valAx>
        <c:axId val="196673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674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All</c:v>
                </c:pt>
                <c:pt idx="1">
                  <c:v>Con</c:v>
                </c:pt>
                <c:pt idx="2">
                  <c:v>Lab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31</c:v>
                </c:pt>
                <c:pt idx="1">
                  <c:v>24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E-494F-A7AD-90FDCEE9BB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Fairly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All</c:v>
                </c:pt>
                <c:pt idx="1">
                  <c:v>Con</c:v>
                </c:pt>
                <c:pt idx="2">
                  <c:v>Lab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41</c:v>
                </c:pt>
                <c:pt idx="1">
                  <c:v>45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4E-494F-A7AD-90FDCEE9BBF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Not very/not at all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All</c:v>
                </c:pt>
                <c:pt idx="1">
                  <c:v>Con</c:v>
                </c:pt>
                <c:pt idx="2">
                  <c:v>Lab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25</c:v>
                </c:pt>
                <c:pt idx="1">
                  <c:v>29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4E-494F-A7AD-90FDCEE9BB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8345904"/>
        <c:axId val="728904335"/>
      </c:barChart>
      <c:catAx>
        <c:axId val="6983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8904335"/>
        <c:crosses val="autoZero"/>
        <c:auto val="1"/>
        <c:lblAlgn val="ctr"/>
        <c:lblOffset val="100"/>
        <c:noMultiLvlLbl val="0"/>
      </c:catAx>
      <c:valAx>
        <c:axId val="728904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3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Largely Man-made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All</c:v>
                </c:pt>
                <c:pt idx="1">
                  <c:v>Con</c:v>
                </c:pt>
                <c:pt idx="2">
                  <c:v>Lab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50</c:v>
                </c:pt>
                <c:pt idx="1">
                  <c:v>40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1-9C43-BDC8-FD22B581C1B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Not conclusive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All</c:v>
                </c:pt>
                <c:pt idx="1">
                  <c:v>Con</c:v>
                </c:pt>
                <c:pt idx="2">
                  <c:v>Lab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24</c:v>
                </c:pt>
                <c:pt idx="1">
                  <c:v>38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71-9C43-BDC8-FD22B581C1B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Little evidence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All</c:v>
                </c:pt>
                <c:pt idx="1">
                  <c:v>Con</c:v>
                </c:pt>
                <c:pt idx="2">
                  <c:v>Lab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9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71-9C43-BDC8-FD22B581C1B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Not happening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All</c:v>
                </c:pt>
                <c:pt idx="1">
                  <c:v>Con</c:v>
                </c:pt>
                <c:pt idx="2">
                  <c:v>Lab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71-9C43-BDC8-FD22B581C1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1391359"/>
        <c:axId val="891445055"/>
      </c:barChart>
      <c:catAx>
        <c:axId val="891391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445055"/>
        <c:crosses val="autoZero"/>
        <c:auto val="1"/>
        <c:lblAlgn val="ctr"/>
        <c:lblOffset val="100"/>
        <c:noMultiLvlLbl val="0"/>
      </c:catAx>
      <c:valAx>
        <c:axId val="891445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391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favour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Subsidise home insulation</c:v>
                </c:pt>
                <c:pt idx="1">
                  <c:v>Tax industry carbon use</c:v>
                </c:pt>
                <c:pt idx="2">
                  <c:v>Subsidise bus &amp; Train</c:v>
                </c:pt>
                <c:pt idx="3">
                  <c:v>Subsidise wind turnbines</c:v>
                </c:pt>
                <c:pt idx="4">
                  <c:v>Subsidise heat pumps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</c:v>
                </c:pt>
                <c:pt idx="1">
                  <c:v>67</c:v>
                </c:pt>
                <c:pt idx="2">
                  <c:v>66</c:v>
                </c:pt>
                <c:pt idx="3">
                  <c:v>59</c:v>
                </c:pt>
                <c:pt idx="4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D-2A44-933F-14FD9796F5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Against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Subsidise home insulation</c:v>
                </c:pt>
                <c:pt idx="1">
                  <c:v>Tax industry carbon use</c:v>
                </c:pt>
                <c:pt idx="2">
                  <c:v>Subsidise bus &amp; Train</c:v>
                </c:pt>
                <c:pt idx="3">
                  <c:v>Subsidise wind turnbines</c:v>
                </c:pt>
                <c:pt idx="4">
                  <c:v>Subsidise heat pumps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11</c:v>
                </c:pt>
                <c:pt idx="2">
                  <c:v>10</c:v>
                </c:pt>
                <c:pt idx="3">
                  <c:v>12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D-2A44-933F-14FD9796F5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6463471"/>
        <c:axId val="895631167"/>
      </c:barChart>
      <c:catAx>
        <c:axId val="896463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5631167"/>
        <c:crosses val="autoZero"/>
        <c:auto val="1"/>
        <c:lblAlgn val="ctr"/>
        <c:lblOffset val="100"/>
        <c:noMultiLvlLbl val="0"/>
      </c:catAx>
      <c:valAx>
        <c:axId val="895631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463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Favour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New nuclear power</c:v>
                </c:pt>
                <c:pt idx="1">
                  <c:v>Easier countryside pylons</c:v>
                </c:pt>
                <c:pt idx="2">
                  <c:v>More tax on flying</c:v>
                </c:pt>
                <c:pt idx="3">
                  <c:v>Ban new gas boilers 2030</c:v>
                </c:pt>
                <c:pt idx="4">
                  <c:v>Ban petrol/diesel 2035</c:v>
                </c:pt>
                <c:pt idx="5">
                  <c:v>More petrol tax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</c:v>
                </c:pt>
                <c:pt idx="1">
                  <c:v>36</c:v>
                </c:pt>
                <c:pt idx="2">
                  <c:v>40</c:v>
                </c:pt>
                <c:pt idx="3">
                  <c:v>28</c:v>
                </c:pt>
                <c:pt idx="4">
                  <c:v>27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D-6544-83DD-8C3422B1B8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Against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New nuclear power</c:v>
                </c:pt>
                <c:pt idx="1">
                  <c:v>Easier countryside pylons</c:v>
                </c:pt>
                <c:pt idx="2">
                  <c:v>More tax on flying</c:v>
                </c:pt>
                <c:pt idx="3">
                  <c:v>Ban new gas boilers 2030</c:v>
                </c:pt>
                <c:pt idx="4">
                  <c:v>Ban petrol/diesel 2035</c:v>
                </c:pt>
                <c:pt idx="5">
                  <c:v>More petrol tax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24</c:v>
                </c:pt>
                <c:pt idx="1">
                  <c:v>24</c:v>
                </c:pt>
                <c:pt idx="2">
                  <c:v>33</c:v>
                </c:pt>
                <c:pt idx="3">
                  <c:v>35</c:v>
                </c:pt>
                <c:pt idx="4">
                  <c:v>46</c:v>
                </c:pt>
                <c:pt idx="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D-6544-83DD-8C3422B1B8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38409951"/>
        <c:axId val="1338411663"/>
      </c:barChart>
      <c:catAx>
        <c:axId val="133840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8411663"/>
        <c:crosses val="autoZero"/>
        <c:auto val="1"/>
        <c:lblAlgn val="ctr"/>
        <c:lblOffset val="100"/>
        <c:noMultiLvlLbl val="0"/>
      </c:catAx>
      <c:valAx>
        <c:axId val="1338411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8409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In</a:t>
            </a:r>
            <a:r>
              <a:rPr lang="en-US" baseline="0" dirty="0"/>
              <a:t> </a:t>
            </a:r>
            <a:r>
              <a:rPr lang="en-US" baseline="0" dirty="0" err="1"/>
              <a:t>Favour</a:t>
            </a:r>
            <a:r>
              <a:rPr lang="en-US" baseline="0" dirty="0"/>
              <a:t> - % Against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Subsidise home insulation</c:v>
                </c:pt>
                <c:pt idx="1">
                  <c:v>Tax industry carbon use</c:v>
                </c:pt>
                <c:pt idx="2">
                  <c:v>Subsidise bus &amp; Train</c:v>
                </c:pt>
                <c:pt idx="3">
                  <c:v>Subsidise wind turnbines</c:v>
                </c:pt>
                <c:pt idx="4">
                  <c:v>Subsidise heat pumps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</c:v>
                </c:pt>
                <c:pt idx="1">
                  <c:v>38</c:v>
                </c:pt>
                <c:pt idx="2">
                  <c:v>51</c:v>
                </c:pt>
                <c:pt idx="3">
                  <c:v>44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8A-144A-AC5C-1C8715E0A1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Subsidise home insulation</c:v>
                </c:pt>
                <c:pt idx="1">
                  <c:v>Tax industry carbon use</c:v>
                </c:pt>
                <c:pt idx="2">
                  <c:v>Subsidise bus &amp; Train</c:v>
                </c:pt>
                <c:pt idx="3">
                  <c:v>Subsidise wind turnbines</c:v>
                </c:pt>
                <c:pt idx="4">
                  <c:v>Subsidise heat pumps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69</c:v>
                </c:pt>
                <c:pt idx="1">
                  <c:v>68</c:v>
                </c:pt>
                <c:pt idx="2">
                  <c:v>61</c:v>
                </c:pt>
                <c:pt idx="3">
                  <c:v>60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8A-144A-AC5C-1C8715E0A1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38806095"/>
        <c:axId val="1338608655"/>
      </c:barChart>
      <c:catAx>
        <c:axId val="133880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8608655"/>
        <c:crosses val="autoZero"/>
        <c:auto val="1"/>
        <c:lblAlgn val="ctr"/>
        <c:lblOffset val="100"/>
        <c:noMultiLvlLbl val="0"/>
      </c:catAx>
      <c:valAx>
        <c:axId val="1338608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880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</a:t>
            </a:r>
            <a:r>
              <a:rPr lang="en-US" baseline="0" dirty="0"/>
              <a:t> In </a:t>
            </a:r>
            <a:r>
              <a:rPr lang="en-US" baseline="0" dirty="0" err="1"/>
              <a:t>Favour</a:t>
            </a:r>
            <a:r>
              <a:rPr lang="en-US" baseline="0" dirty="0"/>
              <a:t> - % Against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New nuclear power</c:v>
                </c:pt>
                <c:pt idx="1">
                  <c:v>Easier countryside pylons</c:v>
                </c:pt>
                <c:pt idx="2">
                  <c:v>More tax on flying</c:v>
                </c:pt>
                <c:pt idx="3">
                  <c:v>Ban new gas boilers 2030</c:v>
                </c:pt>
                <c:pt idx="4">
                  <c:v>Ban petrol/diesel 2035</c:v>
                </c:pt>
                <c:pt idx="5">
                  <c:v>More petrol tax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</c:v>
                </c:pt>
                <c:pt idx="1">
                  <c:v>17</c:v>
                </c:pt>
                <c:pt idx="2">
                  <c:v>-4</c:v>
                </c:pt>
                <c:pt idx="3">
                  <c:v>-18</c:v>
                </c:pt>
                <c:pt idx="4">
                  <c:v>-32</c:v>
                </c:pt>
                <c:pt idx="5">
                  <c:v>-52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FC-5B4C-85DF-3686B1DCEA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New nuclear power</c:v>
                </c:pt>
                <c:pt idx="1">
                  <c:v>Easier countryside pylons</c:v>
                </c:pt>
                <c:pt idx="2">
                  <c:v>More tax on flying</c:v>
                </c:pt>
                <c:pt idx="3">
                  <c:v>Ban new gas boilers 2030</c:v>
                </c:pt>
                <c:pt idx="4">
                  <c:v>Ban petrol/diesel 2035</c:v>
                </c:pt>
                <c:pt idx="5">
                  <c:v>More petrol tax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13</c:v>
                </c:pt>
                <c:pt idx="1">
                  <c:v>23</c:v>
                </c:pt>
                <c:pt idx="2">
                  <c:v>18</c:v>
                </c:pt>
                <c:pt idx="3">
                  <c:v>5</c:v>
                </c:pt>
                <c:pt idx="4">
                  <c:v>0</c:v>
                </c:pt>
                <c:pt idx="5">
                  <c:v>-19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FC-5B4C-85DF-3686B1DCEA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53765775"/>
        <c:axId val="1153462303"/>
      </c:barChart>
      <c:catAx>
        <c:axId val="1153765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462303"/>
        <c:crosses val="autoZero"/>
        <c:auto val="1"/>
        <c:lblAlgn val="ctr"/>
        <c:lblOffset val="100"/>
        <c:noMultiLvlLbl val="0"/>
      </c:catAx>
      <c:valAx>
        <c:axId val="1153462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765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06D9D-E95F-FF49-B106-C64290A35F69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396DB-E991-3C47-BE22-C3B01420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71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396DB-E991-3C47-BE22-C3B0142042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32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396DB-E991-3C47-BE22-C3B0142042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2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0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4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3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2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3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6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3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5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5CB532-8136-2744-BE96-3B1F8151B1B3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E6EB7D-E109-0B40-9FDE-4890F1044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1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D656-35F4-EBBB-CD7E-AF7928A067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Party Politics of Climate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2CDBB-DEE4-A070-4869-A73F0EBEF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85878" cy="2133599"/>
          </a:xfrm>
        </p:spPr>
        <p:txBody>
          <a:bodyPr>
            <a:normAutofit/>
          </a:bodyPr>
          <a:lstStyle/>
          <a:p>
            <a:r>
              <a:rPr lang="en-US" dirty="0"/>
              <a:t>John </a:t>
            </a:r>
            <a:r>
              <a:rPr lang="en-US" dirty="0" err="1"/>
              <a:t>Curtice</a:t>
            </a:r>
            <a:endParaRPr lang="en-US" dirty="0"/>
          </a:p>
          <a:p>
            <a:r>
              <a:rPr lang="en-US" dirty="0"/>
              <a:t>Univ of Strathclyde &amp; National Centre for Social Research</a:t>
            </a:r>
          </a:p>
          <a:p>
            <a:r>
              <a:rPr lang="en-US" dirty="0"/>
              <a:t>The UK in a Changing Europe</a:t>
            </a:r>
          </a:p>
          <a:p>
            <a:r>
              <a:rPr lang="en-US" dirty="0"/>
              <a:t>‘Trendy’ podcast</a:t>
            </a:r>
          </a:p>
        </p:txBody>
      </p:sp>
    </p:spTree>
    <p:extLst>
      <p:ext uri="{BB962C8B-B14F-4D97-AF65-F5344CB8AC3E}">
        <p14:creationId xmlns:p14="http://schemas.microsoft.com/office/powerpoint/2010/main" val="1774106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74E6A-CB1F-6337-81F2-754BDC45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6CAC4-BE52-7AFC-F9A1-699920E3D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Concern about (man-made) climate change is widespread, but somewhat lower among Conservatives than </a:t>
            </a:r>
            <a:r>
              <a:rPr lang="en-US" dirty="0" err="1"/>
              <a:t>Labour</a:t>
            </a:r>
            <a:r>
              <a:rPr lang="en-US" dirty="0"/>
              <a:t> supporters</a:t>
            </a:r>
          </a:p>
          <a:p>
            <a:r>
              <a:rPr lang="en-US" dirty="0"/>
              <a:t>Some steps are more popular than others</a:t>
            </a:r>
          </a:p>
          <a:p>
            <a:pPr lvl="1"/>
            <a:r>
              <a:rPr lang="en-US" dirty="0"/>
              <a:t>Subsidies are relatively popular</a:t>
            </a:r>
          </a:p>
          <a:p>
            <a:pPr lvl="1"/>
            <a:r>
              <a:rPr lang="en-US" dirty="0"/>
              <a:t>Personal taxation and banning are largely unpopular</a:t>
            </a:r>
          </a:p>
          <a:p>
            <a:r>
              <a:rPr lang="en-US" dirty="0"/>
              <a:t>This is especially the case for Conservatives</a:t>
            </a:r>
          </a:p>
          <a:p>
            <a:r>
              <a:rPr lang="en-US" dirty="0"/>
              <a:t>Conservatives uniquely supportive of nuclear</a:t>
            </a:r>
          </a:p>
          <a:p>
            <a:r>
              <a:rPr lang="en-US" dirty="0"/>
              <a:t>Widespread concern still leaves room for disagreement about how to tackle the issue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9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2EE7-1B1B-4F18-1AC6-D69819006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Opinium for Better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86013-F203-1D38-B5B7-A10363F6F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panel</a:t>
            </a:r>
          </a:p>
          <a:p>
            <a:r>
              <a:rPr lang="en-US" dirty="0"/>
              <a:t>2134 respondents</a:t>
            </a:r>
          </a:p>
          <a:p>
            <a:r>
              <a:rPr lang="en-US" dirty="0"/>
              <a:t>7-9 February 2024</a:t>
            </a:r>
          </a:p>
          <a:p>
            <a:r>
              <a:rPr lang="en-US" dirty="0"/>
              <a:t>Focused on attitudes towards a range of possible net zero public policies</a:t>
            </a:r>
          </a:p>
          <a:p>
            <a:r>
              <a:rPr lang="en-US" dirty="0"/>
              <a:t>Are some policies more popular than others?</a:t>
            </a:r>
          </a:p>
          <a:p>
            <a:r>
              <a:rPr lang="en-US" dirty="0"/>
              <a:t>To what extent are there dividing lines between the Conservatives and </a:t>
            </a:r>
            <a:r>
              <a:rPr lang="en-US" dirty="0" err="1"/>
              <a:t>Labour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48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DAB4-5F94-B5BB-0401-B7A3AC225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of Most Concern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EC0D0A-2EE9-9044-6272-BAEA2613E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07806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46672B-5F4E-DBA7-3315-088B268A18A5}"/>
              </a:ext>
            </a:extLst>
          </p:cNvPr>
          <p:cNvSpPr txBox="1"/>
          <p:nvPr/>
        </p:nvSpPr>
        <p:spPr>
          <a:xfrm>
            <a:off x="791737" y="6176963"/>
            <a:ext cx="7627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Respondents were invited to mention up to 3 issues</a:t>
            </a:r>
            <a:r>
              <a:rPr lang="en-US" dirty="0"/>
              <a:t>. </a:t>
            </a:r>
            <a:r>
              <a:rPr lang="en-US" sz="1200" dirty="0"/>
              <a:t>Party preference is current vote intention</a:t>
            </a:r>
          </a:p>
        </p:txBody>
      </p:sp>
    </p:spTree>
    <p:extLst>
      <p:ext uri="{BB962C8B-B14F-4D97-AF65-F5344CB8AC3E}">
        <p14:creationId xmlns:p14="http://schemas.microsoft.com/office/powerpoint/2010/main" val="1072543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F6A08-A468-B2F7-9164-3C4ED989B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Concern About Climate Change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2A4FAF-24CA-2004-5AA2-D60FB856AA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89382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91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0EA96-1E2F-CB53-D056-230C76843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90886E-2E37-684F-4B68-31FF12825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52828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560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5742-B7C5-7111-8CA9-55DE398F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Largely Uncontentious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E8182F-1825-56EC-F47A-9B0F7A011D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88144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10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239C-4280-2B0E-F0DC-0B8E13A10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Contentious or Unpopular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65F427-446F-5BF4-8FA2-477C00C655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01266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173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3D96-6F25-F711-5007-ADECCC9C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Political Divide - 1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4B99103-B5D9-4270-642B-5CD272E096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80055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16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65A45-2CA4-0D43-9490-9FAE9908B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Political Divide - 2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899D48-C5DB-3B02-3484-3EEB7B4D91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77050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322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192</Words>
  <Application>Microsoft Macintosh PowerPoint</Application>
  <PresentationFormat>On-screen Show (4:3)</PresentationFormat>
  <Paragraphs>33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The Party Politics of Climate Change</vt:lpstr>
      <vt:lpstr>Opinium for Better Statistics</vt:lpstr>
      <vt:lpstr>Issues of Most Concern</vt:lpstr>
      <vt:lpstr>Levels of Concern About Climate Change</vt:lpstr>
      <vt:lpstr>Responsibility</vt:lpstr>
      <vt:lpstr>Largely Uncontentious</vt:lpstr>
      <vt:lpstr>More Contentious or Unpopular</vt:lpstr>
      <vt:lpstr>The Political Divide - 1</vt:lpstr>
      <vt:lpstr>The Political Divide - 2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Party Politics of Climate Change</dc:title>
  <dc:creator>John Curtice</dc:creator>
  <cp:lastModifiedBy>John Curtice</cp:lastModifiedBy>
  <cp:revision>1</cp:revision>
  <dcterms:created xsi:type="dcterms:W3CDTF">2024-02-27T09:30:13Z</dcterms:created>
  <dcterms:modified xsi:type="dcterms:W3CDTF">2024-02-27T11:22:43Z</dcterms:modified>
</cp:coreProperties>
</file>