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60" r:id="rId1"/>
  </p:sldMasterIdLst>
  <p:notesMasterIdLst>
    <p:notesMasterId r:id="rId17"/>
  </p:notesMasterIdLst>
  <p:sldIdLst>
    <p:sldId id="256" r:id="rId2"/>
    <p:sldId id="15368374" r:id="rId3"/>
    <p:sldId id="15368388" r:id="rId4"/>
    <p:sldId id="15368375" r:id="rId5"/>
    <p:sldId id="15368389" r:id="rId6"/>
    <p:sldId id="15368376" r:id="rId7"/>
    <p:sldId id="15368391" r:id="rId8"/>
    <p:sldId id="15368377" r:id="rId9"/>
    <p:sldId id="15368392" r:id="rId10"/>
    <p:sldId id="15368378" r:id="rId11"/>
    <p:sldId id="15368379" r:id="rId12"/>
    <p:sldId id="15368393" r:id="rId13"/>
    <p:sldId id="15368381" r:id="rId14"/>
    <p:sldId id="15368382" r:id="rId15"/>
    <p:sldId id="153683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A30"/>
    <a:srgbClr val="99C3AA"/>
    <a:srgbClr val="3F7152"/>
    <a:srgbClr val="27893E"/>
    <a:srgbClr val="CCF0D5"/>
    <a:srgbClr val="428CEE"/>
    <a:srgbClr val="ABE7B9"/>
    <a:srgbClr val="7FDB95"/>
    <a:srgbClr val="2E9E49"/>
    <a:srgbClr val="35B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18755-CF99-404C-B5FC-30E27D7BC93D}" v="11" dt="2024-02-28T14:08:13.114"/>
    <p1510:client id="{2E70CE7B-7061-4083-8004-26FA9A3E3254}" v="12" dt="2024-02-28T17:20:51.839"/>
    <p1510:client id="{6A1CE4EB-BD49-4382-ADAD-22E12BEE5852}" v="8" dt="2024-02-28T17:29:10.262"/>
    <p1510:client id="{714FD679-6308-4F73-9161-D9CFC01C0592}" v="13" dt="2024-02-28T14:02:07.653"/>
    <p1510:client id="{B07737BF-72BE-4541-8F77-939443CA6AC6}" v="137" dt="2024-02-27T18:17:13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A56CB-EBD9-4F3C-85E0-23DC9AC4EF2E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9A3F-0A10-43F9-8117-6BC5948F4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5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4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15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6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1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9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0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4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1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1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4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3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500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A9A3F-0A10-43F9-8117-6BC5948F40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3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4"/>
            <a:ext cx="7382434" cy="271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2A4B3-6C78-4478-8FC9-45E97051CF5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5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5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8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6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Text over</a:t>
            </a:r>
            <a:br>
              <a:rPr lang="en-US"/>
            </a:br>
            <a:r>
              <a:rPr lang="en-US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Replace the background image and include any copyright information if required e.g. </a:t>
            </a:r>
            <a:r>
              <a:rPr lang="en-US">
                <a:solidFill>
                  <a:schemeClr val="bg1"/>
                </a:solidFill>
              </a:rPr>
              <a:t>© </a:t>
            </a:r>
            <a:r>
              <a:rPr lang="en-GB">
                <a:solidFill>
                  <a:schemeClr val="bg1"/>
                </a:solidFill>
              </a:rPr>
              <a:t>Photo by NASA on </a:t>
            </a:r>
            <a:r>
              <a:rPr lang="en-GB" err="1">
                <a:solidFill>
                  <a:schemeClr val="bg1"/>
                </a:solidFill>
              </a:rPr>
              <a:t>Unsplash</a:t>
            </a:r>
            <a:endParaRPr lang="en-US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9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2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0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91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8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2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7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84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0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6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8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7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59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1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70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9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29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6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0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14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1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66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9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92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529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172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7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300573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2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</a:t>
            </a:r>
            <a:br>
              <a:rPr lang="en-US"/>
            </a:br>
            <a:r>
              <a:rPr lang="en-US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5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Write your title here 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98D2A4B3-6C78-4478-8FC9-45E97051CF5F}" type="datetimeFigureOut">
              <a:rPr lang="en-GB" smtClean="0"/>
              <a:t>28/02/2024</a:t>
            </a:fld>
            <a:endParaRPr lang="en-GB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5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3634">
          <p15:clr>
            <a:srgbClr val="F26B43"/>
          </p15:clr>
        </p15:guide>
        <p15:guide id="3" pos="7174">
          <p15:clr>
            <a:srgbClr val="F26B43"/>
          </p15:clr>
        </p15:guide>
        <p15:guide id="4" orient="horz" pos="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file?uri=/economy/environmentalaccounts/datasets/ukenvironmentalaccountsatmosphericemissionsgreenhousegasemissionsintensitybyeconomicsectorunitedkingdom/provisional/provisionalatmosphericemissionsghgintensity2022.xls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redir/eyJhbGciOiJIUzI1NiJ9.eyJpbmRleCI6NiwicGFnZVNpemUiOjEwLCJwYWdlIjozLCJ1cmkiOiIvcmVsZWFzZXMvbG93Y2FyYm9uYW5kcmVuZXdhYmxlZW5lcmd5ZWNvbm9teXVrMjAyMiIsImxpc3RUeXBlIjoicmVsZWFzZWNhbGVuZGFyIn0.sHIYQAnZ8utkasjZY8ZpaT_D4h5-fKjgUyka_njRqA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ons.gov.uk/economy/environmentalaccounts/bulletins/ukenvironmentalaccounts/202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redir/eyJhbGciOiJIUzI1NiJ9.eyJpbmRleCI6NiwicGFnZVNpemUiOjEwLCJwYWdlIjozLCJ1cmkiOiIvcmVsZWFzZXMvbG93Y2FyYm9uYW5kcmVuZXdhYmxlZW5lcmd5ZWNvbm9teXVrMjAyMiIsImxpc3RUeXBlIjoicmVsZWFzZWNhbGVuZGFyIn0.sHIYQAnZ8utkasjZY8ZpaT_D4h5-fKjgUyka_njRqA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ns.gov.uk/redir/eyJhbGciOiJIUzI1NiJ9.eyJpbmRleCI6MywicGFnZVNpemUiOjEwLCJwYWdlIjo1LCJ1cmkiOiIvcmVsZWFzZXMvdXBkYXRlb25leHBlcmltZW50YWxlc3RpbWF0ZXNvZmdyZWVuam9ic3VrIiwibGlzdFR5cGUiOiJyZWxlYXNlY2FsZW5kYXIifQ.YaPm_zF0FShawww4jqz4sd8hbzzMeE-STrJS9aOMyM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d0dcadaceb564a5dJmltdHM9MTcwODk5MjAwMCZpZ3VpZD0xMDY4YWMwNy0zNzk3LTYyNzYtMDJkZS1iODM1MzY1YzYzZGEmaW5zaWQ9NTIyMQ&amp;ptn=3&amp;ver=2&amp;hsh=3&amp;fclid=1068ac07-3797-6276-02de-b835365c63da&amp;psq=natural+capital+accounts+ons&amp;u=a1aHR0cHM6Ly93d3cub25zLmdvdi51ay9lY29ub215L2Vudmlyb25tZW50YWxhY2NvdW50cy9tZXRob2RvbG9naWVzL25hdHVyYWxjYXBpdGFs&amp;ntb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releases/energyefficiencyofhousinginenglandandwales202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ns.gov.uk/peoplepopulationandcommunity/birthsdeathsandmarriages/deaths/articles/climaterelatedmortalityandhospitaladmissionsenglandandwales/1988to2022" TargetMode="External"/><Relationship Id="rId4" Type="http://schemas.openxmlformats.org/officeDocument/2006/relationships/hyperlink" Target="https://www.ons.gov.uk/peoplepopulationandcommunity/housing/articles/whoismostlikelytoliveinhomesthatarehardertokeepwarm/2023-12-1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nvironment@ons.gov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ns.gov.uk/peoplepopulationandcommunity/wellbeing/bulletins/publicopinionsandsocialtrendsgreatbritain/previousReleas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personalandhouseholdfinances/expenditure/datasets/impactofincreasedcostoflivingonadultsacrossgreat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wellbeing/bulletins/publicopinionsandsocialtrendsgreatbritain/15to26november20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ons.gov.uk/file?uri=/peoplepopulationandcommunity/wellbeing/datasets/publicopinionsandsocialtrendsgreatbritainclimatechangeandheatwaveimpacts/15to26november2023/climatechange15to26nov2023final.xls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conomy/environmentalaccounts/articles/climatechangeinsightsuk/late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releases/businessinsightsandimpactontheukeconomy16november202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ns.gov.uk/file?uri=/economy/economicoutputandproductivity/output/datasets/businessinsightsandimpactontheukeconomy/bicswave89/bicswave892final.xl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releases/businessinsightsandimpactontheukeconomy16november202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ns.gov.uk/file?uri=/economy/economicoutputandproductivity/output/datasets/businessinsightsandimpactontheukeconomy/bicswave89/bicswave892final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FAED1C-B0EF-6A1D-29DB-EAF8A93F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the ONS Environment Division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02E1D-793D-F811-0E9C-C804990201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779395"/>
            <a:ext cx="6433868" cy="437236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Ian Townsend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22E2BA-B6DC-3B69-8C0B-602EF8A5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9009"/>
            <a:ext cx="6433868" cy="312330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Divisional Director Environment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17" y="194654"/>
            <a:ext cx="10515600" cy="526298"/>
          </a:xfrm>
        </p:spPr>
        <p:txBody>
          <a:bodyPr/>
          <a:lstStyle/>
          <a:p>
            <a:r>
              <a:rPr lang="en-GB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‘Greening’ the UK economy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728" y="1336010"/>
            <a:ext cx="4132821" cy="3630417"/>
          </a:xfrm>
        </p:spPr>
        <p:txBody>
          <a:bodyPr/>
          <a:lstStyle/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a typeface="Calibri"/>
                <a:cs typeface="Times New Roman"/>
              </a:rPr>
              <a:t>‘Greening’ of the UK economy seen through greenhouse gases emitted for each unit of economic activity (Gross Value Added)</a:t>
            </a: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a typeface="Calibri"/>
                <a:cs typeface="Times New Roman"/>
              </a:rPr>
              <a:t>Down 68% between 1990 and 2022, from 0.59 to 0.19 thousand tonnes of CO</a:t>
            </a:r>
            <a:r>
              <a:rPr lang="en-GB" sz="2400" kern="100" baseline="-25000" dirty="0">
                <a:effectLst/>
                <a:ea typeface="Times New Roman" panose="02020603050405020304" pitchFamily="18" charset="0"/>
                <a:cs typeface="Times New Roman"/>
              </a:rPr>
              <a:t>2</a:t>
            </a:r>
            <a:r>
              <a:rPr lang="en-GB" sz="2400" kern="100" dirty="0">
                <a:ea typeface="Calibri"/>
                <a:cs typeface="Times New Roman"/>
              </a:rPr>
              <a:t> equivalent per £million GVA</a:t>
            </a:r>
            <a:endParaRPr lang="en-GB" sz="2400" kern="100" dirty="0">
              <a:effectLst/>
              <a:ea typeface="Calibri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69002-EDF7-139D-E447-97815C3A8313}"/>
              </a:ext>
            </a:extLst>
          </p:cNvPr>
          <p:cNvSpPr txBox="1"/>
          <p:nvPr/>
        </p:nvSpPr>
        <p:spPr>
          <a:xfrm>
            <a:off x="4546904" y="1035766"/>
            <a:ext cx="6320513" cy="646331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r>
              <a:rPr lang="en-GB" sz="1800" b="1" kern="100">
                <a:ea typeface="Calibri"/>
                <a:cs typeface="Times New Roman"/>
              </a:rPr>
              <a:t>Emissions intensity – excluding consumer spending </a:t>
            </a:r>
            <a:endParaRPr lang="en-GB">
              <a:solidFill>
                <a:srgbClr val="183E5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/>
            <a:r>
              <a:rPr lang="en-GB" sz="1800" kern="100">
                <a:ea typeface="Calibri"/>
                <a:cs typeface="Times New Roman"/>
              </a:rPr>
              <a:t>thousand tonnes of CO2e (residence basis) per £million GVA</a:t>
            </a:r>
            <a:endParaRPr lang="en-GB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0494C-7534-E2B5-831C-A76F42118B8B}"/>
              </a:ext>
            </a:extLst>
          </p:cNvPr>
          <p:cNvSpPr txBox="1"/>
          <p:nvPr/>
        </p:nvSpPr>
        <p:spPr>
          <a:xfrm>
            <a:off x="8118971" y="5323232"/>
            <a:ext cx="3976153" cy="307777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r>
              <a:rPr lang="en-GB" sz="1400" kern="100">
                <a:ea typeface="Calibri"/>
                <a:cs typeface="Times New Roman"/>
              </a:rPr>
              <a:t>ONS, </a:t>
            </a:r>
            <a:r>
              <a:rPr lang="en-GB" sz="1400" u="sng" kern="100">
                <a:solidFill>
                  <a:srgbClr val="0563C1"/>
                </a:solidFill>
                <a:effectLst/>
                <a:ea typeface="Calibri"/>
                <a:cs typeface="Times New Roman"/>
                <a:hlinkClick r:id="rId3"/>
              </a:rPr>
              <a:t>Environmental Accounts: Provisional 2022</a:t>
            </a:r>
            <a:endParaRPr lang="en-GB" sz="1400" kern="100">
              <a:effectLst/>
              <a:ea typeface="Calibri"/>
              <a:cs typeface="Times New Roman"/>
            </a:endParaRPr>
          </a:p>
        </p:txBody>
      </p:sp>
      <p:pic>
        <p:nvPicPr>
          <p:cNvPr id="2" name="Picture 1" descr="A graph showing the growth of the company&amp;#39;s sales&#10;&#10;Description automatically generated">
            <a:extLst>
              <a:ext uri="{FF2B5EF4-FFF2-40B4-BE49-F238E27FC236}">
                <a16:creationId xmlns:a16="http://schemas.microsoft.com/office/drawing/2014/main" id="{46EDA6E1-3712-50D1-4C55-C603B6A59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283" y="1786932"/>
            <a:ext cx="7411730" cy="33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8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17" y="194654"/>
            <a:ext cx="10515600" cy="526298"/>
          </a:xfrm>
        </p:spPr>
        <p:txBody>
          <a:bodyPr/>
          <a:lstStyle/>
          <a:p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‘green economy’?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13613"/>
            <a:ext cx="5319032" cy="4230774"/>
          </a:xfrm>
        </p:spPr>
        <p:txBody>
          <a:bodyPr/>
          <a:lstStyle/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/>
                <a:cs typeface="Times New Roman"/>
              </a:rPr>
              <a:t>We measure the </a:t>
            </a:r>
            <a:r>
              <a:rPr lang="en-GB" sz="2400" kern="100" dirty="0">
                <a:solidFill>
                  <a:srgbClr val="0070C0"/>
                </a:solidFill>
                <a:effectLst/>
                <a:ea typeface="Calibri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 carbon and renewable energy economy</a:t>
            </a:r>
            <a:r>
              <a:rPr lang="en-GB" sz="2400" kern="100" dirty="0">
                <a:effectLst/>
                <a:ea typeface="Calibri"/>
                <a:cs typeface="Times New Roman"/>
              </a:rPr>
              <a:t> (LCREE)</a:t>
            </a: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a typeface="Calibri"/>
                <a:cs typeface="Times New Roman"/>
              </a:rPr>
              <a:t>LCREE turnover increased 35% between 2015 and 2021</a:t>
            </a: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a typeface="Calibri"/>
                <a:cs typeface="Times New Roman"/>
              </a:rPr>
              <a:t>LCREE employment increased 23% in the same period</a:t>
            </a:r>
            <a:endParaRPr lang="en-GB" sz="2000" kern="100" dirty="0">
              <a:effectLst/>
              <a:ea typeface="Calibri"/>
              <a:cs typeface="Times New Roman"/>
            </a:endParaRP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a typeface="Calibri"/>
                <a:cs typeface="Times New Roman"/>
              </a:rPr>
              <a:t>Also, </a:t>
            </a:r>
            <a:r>
              <a:rPr lang="en-GB" sz="2400" kern="100" dirty="0">
                <a:ea typeface="Calibri"/>
                <a:cs typeface="Times New Roman"/>
                <a:hlinkClick r:id="rId4"/>
              </a:rPr>
              <a:t>Environmental Goods and Services Sector</a:t>
            </a:r>
            <a:r>
              <a:rPr lang="en-GB" sz="2400" kern="100" dirty="0">
                <a:ea typeface="Calibri"/>
                <a:cs typeface="Times New Roman"/>
              </a:rPr>
              <a:t>: 17 activities across the economy, with combined output of £89.6 billion in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9E278-B003-27F2-74D1-D63EFB8302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210"/>
          <a:stretch/>
        </p:blipFill>
        <p:spPr>
          <a:xfrm>
            <a:off x="6486861" y="83057"/>
            <a:ext cx="5353320" cy="2888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4CE7F-825A-F61B-6A0C-BEA1861848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4013"/>
          <a:stretch/>
        </p:blipFill>
        <p:spPr>
          <a:xfrm>
            <a:off x="6486861" y="3082658"/>
            <a:ext cx="5359939" cy="290022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0333F1-8DEB-76EC-4803-BCB952F3D2F3}"/>
              </a:ext>
            </a:extLst>
          </p:cNvPr>
          <p:cNvCxnSpPr>
            <a:cxnSpLocks/>
          </p:cNvCxnSpPr>
          <p:nvPr/>
        </p:nvCxnSpPr>
        <p:spPr>
          <a:xfrm flipV="1">
            <a:off x="4687778" y="2547257"/>
            <a:ext cx="1627297" cy="17736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3D37B2-9BF9-6177-59B1-1443013E8992}"/>
              </a:ext>
            </a:extLst>
          </p:cNvPr>
          <p:cNvCxnSpPr>
            <a:cxnSpLocks/>
          </p:cNvCxnSpPr>
          <p:nvPr/>
        </p:nvCxnSpPr>
        <p:spPr>
          <a:xfrm>
            <a:off x="4567377" y="3709789"/>
            <a:ext cx="1747698" cy="47032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9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17" y="194654"/>
            <a:ext cx="10515600" cy="526298"/>
          </a:xfrm>
        </p:spPr>
        <p:txBody>
          <a:bodyPr/>
          <a:lstStyle/>
          <a:p>
            <a:r>
              <a:rPr lang="en-GB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‘green jobs’?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817" y="1038465"/>
            <a:ext cx="11310889" cy="4040786"/>
          </a:xfrm>
        </p:spPr>
        <p:txBody>
          <a:bodyPr/>
          <a:lstStyle/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/>
                <a:cs typeface="Times New Roman"/>
              </a:rPr>
              <a:t>Lots of different definitions inc. internationally for different purposes</a:t>
            </a: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/>
                <a:cs typeface="Times New Roman"/>
              </a:rPr>
              <a:t>Major recent project to define and measure for </a:t>
            </a:r>
            <a:r>
              <a:rPr lang="en-GB" sz="2400" kern="100" dirty="0">
                <a:ea typeface="Calibri"/>
                <a:cs typeface="Times New Roman"/>
              </a:rPr>
              <a:t>UK purposes</a:t>
            </a:r>
            <a:endParaRPr lang="en-GB" sz="2400" kern="100" dirty="0">
              <a:effectLst/>
              <a:ea typeface="Calibri"/>
              <a:cs typeface="Times New Roman"/>
            </a:endParaRP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/>
                <a:cs typeface="Times New Roman"/>
              </a:rPr>
              <a:t>March 2023 </a:t>
            </a:r>
            <a:r>
              <a:rPr lang="en-GB" sz="2400" kern="100" dirty="0">
                <a:ea typeface="Calibri"/>
                <a:cs typeface="Times New Roman"/>
              </a:rPr>
              <a:t>definition</a:t>
            </a:r>
            <a:r>
              <a:rPr lang="en-GB" sz="2400" b="1" kern="100" dirty="0">
                <a:ea typeface="Calibri"/>
                <a:cs typeface="Times New Roman"/>
              </a:rPr>
              <a:t>: “Employment in an activity that contributes to protecting or restoring the environment, including those that mitigate or adapt to climate change”</a:t>
            </a: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/>
                <a:cs typeface="Times New Roman"/>
              </a:rPr>
              <a:t>Initial figures based on this definition last year, using industry-based approach: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/>
                <a:cs typeface="Times New Roman"/>
              </a:rPr>
              <a:t>Total UK employment in green jobs: ~526,000 full-time equivalents</a:t>
            </a:r>
            <a:endParaRPr lang="en-GB" sz="2000" kern="100" dirty="0">
              <a:ea typeface="Calibri"/>
              <a:cs typeface="Times New Roman"/>
            </a:endParaRP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a typeface="Calibri"/>
                <a:cs typeface="Times New Roman"/>
              </a:rPr>
              <a:t>C</a:t>
            </a:r>
            <a:r>
              <a:rPr lang="en-GB" sz="2000" kern="100" dirty="0">
                <a:effectLst/>
                <a:ea typeface="Calibri"/>
                <a:cs typeface="Times New Roman"/>
              </a:rPr>
              <a:t>ompared with ~507,000 in 2015</a:t>
            </a: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/>
                <a:cs typeface="Times New Roman"/>
              </a:rPr>
              <a:t>Our latest LCREE and green jobs figures are due out </a:t>
            </a:r>
            <a:r>
              <a:rPr lang="en-GB" sz="2400" kern="100" dirty="0">
                <a:ea typeface="Calibri"/>
                <a:cs typeface="Times New Roman"/>
              </a:rPr>
              <a:t>on </a:t>
            </a:r>
            <a:r>
              <a:rPr lang="en-GB" sz="2400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 March</a:t>
            </a:r>
            <a:r>
              <a:rPr lang="en-GB" sz="2400" kern="100" dirty="0">
                <a:ea typeface="Calibri"/>
                <a:cs typeface="Times New Roman"/>
              </a:rPr>
              <a:t> and </a:t>
            </a:r>
            <a:r>
              <a:rPr lang="en-GB" sz="2400" kern="100" dirty="0">
                <a:solidFill>
                  <a:srgbClr val="0070C0"/>
                </a:solidFill>
                <a:ea typeface="Calibri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 March</a:t>
            </a:r>
            <a:endParaRPr lang="en-GB" sz="2400" kern="100" dirty="0"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586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17" y="294667"/>
            <a:ext cx="11364786" cy="624212"/>
          </a:xfrm>
        </p:spPr>
        <p:txBody>
          <a:bodyPr/>
          <a:lstStyle/>
          <a:p>
            <a:r>
              <a:rPr lang="en-GB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nature’s role in climate change action?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817" y="1075941"/>
            <a:ext cx="11310889" cy="4275145"/>
          </a:xfrm>
        </p:spPr>
        <p:txBody>
          <a:bodyPr/>
          <a:lstStyle/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a typeface="Times New Roman" panose="02020603050405020304" pitchFamily="18" charset="0"/>
                <a:cs typeface="Times New Roman"/>
              </a:rPr>
              <a:t>“N</a:t>
            </a:r>
            <a:r>
              <a:rPr lang="en-GB" sz="2400" kern="100" dirty="0">
                <a:effectLst/>
                <a:ea typeface="Times New Roman" panose="02020603050405020304" pitchFamily="18" charset="0"/>
                <a:cs typeface="Times New Roman"/>
              </a:rPr>
              <a:t>et” part the UK’s net zero target can sometimes receive less </a:t>
            </a:r>
            <a:r>
              <a:rPr lang="en-GB" sz="2400" u="sng" kern="100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/>
              </a:rPr>
              <a:t>attention</a:t>
            </a:r>
            <a:endParaRPr lang="en-GB" sz="2400" kern="100" dirty="0">
              <a:effectLst/>
              <a:ea typeface="Calibri" panose="020F0502020204030204" pitchFamily="34" charset="0"/>
              <a:cs typeface="Times New Roman"/>
            </a:endParaRP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Times New Roman" panose="02020603050405020304" pitchFamily="18" charset="0"/>
                <a:cs typeface="Times New Roman"/>
              </a:rPr>
              <a:t>Amid decarbonisatio</a:t>
            </a:r>
            <a:r>
              <a:rPr lang="en-GB" sz="2400" kern="100" dirty="0">
                <a:ea typeface="Times New Roman" panose="02020603050405020304" pitchFamily="18" charset="0"/>
                <a:cs typeface="Times New Roman"/>
              </a:rPr>
              <a:t>n, </a:t>
            </a:r>
            <a:r>
              <a:rPr lang="en-GB" sz="2400" kern="100" dirty="0">
                <a:effectLst/>
                <a:ea typeface="Times New Roman" panose="02020603050405020304" pitchFamily="18" charset="0"/>
                <a:cs typeface="Times New Roman"/>
              </a:rPr>
              <a:t>some sectors are </a:t>
            </a:r>
            <a:r>
              <a:rPr lang="en-GB" sz="2400" u="sng" kern="100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/>
              </a:rPr>
              <a:t>more difficult to decarbonise</a:t>
            </a:r>
            <a:r>
              <a:rPr lang="en-GB" sz="2400" kern="100" dirty="0">
                <a:ea typeface="Times New Roman" panose="02020603050405020304" pitchFamily="18" charset="0"/>
                <a:cs typeface="Times New Roman"/>
              </a:rPr>
              <a:t> </a:t>
            </a:r>
            <a:endParaRPr lang="en-GB" sz="24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Times New Roman" panose="02020603050405020304" pitchFamily="18" charset="0"/>
                <a:cs typeface="Times New Roman"/>
              </a:rPr>
              <a:t>Technology and the natural world are expected to play key roles</a:t>
            </a: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Times New Roman" panose="02020603050405020304" pitchFamily="18" charset="0"/>
                <a:cs typeface="Times New Roman"/>
              </a:rPr>
              <a:t>We produce the </a:t>
            </a:r>
            <a:r>
              <a:rPr lang="en-GB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natural capital accounts</a:t>
            </a:r>
            <a:r>
              <a:rPr lang="en-GB" sz="2400" kern="100" dirty="0">
                <a:effectLst/>
                <a:ea typeface="Times New Roman" panose="02020603050405020304" pitchFamily="18" charset="0"/>
                <a:cs typeface="Times New Roman"/>
              </a:rPr>
              <a:t>, estimating the economic value of the services that nature provides to us. On this issue:</a:t>
            </a:r>
            <a:endParaRPr lang="en-GB" sz="24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Times New Roman" panose="02020603050405020304" pitchFamily="18" charset="0"/>
                <a:cs typeface="Times New Roman"/>
              </a:rPr>
              <a:t>In 2022, UK wooded areas removed c.18m tonnes CO</a:t>
            </a:r>
            <a:r>
              <a:rPr lang="en-GB" sz="2000" kern="100" baseline="-25000" dirty="0">
                <a:effectLst/>
                <a:ea typeface="Times New Roman" panose="02020603050405020304" pitchFamily="18" charset="0"/>
                <a:cs typeface="Times New Roman"/>
              </a:rPr>
              <a:t>2</a:t>
            </a:r>
            <a:r>
              <a:rPr lang="en-GB" sz="2000" kern="100" dirty="0">
                <a:effectLst/>
                <a:ea typeface="Times New Roman" panose="02020603050405020304" pitchFamily="18" charset="0"/>
                <a:cs typeface="Times New Roman"/>
              </a:rPr>
              <a:t> equivalent (CO</a:t>
            </a:r>
            <a:r>
              <a:rPr lang="en-GB" sz="2000" kern="100" baseline="-25000" dirty="0">
                <a:effectLst/>
                <a:ea typeface="Times New Roman" panose="02020603050405020304" pitchFamily="18" charset="0"/>
                <a:cs typeface="Times New Roman"/>
              </a:rPr>
              <a:t>2</a:t>
            </a:r>
            <a:r>
              <a:rPr lang="en-GB" sz="2000" kern="100" dirty="0">
                <a:effectLst/>
                <a:ea typeface="Times New Roman" panose="02020603050405020304" pitchFamily="18" charset="0"/>
                <a:cs typeface="Times New Roman"/>
              </a:rPr>
              <a:t>e), compared with net UK territorial emissions of c.400 million tonnes in 2022</a:t>
            </a:r>
            <a:r>
              <a:rPr lang="en-GB" sz="2000" kern="100" dirty="0">
                <a:ea typeface="Times New Roman" panose="02020603050405020304" pitchFamily="18" charset="0"/>
                <a:cs typeface="Times New Roman"/>
              </a:rPr>
              <a:t> </a:t>
            </a:r>
            <a:endParaRPr lang="en-GB" sz="20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Times New Roman" panose="02020603050405020304" pitchFamily="18" charset="0"/>
                <a:cs typeface="Times New Roman"/>
              </a:rPr>
              <a:t>I</a:t>
            </a:r>
            <a:r>
              <a:rPr lang="en-GB" sz="2000" kern="100" dirty="0">
                <a:ea typeface="Times New Roman" panose="02020603050405020304" pitchFamily="18" charset="0"/>
                <a:cs typeface="Times New Roman"/>
              </a:rPr>
              <a:t>n 2021, </a:t>
            </a:r>
            <a:r>
              <a:rPr lang="en-GB" sz="2000" kern="100" dirty="0">
                <a:effectLst/>
                <a:ea typeface="Times New Roman" panose="02020603050405020304" pitchFamily="18" charset="0"/>
                <a:cs typeface="Times New Roman"/>
              </a:rPr>
              <a:t>UK nature was a net </a:t>
            </a:r>
            <a:r>
              <a:rPr lang="en-GB" sz="2000" u="sng" kern="100" dirty="0">
                <a:effectLst/>
                <a:ea typeface="Times New Roman" panose="02020603050405020304" pitchFamily="18" charset="0"/>
                <a:cs typeface="Times New Roman"/>
              </a:rPr>
              <a:t>source</a:t>
            </a:r>
            <a:r>
              <a:rPr lang="en-GB" sz="2000" kern="100" dirty="0">
                <a:effectLst/>
                <a:ea typeface="Times New Roman" panose="02020603050405020304" pitchFamily="18" charset="0"/>
                <a:cs typeface="Times New Roman"/>
              </a:rPr>
              <a:t> of just over 1m tonnes of CO</a:t>
            </a:r>
            <a:r>
              <a:rPr lang="en-GB" sz="2000" kern="100" baseline="-25000" dirty="0">
                <a:effectLst/>
                <a:ea typeface="Times New Roman" panose="02020603050405020304" pitchFamily="18" charset="0"/>
                <a:cs typeface="Times New Roman"/>
              </a:rPr>
              <a:t>2</a:t>
            </a:r>
            <a:r>
              <a:rPr lang="en-GB" sz="2000" kern="100" dirty="0">
                <a:effectLst/>
                <a:ea typeface="Times New Roman" panose="02020603050405020304" pitchFamily="18" charset="0"/>
                <a:cs typeface="Times New Roman"/>
              </a:rPr>
              <a:t>e, costing £208 million rather than contributing.</a:t>
            </a:r>
            <a:endParaRPr lang="en-GB" sz="2000" kern="100" dirty="0">
              <a:effectLst/>
              <a:ea typeface="Calibri" panose="020F0502020204030204" pitchFamily="34" charset="0"/>
              <a:cs typeface="Times New Roman"/>
            </a:endParaRP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Times New Roman" panose="02020603050405020304" pitchFamily="18" charset="0"/>
                <a:cs typeface="Times New Roman"/>
              </a:rPr>
              <a:t>Substantial proportion due to damaged peatlands</a:t>
            </a:r>
            <a:endParaRPr lang="en-GB" sz="2000" kern="100" dirty="0"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31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78" y="400062"/>
            <a:ext cx="10515600" cy="526298"/>
          </a:xfrm>
        </p:spPr>
        <p:txBody>
          <a:bodyPr/>
          <a:lstStyle/>
          <a:p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relevant ONS outputs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104" y="1233881"/>
            <a:ext cx="11074463" cy="393819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kern="100" dirty="0">
                <a:effectLst/>
                <a:ea typeface="Calibri" panose="020F0502020204030204" pitchFamily="34" charset="0"/>
                <a:cs typeface="Times New Roman"/>
              </a:rPr>
              <a:t>Energy efficiency</a:t>
            </a:r>
            <a:endParaRPr lang="en-GB" sz="2400" kern="100" dirty="0">
              <a:effectLst/>
              <a:ea typeface="Calibri" panose="020F0502020204030204" pitchFamily="34" charset="0"/>
              <a:cs typeface="Times New Roman"/>
            </a:endParaRP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  <a:hlinkClick r:id="rId3"/>
              </a:rPr>
              <a:t>Annual energy efficiency of housing release</a:t>
            </a: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</a:rPr>
              <a:t>, Nov 2023  </a:t>
            </a: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  <a:hlinkClick r:id="rId4"/>
              </a:rPr>
              <a:t>Who is most likely to live in homes that are harder to keep warm?</a:t>
            </a: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</a:rPr>
              <a:t>,</a:t>
            </a:r>
            <a:r>
              <a:rPr lang="en-GB" sz="2400" kern="100" dirty="0">
                <a:ea typeface="Calibri" panose="020F0502020204030204" pitchFamily="34" charset="0"/>
                <a:cs typeface="Times New Roman"/>
              </a:rPr>
              <a:t> Dec 2023: Linking E</a:t>
            </a: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</a:rPr>
              <a:t>nergy Performance Certificate and Census data to understand households in high- and low-rated energy efficient properties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2400" b="1" kern="100" dirty="0">
                <a:effectLst/>
                <a:ea typeface="Calibri" panose="020F0502020204030204" pitchFamily="34" charset="0"/>
                <a:cs typeface="Times New Roman"/>
              </a:rPr>
            </a:br>
            <a:r>
              <a:rPr lang="en-GB" sz="2400" b="1" kern="100" dirty="0">
                <a:effectLst/>
                <a:ea typeface="Calibri" panose="020F0502020204030204" pitchFamily="34" charset="0"/>
                <a:cs typeface="Times New Roman"/>
              </a:rPr>
              <a:t>Health</a:t>
            </a:r>
            <a:endParaRPr lang="en-GB" sz="2400" kern="100" dirty="0">
              <a:effectLst/>
              <a:ea typeface="Calibri" panose="020F0502020204030204" pitchFamily="34" charset="0"/>
              <a:cs typeface="Times New Roman"/>
            </a:endParaRP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  <a:hlinkClick r:id="rId5"/>
              </a:rPr>
              <a:t>Climate-related mortality, England and Wales, 1988 to 2022</a:t>
            </a: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</a:rPr>
              <a:t>, Sep 2023, showing an estimated 4,507 deaths associated with the hottest days in England in 2022</a:t>
            </a:r>
            <a:endParaRPr lang="en-GB" sz="2400" u="sng" dirty="0">
              <a:solidFill>
                <a:srgbClr val="0563C1"/>
              </a:solidFill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40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85" y="291137"/>
            <a:ext cx="11364786" cy="526298"/>
          </a:xfrm>
        </p:spPr>
        <p:txBody>
          <a:bodyPr/>
          <a:lstStyle/>
          <a:p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sum up: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935" y="1053644"/>
            <a:ext cx="10011762" cy="4384662"/>
          </a:xfrm>
        </p:spPr>
        <p:txBody>
          <a:bodyPr/>
          <a:lstStyle/>
          <a:p>
            <a:pPr marL="251460" indent="-251460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a typeface="Calibri" panose="020F0502020204030204" pitchFamily="34" charset="0"/>
                <a:cs typeface="Times New Roman"/>
              </a:rPr>
              <a:t>The ONS plays an important role in UK climate change-related statistics</a:t>
            </a:r>
          </a:p>
          <a:p>
            <a:pPr marL="251460" indent="-251460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</a:rPr>
              <a:t>Concern expressed by people and businesses – with some taking action, but they report facing barriers</a:t>
            </a:r>
          </a:p>
          <a:p>
            <a:pPr marL="251460" indent="-251460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a typeface="Calibri"/>
                <a:cs typeface="Times New Roman"/>
              </a:rPr>
              <a:t>The economy as a whole is greening with emissions intensity falling</a:t>
            </a:r>
          </a:p>
          <a:p>
            <a:pPr marL="251460" indent="-251460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a typeface="Calibri"/>
                <a:cs typeface="Times New Roman"/>
              </a:rPr>
              <a:t>The ‘green’ (low carbon and renewable energy economy) is also increasing</a:t>
            </a:r>
          </a:p>
          <a:p>
            <a:pPr marL="251460" indent="-251460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ffectLst/>
                <a:ea typeface="Calibri"/>
                <a:cs typeface="Times New Roman"/>
              </a:rPr>
              <a:t>Nature has an importa</a:t>
            </a:r>
            <a:r>
              <a:rPr lang="en-GB" sz="2400" kern="100" dirty="0">
                <a:ea typeface="Calibri"/>
                <a:cs typeface="Times New Roman"/>
              </a:rPr>
              <a:t>nt </a:t>
            </a:r>
            <a:r>
              <a:rPr lang="en-GB" sz="2400" kern="100" dirty="0">
                <a:effectLst/>
                <a:ea typeface="Calibri"/>
                <a:cs typeface="Times New Roman"/>
              </a:rPr>
              <a:t>role to play in achieving the ‘net’ of net zero</a:t>
            </a:r>
          </a:p>
          <a:p>
            <a:pPr marL="251460" indent="-251460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a typeface="Calibri" panose="020F0502020204030204" pitchFamily="34" charset="0"/>
                <a:cs typeface="Times New Roman"/>
              </a:rPr>
              <a:t>New key issues, low carbon economy and green jobs statistics in March</a:t>
            </a:r>
          </a:p>
          <a:p>
            <a:pPr marL="251460" indent="-251460">
              <a:lnSpc>
                <a:spcPct val="107000"/>
              </a:lnSpc>
              <a:spcAft>
                <a:spcPts val="600"/>
              </a:spcAft>
            </a:pPr>
            <a:r>
              <a:rPr lang="en-GB" sz="2400" kern="100" dirty="0">
                <a:ea typeface="+mn-lt"/>
                <a:cs typeface="+mn-lt"/>
              </a:rPr>
              <a:t>Also: Help us to make our statistics as useful as possible, contact: </a:t>
            </a:r>
            <a:r>
              <a:rPr lang="en-GB" sz="2400" kern="100" dirty="0">
                <a:ea typeface="+mn-lt"/>
                <a:cs typeface="+mn-lt"/>
                <a:hlinkClick r:id="rId3"/>
              </a:rPr>
              <a:t>environment@ons.gov.uk</a:t>
            </a:r>
            <a:r>
              <a:rPr lang="en-GB" sz="2400" kern="100" dirty="0">
                <a:ea typeface="+mn-lt"/>
                <a:cs typeface="+mn-lt"/>
              </a:rPr>
              <a:t> </a:t>
            </a:r>
            <a:endParaRPr lang="en-GB" sz="2400" kern="100" dirty="0"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417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85" y="709004"/>
            <a:ext cx="10515600" cy="526298"/>
          </a:xfrm>
        </p:spPr>
        <p:txBody>
          <a:bodyPr/>
          <a:lstStyle/>
          <a:p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Environment: A big topic linked to many issues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796DDF-8432-E2CA-0830-6BADBED9B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817" y="1538968"/>
            <a:ext cx="9016701" cy="279397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national/devolved government departments and related bodies produce UK environment/climate change-related statistics, such as…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for Energy Security and Net Zero (DESNZ): </a:t>
            </a: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overall greenhouse gas emissions, renewable energy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solar panel installations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for Transport (DfT): </a:t>
            </a: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publishes 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 on electric vehicles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Office: </a:t>
            </a: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and weather statistics/forecasts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8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3" y="651085"/>
            <a:ext cx="10515600" cy="526298"/>
          </a:xfrm>
        </p:spPr>
        <p:txBody>
          <a:bodyPr/>
          <a:lstStyle/>
          <a:p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Environment: ONS focus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796DDF-8432-E2CA-0830-6BADBED9B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82" y="1461593"/>
            <a:ext cx="10238385" cy="350147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800" kern="100" dirty="0">
                <a:latin typeface="Arial"/>
                <a:ea typeface="Calibri" panose="020F0502020204030204" pitchFamily="34" charset="0"/>
                <a:cs typeface="Times New Roman"/>
              </a:rPr>
              <a:t>On the intersections of environment and economy/society, including:</a:t>
            </a:r>
          </a:p>
          <a:p>
            <a:pPr marL="467460" lvl="1" indent="-251460">
              <a:lnSpc>
                <a:spcPct val="107000"/>
              </a:lnSpc>
              <a:spcAft>
                <a:spcPts val="600"/>
              </a:spcAft>
            </a:pPr>
            <a:r>
              <a:rPr lang="en-US" kern="100" dirty="0">
                <a:latin typeface="Arial"/>
                <a:ea typeface="Calibri" panose="020F0502020204030204" pitchFamily="34" charset="0"/>
                <a:cs typeface="Times New Roman"/>
              </a:rPr>
              <a:t>Measuring the ‘environmental economy’ and green jobs</a:t>
            </a:r>
          </a:p>
          <a:p>
            <a:pPr marL="467460" lvl="1" indent="-251460">
              <a:lnSpc>
                <a:spcPct val="107000"/>
              </a:lnSpc>
              <a:spcAft>
                <a:spcPts val="600"/>
              </a:spcAft>
            </a:pPr>
            <a:r>
              <a:rPr lang="en-US" kern="100" dirty="0">
                <a:latin typeface="Arial"/>
                <a:ea typeface="Calibri" panose="020F0502020204030204" pitchFamily="34" charset="0"/>
                <a:cs typeface="Times New Roman"/>
              </a:rPr>
              <a:t>Sectoral (residence-based/production) emissions</a:t>
            </a:r>
          </a:p>
          <a:p>
            <a:pPr marL="467460" lvl="1" indent="-251460">
              <a:lnSpc>
                <a:spcPct val="107000"/>
              </a:lnSpc>
              <a:spcAft>
                <a:spcPts val="600"/>
              </a:spcAft>
            </a:pPr>
            <a:r>
              <a:rPr lang="en-US" kern="100" dirty="0">
                <a:latin typeface="Arial"/>
                <a:ea typeface="Calibri" panose="020F0502020204030204" pitchFamily="34" charset="0"/>
                <a:cs typeface="Times New Roman"/>
              </a:rPr>
              <a:t>Valuing the services that the UK’s nature provides us</a:t>
            </a:r>
          </a:p>
          <a:p>
            <a:pPr marL="467460" lvl="1" indent="-251460">
              <a:lnSpc>
                <a:spcPct val="107000"/>
              </a:lnSpc>
              <a:spcAft>
                <a:spcPts val="600"/>
              </a:spcAft>
            </a:pPr>
            <a:r>
              <a:rPr lang="en-US" kern="100" dirty="0">
                <a:latin typeface="Arial"/>
                <a:ea typeface="Calibri" panose="020F0502020204030204" pitchFamily="34" charset="0"/>
                <a:cs typeface="Times New Roman"/>
              </a:rPr>
              <a:t>People and business concern or action on environment/climate change</a:t>
            </a:r>
            <a:endParaRPr lang="en-GB" kern="100" dirty="0">
              <a:latin typeface="Arial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518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17" y="194654"/>
            <a:ext cx="10515600" cy="526298"/>
          </a:xfrm>
        </p:spPr>
        <p:txBody>
          <a:bodyPr/>
          <a:lstStyle/>
          <a:p>
            <a:r>
              <a:rPr lang="en-GB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people feeling about climate change?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678" y="845548"/>
            <a:ext cx="11263713" cy="4678204"/>
          </a:xfrm>
        </p:spPr>
        <p:txBody>
          <a:bodyPr/>
          <a:lstStyle/>
          <a:p>
            <a:pPr marL="251460" indent="-25146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Regularly ask adults in Great Britain about important issues facing the country</a:t>
            </a:r>
          </a:p>
          <a:p>
            <a:pPr marL="251460" indent="-25146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58% </a:t>
            </a:r>
            <a:r>
              <a:rPr lang="en-GB" altLang="en-US" sz="2400" dirty="0">
                <a:ea typeface="Calibri" panose="020F0502020204030204" pitchFamily="34" charset="0"/>
                <a:cs typeface="Arial"/>
              </a:rPr>
              <a:t>said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 ‘climate change and the environment’ is an important issue (17-28 Jan)</a:t>
            </a:r>
            <a:endParaRPr lang="en-GB" altLang="en-US" sz="2400" b="0" i="0" u="none" strike="noStrike" cap="none" normalizeH="0" baseline="0" dirty="0">
              <a:ln>
                <a:noFill/>
              </a:ln>
              <a:effectLst/>
              <a:cs typeface="Arial"/>
            </a:endParaRPr>
          </a:p>
          <a:p>
            <a:pPr marL="251460" indent="-25146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4</a:t>
            </a:r>
            <a:r>
              <a:rPr kumimoji="0" lang="en-GB" altLang="en-US" sz="2400" b="0" i="0" u="none" strike="noStrike" cap="none" normalizeH="0" baseline="3000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th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 most commonly-</a:t>
            </a: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reported issue: ahead of </a:t>
            </a: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housing and after the cost </a:t>
            </a:r>
            <a:br>
              <a:rPr lang="en-GB" altLang="en-US" sz="2400" dirty="0">
                <a:ea typeface="Calibri" panose="020F0502020204030204" pitchFamily="34" charset="0"/>
                <a:cs typeface="Arial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of living, the NHS and the </a:t>
            </a: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economy</a:t>
            </a:r>
            <a:endParaRPr lang="en-GB" altLang="en-US" sz="2400" b="0" i="0" u="none" strike="noStrike" cap="none" normalizeH="0" baseline="0" dirty="0">
              <a:ln>
                <a:noFill/>
              </a:ln>
              <a:effectLst/>
              <a:cs typeface="Arial"/>
            </a:endParaRPr>
          </a:p>
          <a:p>
            <a:pPr marL="251460" indent="-25146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>
                <a:ea typeface="Calibri" panose="020F0502020204030204" pitchFamily="34" charset="0"/>
                <a:cs typeface="Arial"/>
              </a:rPr>
              <a:t>Broadly around 60% over </a:t>
            </a:r>
            <a:br>
              <a:rPr lang="en-GB" altLang="en-US" sz="2400" dirty="0">
                <a:ea typeface="Calibri" panose="020F0502020204030204" pitchFamily="34" charset="0"/>
                <a:cs typeface="Arial"/>
              </a:rPr>
            </a:br>
            <a:r>
              <a:rPr lang="en-GB" altLang="en-US" sz="2400" dirty="0">
                <a:ea typeface="Calibri" panose="020F0502020204030204" pitchFamily="34" charset="0"/>
                <a:cs typeface="Arial"/>
              </a:rPr>
              <a:t>the last 15 months </a:t>
            </a:r>
            <a:endParaRPr lang="en-GB" alt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460" indent="-25146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New headline figures due </a:t>
            </a: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out on 1 March</a:t>
            </a:r>
            <a:endParaRPr lang="en-GB" altLang="en-US" sz="2400" b="0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F3601-61FB-A3DE-C29E-C7AFBC61F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16" y="2278771"/>
            <a:ext cx="7381803" cy="3470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303244-3D1A-6661-B95E-C61516416C72}"/>
              </a:ext>
            </a:extLst>
          </p:cNvPr>
          <p:cNvSpPr txBox="1"/>
          <p:nvPr/>
        </p:nvSpPr>
        <p:spPr>
          <a:xfrm>
            <a:off x="5432367" y="5704675"/>
            <a:ext cx="6683561" cy="307777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pPr algn="l"/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ONS, OPN/</a:t>
            </a:r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various editions of Public Opinions &amp; Social Trends</a:t>
            </a:r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Oct 2022-Jan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B2DCA-9CF6-1A6A-A9AC-5C6C216093E8}"/>
              </a:ext>
            </a:extLst>
          </p:cNvPr>
          <p:cNvSpPr txBox="1"/>
          <p:nvPr/>
        </p:nvSpPr>
        <p:spPr>
          <a:xfrm>
            <a:off x="4478816" y="1909439"/>
            <a:ext cx="7273786" cy="369332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pPr algn="just"/>
            <a: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issues facing the country </a:t>
            </a: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GB adults, 2022-Jan 2024</a:t>
            </a:r>
          </a:p>
        </p:txBody>
      </p:sp>
    </p:spTree>
    <p:extLst>
      <p:ext uri="{BB962C8B-B14F-4D97-AF65-F5344CB8AC3E}">
        <p14:creationId xmlns:p14="http://schemas.microsoft.com/office/powerpoint/2010/main" val="361343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17" y="194654"/>
            <a:ext cx="10515600" cy="526298"/>
          </a:xfrm>
        </p:spPr>
        <p:txBody>
          <a:bodyPr/>
          <a:lstStyle/>
          <a:p>
            <a:r>
              <a:rPr lang="en-GB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feeling among different groups?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817" y="1331249"/>
            <a:ext cx="2306323" cy="4062651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ea typeface="Calibri" panose="020F0502020204030204" pitchFamily="34" charset="0"/>
                <a:cs typeface="Arial"/>
              </a:rPr>
              <a:t>Variations seen across different characteristics/groups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ea typeface="Calibri" panose="020F0502020204030204" pitchFamily="34" charset="0"/>
              <a:cs typeface="Arial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ea typeface="Calibri" panose="020F0502020204030204" pitchFamily="34" charset="0"/>
                <a:cs typeface="Arial"/>
              </a:rPr>
              <a:t>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/>
              </a:rPr>
              <a:t>sing combined Jul-Oct 2023 survey data</a:t>
            </a:r>
            <a:endParaRPr lang="en-US" dirty="0"/>
          </a:p>
          <a:p>
            <a:pPr marL="251460" indent="-25146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400" b="0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E36E62-6F70-C5D4-D148-93C4F6245812}"/>
              </a:ext>
            </a:extLst>
          </p:cNvPr>
          <p:cNvSpPr txBox="1"/>
          <p:nvPr/>
        </p:nvSpPr>
        <p:spPr>
          <a:xfrm>
            <a:off x="5094544" y="5750602"/>
            <a:ext cx="7097456" cy="307777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pPr algn="l"/>
            <a:r>
              <a:rPr lang="en-GB" sz="140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ONS, </a:t>
            </a:r>
            <a:r>
              <a:rPr lang="en-GB" sz="140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Impact of increased cost of living on adults across Great Britain: 12 Jul-1 Oct 2023</a:t>
            </a:r>
            <a:endParaRPr lang="en-GB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9DE4C7-D177-5998-72E1-35CDC9703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604" y="1414131"/>
            <a:ext cx="8136153" cy="4214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F96AE1-6854-E683-D327-2AB75B07D48C}"/>
              </a:ext>
            </a:extLst>
          </p:cNvPr>
          <p:cNvSpPr txBox="1"/>
          <p:nvPr/>
        </p:nvSpPr>
        <p:spPr>
          <a:xfrm>
            <a:off x="2988918" y="749859"/>
            <a:ext cx="8633133" cy="646331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pPr algn="just"/>
            <a: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and the environment as an important issue facing the country</a:t>
            </a:r>
            <a:b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GB adults and of various groups, Jul-Oct 2023</a:t>
            </a:r>
          </a:p>
        </p:txBody>
      </p:sp>
    </p:spTree>
    <p:extLst>
      <p:ext uri="{BB962C8B-B14F-4D97-AF65-F5344CB8AC3E}">
        <p14:creationId xmlns:p14="http://schemas.microsoft.com/office/powerpoint/2010/main" val="187596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17" y="194654"/>
            <a:ext cx="10515600" cy="526298"/>
          </a:xfrm>
        </p:spPr>
        <p:txBody>
          <a:bodyPr/>
          <a:lstStyle/>
          <a:p>
            <a:r>
              <a:rPr lang="en-GB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people’s action or inaction? 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529" y="854675"/>
            <a:ext cx="11650015" cy="706797"/>
          </a:xfrm>
        </p:spPr>
        <p:txBody>
          <a:bodyPr/>
          <a:lstStyle/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Asked GB adults whether they had made lifestyles changes to help tackle climate change, Nov 2023: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/>
              </a:rPr>
              <a:t>64% </a:t>
            </a:r>
            <a:r>
              <a:rPr lang="en-GB" sz="1800" kern="100" dirty="0">
                <a:ea typeface="Calibri" panose="020F0502020204030204" pitchFamily="34" charset="0"/>
                <a:cs typeface="Times New Roman"/>
              </a:rPr>
              <a:t>said they had made “some” changes, 8% “a lot of” changes, 28% said they had made no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6BBD5-4253-CAEE-F126-0832CEC992DB}"/>
              </a:ext>
            </a:extLst>
          </p:cNvPr>
          <p:cNvSpPr txBox="1"/>
          <p:nvPr/>
        </p:nvSpPr>
        <p:spPr>
          <a:xfrm>
            <a:off x="650964" y="1629634"/>
            <a:ext cx="4958653" cy="1200329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r>
              <a:rPr lang="en-GB" b="1" dirty="0"/>
              <a:t>Top motivating concerns given by those that reporting making at least “some” changes, </a:t>
            </a:r>
            <a:r>
              <a:rPr lang="en-GB" dirty="0"/>
              <a:t>% of this group</a:t>
            </a:r>
            <a:endParaRPr lang="en-GB" b="1" dirty="0"/>
          </a:p>
          <a:p>
            <a:pPr algn="l"/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6FB40F-B795-E573-088A-69B7FFFBBA70}"/>
              </a:ext>
            </a:extLst>
          </p:cNvPr>
          <p:cNvSpPr txBox="1"/>
          <p:nvPr/>
        </p:nvSpPr>
        <p:spPr>
          <a:xfrm>
            <a:off x="7129131" y="1628596"/>
            <a:ext cx="4208844" cy="923330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r>
              <a:rPr lang="en-GB" b="1" dirty="0"/>
              <a:t>Reasons given by 28% reporting that </a:t>
            </a:r>
            <a:br>
              <a:rPr lang="en-GB" b="1" dirty="0"/>
            </a:br>
            <a:r>
              <a:rPr lang="en-GB" b="1" dirty="0"/>
              <a:t>not making changes, </a:t>
            </a:r>
            <a:r>
              <a:rPr lang="en-GB" dirty="0"/>
              <a:t>% of this group</a:t>
            </a:r>
          </a:p>
          <a:p>
            <a:pPr algn="l"/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D5A6C-0FEB-A24D-B131-B96DFB9D79BC}"/>
              </a:ext>
            </a:extLst>
          </p:cNvPr>
          <p:cNvSpPr txBox="1"/>
          <p:nvPr/>
        </p:nvSpPr>
        <p:spPr>
          <a:xfrm>
            <a:off x="5174423" y="4833774"/>
            <a:ext cx="13941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ONS, </a:t>
            </a: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Public opinions &amp; social trends</a:t>
            </a: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15-26 Nov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dataset</a:t>
            </a:r>
            <a:endParaRPr lang="en-GB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CC36E-2B5D-54D1-F2D8-A46105D7F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131" y="2326196"/>
            <a:ext cx="3899087" cy="4080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F03CF-F7F2-E63E-68C2-E5F605E83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64" y="2619051"/>
            <a:ext cx="4178388" cy="31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0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7" y="105754"/>
            <a:ext cx="10515600" cy="526298"/>
          </a:xfrm>
        </p:spPr>
        <p:txBody>
          <a:bodyPr/>
          <a:lstStyle/>
          <a:p>
            <a:r>
              <a:rPr lang="en-GB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actions are people taking?</a:t>
            </a:r>
            <a:endParaRPr lang="en-GB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39685211-F3B1-3208-9126-266C17E0912F}"/>
              </a:ext>
            </a:extLst>
          </p:cNvPr>
          <p:cNvSpPr txBox="1">
            <a:spLocks/>
          </p:cNvSpPr>
          <p:nvPr/>
        </p:nvSpPr>
        <p:spPr>
          <a:xfrm>
            <a:off x="231517" y="1035497"/>
            <a:ext cx="3448345" cy="41722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ea typeface="Calibri" panose="020F0502020204030204" pitchFamily="34" charset="0"/>
                <a:cs typeface="Times New Roman"/>
              </a:rPr>
              <a:t>Asked GB adults about the changes they had made in the previous year, most recently in June-July 2023: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/>
              </a:rPr>
              <a:t>From changed shopping habits, 46%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/>
              </a:rPr>
              <a:t>To supporting an environmental charity or a local action group, 8%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/>
              </a:rPr>
              <a:t>Also, 25% reported not making any changes</a:t>
            </a:r>
            <a:endParaRPr lang="en-GB" altLang="en-US" sz="1800" kern="100" dirty="0"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2C9CD-1922-0881-C567-BBA608A1F253}"/>
              </a:ext>
            </a:extLst>
          </p:cNvPr>
          <p:cNvSpPr txBox="1"/>
          <p:nvPr/>
        </p:nvSpPr>
        <p:spPr>
          <a:xfrm>
            <a:off x="4915008" y="5166730"/>
            <a:ext cx="7376378" cy="307777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pPr algn="l"/>
            <a:r>
              <a:rPr lang="en-GB" sz="1400" kern="100">
                <a:ea typeface="Calibri" panose="020F0502020204030204" pitchFamily="34" charset="0"/>
                <a:cs typeface="Times New Roman" panose="02020603050405020304" pitchFamily="18" charset="0"/>
              </a:rPr>
              <a:t>ONS,</a:t>
            </a:r>
            <a:r>
              <a:rPr lang="en-GB" sz="14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u="sng" kern="10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Climate change insights, families and households</a:t>
            </a:r>
            <a:r>
              <a:rPr lang="en-GB" sz="14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fig 6 (from OPN 14 Jun-9 Jul 2023)</a:t>
            </a:r>
            <a:endParaRPr lang="en-GB" sz="140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BB5D82-987B-86AE-A7A7-D9AEFE4AE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526" y="1537381"/>
            <a:ext cx="8144977" cy="35250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7F25E-99EC-6590-8BA3-3A930FA1922B}"/>
              </a:ext>
            </a:extLst>
          </p:cNvPr>
          <p:cNvSpPr txBox="1"/>
          <p:nvPr/>
        </p:nvSpPr>
        <p:spPr>
          <a:xfrm>
            <a:off x="4059015" y="835792"/>
            <a:ext cx="5209118" cy="646331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pPr algn="l"/>
            <a: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reported to help tackle climate change</a:t>
            </a:r>
            <a:b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all adults Great Britain, 14 Jun to 9 Jul 2023 </a:t>
            </a:r>
          </a:p>
        </p:txBody>
      </p:sp>
    </p:spTree>
    <p:extLst>
      <p:ext uri="{BB962C8B-B14F-4D97-AF65-F5344CB8AC3E}">
        <p14:creationId xmlns:p14="http://schemas.microsoft.com/office/powerpoint/2010/main" val="295480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48" y="317004"/>
            <a:ext cx="10515600" cy="526298"/>
          </a:xfrm>
        </p:spPr>
        <p:txBody>
          <a:bodyPr/>
          <a:lstStyle/>
          <a:p>
            <a:r>
              <a:rPr lang="en-GB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businesses concern? 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804" y="1191155"/>
            <a:ext cx="10515599" cy="2884444"/>
          </a:xfrm>
        </p:spPr>
        <p:txBody>
          <a:bodyPr/>
          <a:lstStyle/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</a:rPr>
              <a:t>We asked UK businesses about climate change in Nov 2023: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47% of businesses surveyed somewhat concerned about impact climate change may have on their business</a:t>
            </a:r>
            <a:r>
              <a:rPr lang="en-GB" sz="2000" kern="100" dirty="0">
                <a:ea typeface="Calibri" panose="020F0502020204030204" pitchFamily="34" charset="0"/>
                <a:cs typeface="Times New Roman"/>
              </a:rPr>
              <a:t> (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including about 10% being very concerned)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34% were not concerned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18.5% were not sure</a:t>
            </a:r>
          </a:p>
          <a:p>
            <a:pPr marL="251460" indent="-25146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a typeface="Calibri" panose="020F0502020204030204" pitchFamily="34" charset="0"/>
                <a:cs typeface="Times New Roman"/>
              </a:rPr>
              <a:t>Our BICS s</a:t>
            </a:r>
            <a:r>
              <a:rPr lang="en-GB" sz="2400" kern="100" dirty="0">
                <a:effectLst/>
                <a:ea typeface="Calibri" panose="020F0502020204030204" pitchFamily="34" charset="0"/>
                <a:cs typeface="Times New Roman"/>
              </a:rPr>
              <a:t>urvey excludes certain sectors, inc. oil and gas, energy generation and supply, financial and insurance, agriculture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FD1DB-1248-DDD8-092F-F1F7CB73F2BF}"/>
              </a:ext>
            </a:extLst>
          </p:cNvPr>
          <p:cNvSpPr txBox="1"/>
          <p:nvPr/>
        </p:nvSpPr>
        <p:spPr>
          <a:xfrm>
            <a:off x="5883216" y="4183207"/>
            <a:ext cx="6265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solidFill>
                  <a:srgbClr val="3383EF"/>
                </a:solidFill>
                <a:highlight>
                  <a:srgbClr val="F3F2F1"/>
                </a:highlight>
                <a:latin typeface="Calibri"/>
                <a:ea typeface="Calibri"/>
                <a:cs typeface="Calibri"/>
                <a:hlinkClick r:id="rId3"/>
              </a:rPr>
              <a:t>B</a:t>
            </a:r>
            <a:r>
              <a:rPr lang="en-GB" u="sng" err="1">
                <a:solidFill>
                  <a:srgbClr val="3383EF"/>
                </a:solidFill>
                <a:highlight>
                  <a:srgbClr val="F3F2F1"/>
                </a:highlight>
                <a:latin typeface="Calibri"/>
                <a:ea typeface="Calibri"/>
                <a:cs typeface="Calibri"/>
              </a:rPr>
              <a:t>usiness</a:t>
            </a:r>
            <a:r>
              <a:rPr lang="en-GB" u="sng">
                <a:solidFill>
                  <a:srgbClr val="3383EF"/>
                </a:solidFill>
                <a:highlight>
                  <a:srgbClr val="F3F2F1"/>
                </a:highlight>
                <a:latin typeface="Calibri"/>
                <a:ea typeface="Calibri"/>
                <a:cs typeface="Calibri"/>
              </a:rPr>
              <a:t> Insights and Conditions Survey</a:t>
            </a:r>
            <a:r>
              <a:rPr lang="en-GB" u="sng">
                <a:solidFill>
                  <a:srgbClr val="3383EF"/>
                </a:solidFill>
                <a:highlight>
                  <a:srgbClr val="F3F2F1"/>
                </a:highlight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16 Nov 2023</a:t>
            </a:r>
            <a:r>
              <a:rPr lang="en-GB">
                <a:highlight>
                  <a:srgbClr val="F3F2F1"/>
                </a:highlight>
                <a:latin typeface="Calibri"/>
              </a:rPr>
              <a:t>: </a:t>
            </a:r>
            <a:r>
              <a:rPr lang="en-GB" u="sng">
                <a:solidFill>
                  <a:srgbClr val="3383EF"/>
                </a:solidFill>
                <a:highlight>
                  <a:srgbClr val="F3F2F1"/>
                </a:highlight>
                <a:latin typeface="Calibri"/>
                <a:ea typeface="Calibri"/>
                <a:cs typeface="Calibri"/>
                <a:hlinkClick r:id="rId4"/>
              </a:rPr>
              <a:t>data tables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8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9D8D6-0F23-451A-6BDA-5F8D101F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99" y="190567"/>
            <a:ext cx="10515600" cy="526298"/>
          </a:xfrm>
        </p:spPr>
        <p:txBody>
          <a:bodyPr/>
          <a:lstStyle/>
          <a:p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business actions or inactions? 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748FA2-493C-0282-C931-5161751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00" y="848825"/>
            <a:ext cx="10515599" cy="434862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kern="100" dirty="0">
                <a:effectLst/>
                <a:ea typeface="Calibri" panose="020F0502020204030204" pitchFamily="34" charset="0"/>
                <a:cs typeface="Times New Roman"/>
              </a:rPr>
              <a:t>At a strategic level:</a:t>
            </a:r>
            <a:endParaRPr lang="en-US" b="1" dirty="0">
              <a:cs typeface="Arial" panose="020B0604020202020204"/>
            </a:endParaRP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14% of business report having a climate change strategy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11% report some kind of greenhouse gas emissions target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10% report monitoring climate-related risks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kern="100" dirty="0">
                <a:effectLst/>
                <a:ea typeface="Calibri" panose="020F0502020204030204" pitchFamily="34" charset="0"/>
                <a:cs typeface="Times New Roman"/>
              </a:rPr>
              <a:t>At a practical level:</a:t>
            </a:r>
            <a:r>
              <a:rPr lang="en-GB" sz="2400" b="1" kern="100" dirty="0"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40% report switching to more efficient LED light-bulbs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35% have adjusted their heating or cooling systems</a:t>
            </a: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20% electrifying vehicle fleet, 17% introducing cycle to work</a:t>
            </a:r>
            <a:r>
              <a:rPr lang="en-GB" sz="2000" kern="100" dirty="0">
                <a:ea typeface="Calibri" panose="020F0502020204030204" pitchFamily="34" charset="0"/>
                <a:cs typeface="Times New Roman"/>
              </a:rPr>
              <a:t> 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7460" lvl="1" indent="-251460"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a typeface="Calibri" panose="020F0502020204030204" pitchFamily="34" charset="0"/>
                <a:cs typeface="Times New Roman"/>
              </a:rPr>
              <a:t>18% 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installing a smart meter, </a:t>
            </a:r>
            <a:r>
              <a:rPr lang="en-GB" sz="2000" kern="100" dirty="0">
                <a:ea typeface="Calibri" panose="020F0502020204030204" pitchFamily="34" charset="0"/>
                <a:cs typeface="Times New Roman"/>
              </a:rPr>
              <a:t>10% 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/>
              </a:rPr>
              <a:t>insulating buildings, 10% installing their own renewable electricity or heating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71BC5-0B5D-2C13-91ED-FAE6909D1725}"/>
              </a:ext>
            </a:extLst>
          </p:cNvPr>
          <p:cNvSpPr txBox="1"/>
          <p:nvPr/>
        </p:nvSpPr>
        <p:spPr>
          <a:xfrm>
            <a:off x="4654587" y="5592560"/>
            <a:ext cx="7530267" cy="646331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r>
              <a:rPr lang="en-GB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ONS, </a:t>
            </a:r>
            <a:r>
              <a:rPr lang="en-GB" u="sng">
                <a:solidFill>
                  <a:srgbClr val="3383EF"/>
                </a:solidFill>
                <a:highlight>
                  <a:srgbClr val="F3F2F1"/>
                </a:highlight>
                <a:ea typeface="Calibri"/>
                <a:cs typeface="Calibri"/>
                <a:hlinkClick r:id="rId3"/>
              </a:rPr>
              <a:t>B</a:t>
            </a:r>
            <a:r>
              <a:rPr lang="en-GB" u="sng">
                <a:solidFill>
                  <a:srgbClr val="3383EF"/>
                </a:solidFill>
                <a:highlight>
                  <a:srgbClr val="F3F2F1"/>
                </a:highlight>
                <a:ea typeface="Calibri"/>
                <a:cs typeface="Calibri"/>
              </a:rPr>
              <a:t>usiness Insights and Conditions Survey</a:t>
            </a:r>
            <a:r>
              <a:rPr lang="en-GB" u="sng">
                <a:solidFill>
                  <a:srgbClr val="3383EF"/>
                </a:solidFill>
                <a:highlight>
                  <a:srgbClr val="F3F2F1"/>
                </a:highlight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16 Nov 2023</a:t>
            </a:r>
            <a:r>
              <a:rPr lang="en-GB">
                <a:highlight>
                  <a:srgbClr val="F3F2F1"/>
                </a:highlight>
              </a:rPr>
              <a:t>: </a:t>
            </a:r>
            <a:r>
              <a:rPr lang="en-GB" u="sng">
                <a:solidFill>
                  <a:srgbClr val="3383EF"/>
                </a:solidFill>
                <a:highlight>
                  <a:srgbClr val="F3F2F1"/>
                </a:highlight>
                <a:ea typeface="Calibri"/>
                <a:cs typeface="Calibri"/>
                <a:hlinkClick r:id="rId4"/>
              </a:rPr>
              <a:t>data tables</a:t>
            </a:r>
            <a:endParaRPr lang="en-GB"/>
          </a:p>
          <a:p>
            <a:pPr algn="l"/>
            <a:r>
              <a:rPr lang="en-GB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810363"/>
      </p:ext>
    </p:extLst>
  </p:cSld>
  <p:clrMapOvr>
    <a:masterClrMapping/>
  </p:clrMapOvr>
</p:sld>
</file>

<file path=ppt/theme/theme1.xml><?xml version="1.0" encoding="utf-8"?>
<a:theme xmlns:a="http://schemas.openxmlformats.org/drawingml/2006/main" name="ONSTheme">
  <a:themeElements>
    <a:clrScheme name="Custom 1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NSTheme" id="{BE43C79F-332D-4C29-915A-030CEA9DB18F}" vid="{60AC145D-C45F-4318-A96B-20D55B207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ONSTheme</Template>
  <TotalTime>0</TotalTime>
  <Words>1265</Words>
  <Application>Microsoft Office PowerPoint</Application>
  <PresentationFormat>Widescreen</PresentationFormat>
  <Paragraphs>115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ONSTheme</vt:lpstr>
      <vt:lpstr>Overview of the ONS Environment Division</vt:lpstr>
      <vt:lpstr>Environment: A big topic linked to many issues</vt:lpstr>
      <vt:lpstr>Environment: ONS focus</vt:lpstr>
      <vt:lpstr>How are people feeling about climate change?</vt:lpstr>
      <vt:lpstr>What about feeling among different groups?</vt:lpstr>
      <vt:lpstr>What about people’s action or inaction? </vt:lpstr>
      <vt:lpstr>What actions are people taking?</vt:lpstr>
      <vt:lpstr>What about businesses concern? </vt:lpstr>
      <vt:lpstr>What about business actions or inactions? </vt:lpstr>
      <vt:lpstr>‘Greening’ the UK economy</vt:lpstr>
      <vt:lpstr>And the ‘green economy’?</vt:lpstr>
      <vt:lpstr>What about ‘green jobs’?</vt:lpstr>
      <vt:lpstr>What about nature’s role in climate change action?</vt:lpstr>
      <vt:lpstr>Other relevant ONS outputs</vt:lpstr>
      <vt:lpstr>To sum up: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2024-02-28T17:29:04Z</dcterms:created>
  <dcterms:modified xsi:type="dcterms:W3CDTF">2024-02-28T17:29:22Z</dcterms:modified>
</cp:coreProperties>
</file>