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88849" y="1879854"/>
            <a:ext cx="7366300" cy="817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505248"/>
            <a:ext cx="6299834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5" y="1175208"/>
            <a:ext cx="8329930" cy="3254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200"/>
              <a:t>The</a:t>
            </a:r>
            <a:r>
              <a:rPr dirty="0" sz="5200" spc="-40"/>
              <a:t> </a:t>
            </a:r>
            <a:r>
              <a:rPr dirty="0" sz="5200"/>
              <a:t>Unknown</a:t>
            </a:r>
            <a:r>
              <a:rPr dirty="0" sz="5200" spc="-30"/>
              <a:t> </a:t>
            </a:r>
            <a:r>
              <a:rPr dirty="0" sz="5200" spc="-10"/>
              <a:t>Unknowns</a:t>
            </a:r>
            <a:endParaRPr sz="5200"/>
          </a:p>
        </p:txBody>
      </p:sp>
      <p:sp>
        <p:nvSpPr>
          <p:cNvPr id="3" name="object 3" descr=""/>
          <p:cNvSpPr txBox="1"/>
          <p:nvPr/>
        </p:nvSpPr>
        <p:spPr>
          <a:xfrm>
            <a:off x="638079" y="3164960"/>
            <a:ext cx="7864475" cy="29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750" spc="-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Economic</a:t>
            </a:r>
            <a:r>
              <a:rPr dirty="0" sz="1750" spc="-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Life</a:t>
            </a:r>
            <a:r>
              <a:rPr dirty="0" sz="1750" spc="-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dirty="0" sz="1750" spc="-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Net</a:t>
            </a:r>
            <a:r>
              <a:rPr dirty="0" sz="1750" spc="-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Zero</a:t>
            </a:r>
            <a:r>
              <a:rPr dirty="0" sz="1750" spc="-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is</a:t>
            </a:r>
            <a:r>
              <a:rPr dirty="0" sz="1750" spc="-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much</a:t>
            </a:r>
            <a:r>
              <a:rPr dirty="0" sz="1750" spc="-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more</a:t>
            </a:r>
            <a:r>
              <a:rPr dirty="0" sz="1750" spc="-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uncertain</a:t>
            </a:r>
            <a:r>
              <a:rPr dirty="0" sz="1750" spc="-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than</a:t>
            </a:r>
            <a:r>
              <a:rPr dirty="0" sz="1750" spc="-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we</a:t>
            </a:r>
            <a:r>
              <a:rPr dirty="0" sz="1750" spc="-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are</a:t>
            </a:r>
            <a:r>
              <a:rPr dirty="0" sz="1750" spc="-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595959"/>
                </a:solidFill>
                <a:latin typeface="Arial"/>
                <a:cs typeface="Arial"/>
              </a:rPr>
              <a:t>usually</a:t>
            </a:r>
            <a:r>
              <a:rPr dirty="0" sz="1750" spc="-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50" spc="-10">
                <a:solidFill>
                  <a:srgbClr val="595959"/>
                </a:solidFill>
                <a:latin typeface="Arial"/>
                <a:cs typeface="Arial"/>
              </a:rPr>
              <a:t>told.</a:t>
            </a:r>
            <a:endParaRPr sz="1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5496084" cy="39257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30176"/>
            <a:ext cx="9144000" cy="4885154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12854" y="-12800"/>
            <a:ext cx="30543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b="1" i="1">
                <a:solidFill>
                  <a:srgbClr val="2D95E1"/>
                </a:solidFill>
                <a:latin typeface="Arial"/>
                <a:cs typeface="Arial"/>
              </a:rPr>
              <a:t>'ti</a:t>
            </a:r>
            <a:r>
              <a:rPr dirty="0" sz="800" spc="405" b="1" i="1">
                <a:solidFill>
                  <a:srgbClr val="2D95E1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4F5254"/>
                </a:solidFill>
                <a:latin typeface="Arial"/>
                <a:cs typeface="Arial"/>
              </a:rPr>
              <a:t>co</a:t>
            </a:r>
            <a:r>
              <a:rPr dirty="0" sz="700" spc="-25">
                <a:solidFill>
                  <a:srgbClr val="909093"/>
                </a:solidFill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094829" y="15886"/>
            <a:ext cx="27305" cy="122555"/>
          </a:xfrm>
          <a:custGeom>
            <a:avLst/>
            <a:gdLst/>
            <a:ahLst/>
            <a:cxnLst/>
            <a:rect l="l" t="t" r="r" b="b"/>
            <a:pathLst>
              <a:path w="27305" h="122555">
                <a:moveTo>
                  <a:pt x="26854" y="122271"/>
                </a:moveTo>
                <a:lnTo>
                  <a:pt x="0" y="122271"/>
                </a:lnTo>
                <a:lnTo>
                  <a:pt x="0" y="0"/>
                </a:lnTo>
                <a:lnTo>
                  <a:pt x="26854" y="0"/>
                </a:lnTo>
                <a:lnTo>
                  <a:pt x="26854" y="122271"/>
                </a:lnTo>
                <a:close/>
              </a:path>
            </a:pathLst>
          </a:custGeom>
          <a:solidFill>
            <a:srgbClr val="DBDF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1608" y="-108500"/>
            <a:ext cx="2783205" cy="27178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00">
                <a:solidFill>
                  <a:srgbClr val="7C6756"/>
                </a:solidFill>
              </a:rPr>
              <a:t>FT</a:t>
            </a:r>
            <a:r>
              <a:rPr dirty="0" sz="700" spc="45">
                <a:solidFill>
                  <a:srgbClr val="7C6756"/>
                </a:solidFill>
              </a:rPr>
              <a:t> </a:t>
            </a:r>
            <a:r>
              <a:rPr dirty="0" sz="700">
                <a:solidFill>
                  <a:srgbClr val="4F5254"/>
                </a:solidFill>
              </a:rPr>
              <a:t>Fi</a:t>
            </a:r>
            <a:r>
              <a:rPr dirty="0" sz="700">
                <a:solidFill>
                  <a:srgbClr val="7E8082"/>
                </a:solidFill>
              </a:rPr>
              <a:t>n&lt;</a:t>
            </a:r>
            <a:r>
              <a:rPr dirty="0" sz="700" spc="-50">
                <a:solidFill>
                  <a:srgbClr val="7E8082"/>
                </a:solidFill>
              </a:rPr>
              <a:t> </a:t>
            </a:r>
            <a:r>
              <a:rPr dirty="0" sz="800" b="1">
                <a:solidFill>
                  <a:srgbClr val="4F5254"/>
                </a:solidFill>
                <a:latin typeface="Arial"/>
                <a:cs typeface="Arial"/>
              </a:rPr>
              <a:t>x</a:t>
            </a:r>
            <a:r>
              <a:rPr dirty="0" sz="800" spc="185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909093"/>
                </a:solidFill>
              </a:rPr>
              <a:t>I</a:t>
            </a:r>
            <a:r>
              <a:rPr dirty="0" sz="1450" spc="-114">
                <a:solidFill>
                  <a:srgbClr val="909093"/>
                </a:solidFill>
              </a:rPr>
              <a:t> </a:t>
            </a:r>
            <a:r>
              <a:rPr dirty="0" sz="1450" spc="-420" b="1">
                <a:solidFill>
                  <a:srgbClr val="ED7713"/>
                </a:solidFill>
                <a:latin typeface="Arial"/>
                <a:cs typeface="Arial"/>
              </a:rPr>
              <a:t>rm</a:t>
            </a:r>
            <a:r>
              <a:rPr dirty="0" sz="1450" spc="-70" b="1">
                <a:solidFill>
                  <a:srgbClr val="ED771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4F5254"/>
                </a:solidFill>
              </a:rPr>
              <a:t>Ec</a:t>
            </a:r>
            <a:r>
              <a:rPr dirty="0" sz="700" spc="-10">
                <a:solidFill>
                  <a:srgbClr val="7E8082"/>
                </a:solidFill>
              </a:rPr>
              <a:t>o</a:t>
            </a:r>
            <a:r>
              <a:rPr dirty="0" sz="700" spc="280">
                <a:solidFill>
                  <a:srgbClr val="7E8082"/>
                </a:solidFill>
              </a:rPr>
              <a:t> </a:t>
            </a:r>
            <a:r>
              <a:rPr dirty="0" sz="800" b="1">
                <a:solidFill>
                  <a:srgbClr val="4F5254"/>
                </a:solidFill>
                <a:latin typeface="Arial"/>
                <a:cs typeface="Arial"/>
              </a:rPr>
              <a:t>x</a:t>
            </a:r>
            <a:r>
              <a:rPr dirty="0" sz="800" spc="229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450" spc="-60">
                <a:solidFill>
                  <a:srgbClr val="909093"/>
                </a:solidFill>
              </a:rPr>
              <a:t>I</a:t>
            </a:r>
            <a:r>
              <a:rPr dirty="0" sz="1450" spc="-65">
                <a:solidFill>
                  <a:srgbClr val="909093"/>
                </a:solidFill>
              </a:rPr>
              <a:t> </a:t>
            </a:r>
            <a:r>
              <a:rPr dirty="0" sz="1200" spc="-105" b="1">
                <a:solidFill>
                  <a:srgbClr val="383A3B"/>
                </a:solidFill>
                <a:latin typeface="Arial"/>
                <a:cs typeface="Arial"/>
              </a:rPr>
              <a:t>ll!l</a:t>
            </a:r>
            <a:r>
              <a:rPr dirty="0" sz="1200" spc="-45" b="1">
                <a:solidFill>
                  <a:srgbClr val="383A3B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7E8082"/>
                </a:solidFill>
              </a:rPr>
              <a:t>Inv</a:t>
            </a:r>
            <a:r>
              <a:rPr dirty="0" sz="700">
                <a:solidFill>
                  <a:srgbClr val="A8ACAF"/>
                </a:solidFill>
              </a:rPr>
              <a:t>,</a:t>
            </a:r>
            <a:r>
              <a:rPr dirty="0" sz="700" spc="210">
                <a:solidFill>
                  <a:srgbClr val="A8ACAF"/>
                </a:solidFill>
              </a:rPr>
              <a:t> </a:t>
            </a:r>
            <a:r>
              <a:rPr dirty="0" sz="800" b="1">
                <a:solidFill>
                  <a:srgbClr val="4F5254"/>
                </a:solidFill>
                <a:latin typeface="Arial"/>
                <a:cs typeface="Arial"/>
              </a:rPr>
              <a:t>x</a:t>
            </a:r>
            <a:r>
              <a:rPr dirty="0" sz="800" spc="180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909093"/>
                </a:solidFill>
              </a:rPr>
              <a:t>I</a:t>
            </a:r>
            <a:r>
              <a:rPr dirty="0" sz="1450" spc="-65">
                <a:solidFill>
                  <a:srgbClr val="909093"/>
                </a:solidFill>
              </a:rPr>
              <a:t> </a:t>
            </a:r>
            <a:r>
              <a:rPr dirty="0" sz="1150" spc="85">
                <a:solidFill>
                  <a:srgbClr val="57A5BA"/>
                </a:solidFill>
              </a:rPr>
              <a:t>®</a:t>
            </a:r>
            <a:r>
              <a:rPr dirty="0" sz="1150" spc="-30">
                <a:solidFill>
                  <a:srgbClr val="57A5BA"/>
                </a:solidFill>
              </a:rPr>
              <a:t> </a:t>
            </a:r>
            <a:r>
              <a:rPr dirty="0" sz="700">
                <a:solidFill>
                  <a:srgbClr val="67676B"/>
                </a:solidFill>
              </a:rPr>
              <a:t>The</a:t>
            </a:r>
            <a:r>
              <a:rPr dirty="0" sz="700" spc="190">
                <a:solidFill>
                  <a:srgbClr val="67676B"/>
                </a:solidFill>
              </a:rPr>
              <a:t> </a:t>
            </a:r>
            <a:r>
              <a:rPr dirty="0" sz="800" b="1">
                <a:solidFill>
                  <a:srgbClr val="4F5254"/>
                </a:solidFill>
                <a:latin typeface="Arial"/>
                <a:cs typeface="Arial"/>
              </a:rPr>
              <a:t>x</a:t>
            </a:r>
            <a:r>
              <a:rPr dirty="0" sz="800" spc="195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450" spc="-30">
                <a:solidFill>
                  <a:srgbClr val="909093"/>
                </a:solidFill>
              </a:rPr>
              <a:t>I</a:t>
            </a:r>
            <a:r>
              <a:rPr dirty="0" sz="1450" spc="-120">
                <a:solidFill>
                  <a:srgbClr val="909093"/>
                </a:solidFill>
              </a:rPr>
              <a:t> </a:t>
            </a:r>
            <a:r>
              <a:rPr dirty="0" sz="1600" spc="-270" b="1">
                <a:solidFill>
                  <a:srgbClr val="2D95E1"/>
                </a:solidFill>
                <a:latin typeface="Arial"/>
                <a:cs typeface="Arial"/>
              </a:rPr>
              <a:t>r=</a:t>
            </a:r>
            <a:r>
              <a:rPr dirty="0" sz="1600" spc="-105" b="1">
                <a:solidFill>
                  <a:srgbClr val="2D95E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7E8082"/>
                </a:solidFill>
              </a:rPr>
              <a:t>AO</a:t>
            </a:r>
            <a:r>
              <a:rPr dirty="0" sz="700" spc="335">
                <a:solidFill>
                  <a:srgbClr val="7E8082"/>
                </a:solidFill>
              </a:rPr>
              <a:t> </a:t>
            </a:r>
            <a:r>
              <a:rPr dirty="0" sz="800" b="1">
                <a:solidFill>
                  <a:srgbClr val="4F5254"/>
                </a:solidFill>
                <a:latin typeface="Arial"/>
                <a:cs typeface="Arial"/>
              </a:rPr>
              <a:t>x</a:t>
            </a:r>
            <a:r>
              <a:rPr dirty="0" sz="800" spc="195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450" spc="-50">
                <a:solidFill>
                  <a:srgbClr val="909093"/>
                </a:solidFill>
              </a:rPr>
              <a:t>I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659775" y="-89295"/>
            <a:ext cx="392176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22275" algn="l"/>
                <a:tab pos="995044" algn="l"/>
              </a:tabLst>
            </a:pPr>
            <a:r>
              <a:rPr dirty="0" sz="700">
                <a:solidFill>
                  <a:srgbClr val="7E8082"/>
                </a:solidFill>
                <a:latin typeface="Arial"/>
                <a:cs typeface="Arial"/>
              </a:rPr>
              <a:t>AO</a:t>
            </a:r>
            <a:r>
              <a:rPr dirty="0" sz="700" spc="315">
                <a:solidFill>
                  <a:srgbClr val="7E8082"/>
                </a:solidFill>
                <a:latin typeface="Arial"/>
                <a:cs typeface="Arial"/>
              </a:rPr>
              <a:t> </a:t>
            </a:r>
            <a:r>
              <a:rPr dirty="0" sz="800" spc="-50" b="1">
                <a:solidFill>
                  <a:srgbClr val="4F5254"/>
                </a:solidFill>
                <a:latin typeface="Arial"/>
                <a:cs typeface="Arial"/>
              </a:rPr>
              <a:t>x</a:t>
            </a:r>
            <a:r>
              <a:rPr dirty="0" sz="800" b="1">
                <a:solidFill>
                  <a:srgbClr val="4F5254"/>
                </a:solidFill>
                <a:latin typeface="Arial"/>
                <a:cs typeface="Arial"/>
              </a:rPr>
              <a:t>	</a:t>
            </a:r>
            <a:r>
              <a:rPr dirty="0" sz="800" i="1">
                <a:solidFill>
                  <a:srgbClr val="2D95E1"/>
                </a:solidFill>
                <a:latin typeface="Arial"/>
                <a:cs typeface="Arial"/>
              </a:rPr>
              <a:t>.,,</a:t>
            </a:r>
            <a:r>
              <a:rPr dirty="0" sz="800" spc="265" i="1">
                <a:solidFill>
                  <a:srgbClr val="2D95E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67676B"/>
                </a:solidFill>
                <a:latin typeface="Arial"/>
                <a:cs typeface="Arial"/>
              </a:rPr>
              <a:t>Bis</a:t>
            </a:r>
            <a:r>
              <a:rPr dirty="0" sz="700">
                <a:solidFill>
                  <a:srgbClr val="909093"/>
                </a:solidFill>
                <a:latin typeface="Arial"/>
                <a:cs typeface="Arial"/>
              </a:rPr>
              <a:t>i</a:t>
            </a:r>
            <a:r>
              <a:rPr dirty="0" sz="700" spc="254">
                <a:solidFill>
                  <a:srgbClr val="909093"/>
                </a:solidFill>
                <a:latin typeface="Arial"/>
                <a:cs typeface="Arial"/>
              </a:rPr>
              <a:t> </a:t>
            </a:r>
            <a:r>
              <a:rPr dirty="0" sz="800" spc="-60" b="1">
                <a:solidFill>
                  <a:srgbClr val="4F5254"/>
                </a:solidFill>
                <a:latin typeface="Arial"/>
                <a:cs typeface="Arial"/>
              </a:rPr>
              <a:t>x</a:t>
            </a:r>
            <a:r>
              <a:rPr dirty="0" sz="800" b="1">
                <a:solidFill>
                  <a:srgbClr val="4F5254"/>
                </a:solidFill>
                <a:latin typeface="Arial"/>
                <a:cs typeface="Arial"/>
              </a:rPr>
              <a:t>	</a:t>
            </a:r>
            <a:r>
              <a:rPr dirty="0" sz="750" b="1">
                <a:solidFill>
                  <a:srgbClr val="1C1D1C"/>
                </a:solidFill>
                <a:latin typeface="Times New Roman"/>
                <a:cs typeface="Times New Roman"/>
              </a:rPr>
              <a:t>G</a:t>
            </a:r>
            <a:r>
              <a:rPr dirty="0" sz="750" spc="409" b="1">
                <a:solidFill>
                  <a:srgbClr val="1C1D1C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4F5254"/>
                </a:solidFill>
                <a:latin typeface="Arial"/>
                <a:cs typeface="Arial"/>
              </a:rPr>
              <a:t>lau</a:t>
            </a:r>
            <a:r>
              <a:rPr dirty="0" sz="600">
                <a:solidFill>
                  <a:srgbClr val="909093"/>
                </a:solidFill>
                <a:latin typeface="Arial"/>
                <a:cs typeface="Arial"/>
              </a:rPr>
              <a:t>,</a:t>
            </a:r>
            <a:r>
              <a:rPr dirty="0" sz="600" spc="260">
                <a:solidFill>
                  <a:srgbClr val="909093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4F5254"/>
                </a:solidFill>
                <a:latin typeface="Arial"/>
                <a:cs typeface="Arial"/>
              </a:rPr>
              <a:t>x</a:t>
            </a:r>
            <a:r>
              <a:rPr dirty="0" sz="800" spc="145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909093"/>
                </a:solidFill>
                <a:latin typeface="Arial"/>
                <a:cs typeface="Arial"/>
              </a:rPr>
              <a:t>I </a:t>
            </a:r>
            <a:r>
              <a:rPr dirty="0" sz="1100" b="1">
                <a:solidFill>
                  <a:srgbClr val="2D283A"/>
                </a:solidFill>
                <a:latin typeface="Arial"/>
                <a:cs typeface="Arial"/>
              </a:rPr>
              <a:t>fl</a:t>
            </a:r>
            <a:r>
              <a:rPr dirty="0" sz="1100" spc="145" b="1">
                <a:solidFill>
                  <a:srgbClr val="2D283A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67676B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909093"/>
                </a:solidFill>
                <a:latin typeface="Arial"/>
                <a:cs typeface="Arial"/>
              </a:rPr>
              <a:t>h,</a:t>
            </a:r>
            <a:r>
              <a:rPr dirty="0" sz="700" spc="315">
                <a:solidFill>
                  <a:srgbClr val="90909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4F5254"/>
                </a:solidFill>
                <a:latin typeface="Times New Roman"/>
                <a:cs typeface="Times New Roman"/>
              </a:rPr>
              <a:t>x</a:t>
            </a:r>
            <a:r>
              <a:rPr dirty="0" sz="900" spc="225">
                <a:solidFill>
                  <a:srgbClr val="4F5254"/>
                </a:solidFill>
                <a:latin typeface="Times New Roman"/>
                <a:cs typeface="Times New Roman"/>
              </a:rPr>
              <a:t> </a:t>
            </a:r>
            <a:r>
              <a:rPr dirty="0" sz="1450">
                <a:solidFill>
                  <a:srgbClr val="909093"/>
                </a:solidFill>
                <a:latin typeface="Arial"/>
                <a:cs typeface="Arial"/>
              </a:rPr>
              <a:t>I</a:t>
            </a:r>
            <a:r>
              <a:rPr dirty="0" sz="1450" spc="-60">
                <a:solidFill>
                  <a:srgbClr val="909093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1A72AA"/>
                </a:solidFill>
                <a:latin typeface="Arial"/>
                <a:cs typeface="Arial"/>
              </a:rPr>
              <a:t>Qi</a:t>
            </a:r>
            <a:r>
              <a:rPr dirty="0" sz="1050" spc="-40" b="1">
                <a:solidFill>
                  <a:srgbClr val="1A72AA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7E8082"/>
                </a:solidFill>
                <a:latin typeface="Arial"/>
                <a:cs typeface="Arial"/>
              </a:rPr>
              <a:t>Ma</a:t>
            </a:r>
            <a:r>
              <a:rPr dirty="0" sz="600" spc="455">
                <a:solidFill>
                  <a:srgbClr val="7E808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4F5254"/>
                </a:solidFill>
                <a:latin typeface="Arial"/>
                <a:cs typeface="Arial"/>
              </a:rPr>
              <a:t>x</a:t>
            </a:r>
            <a:r>
              <a:rPr dirty="0" sz="800" spc="200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909093"/>
                </a:solidFill>
                <a:latin typeface="Arial"/>
                <a:cs typeface="Arial"/>
              </a:rPr>
              <a:t>I</a:t>
            </a:r>
            <a:r>
              <a:rPr dirty="0" sz="1450" spc="-80">
                <a:solidFill>
                  <a:srgbClr val="909093"/>
                </a:solidFill>
                <a:latin typeface="Arial"/>
                <a:cs typeface="Arial"/>
              </a:rPr>
              <a:t> </a:t>
            </a:r>
            <a:r>
              <a:rPr dirty="0" sz="1200" spc="90" b="1">
                <a:solidFill>
                  <a:srgbClr val="DF6B1D"/>
                </a:solidFill>
                <a:latin typeface="Times New Roman"/>
                <a:cs typeface="Times New Roman"/>
              </a:rPr>
              <a:t>O</a:t>
            </a:r>
            <a:r>
              <a:rPr dirty="0" sz="1200" spc="-40" b="1">
                <a:solidFill>
                  <a:srgbClr val="DF6B1D"/>
                </a:solidFill>
                <a:latin typeface="Times New Roman"/>
                <a:cs typeface="Times New Roman"/>
              </a:rPr>
              <a:t> </a:t>
            </a:r>
            <a:r>
              <a:rPr dirty="0" sz="700" spc="-25">
                <a:solidFill>
                  <a:srgbClr val="67676B"/>
                </a:solidFill>
                <a:latin typeface="Arial"/>
                <a:cs typeface="Arial"/>
              </a:rPr>
              <a:t>Pri&lt;</a:t>
            </a:r>
            <a:r>
              <a:rPr dirty="0" sz="700" spc="204">
                <a:solidFill>
                  <a:srgbClr val="67676B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4F5254"/>
                </a:solidFill>
                <a:latin typeface="Arial"/>
                <a:cs typeface="Arial"/>
              </a:rPr>
              <a:t>x</a:t>
            </a:r>
            <a:r>
              <a:rPr dirty="0" sz="800" spc="245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909093"/>
                </a:solidFill>
                <a:latin typeface="Arial"/>
                <a:cs typeface="Arial"/>
              </a:rPr>
              <a:t>I</a:t>
            </a:r>
            <a:r>
              <a:rPr dirty="0" sz="1450" spc="65">
                <a:solidFill>
                  <a:srgbClr val="909093"/>
                </a:solidFill>
                <a:latin typeface="Arial"/>
                <a:cs typeface="Arial"/>
              </a:rPr>
              <a:t> </a:t>
            </a:r>
            <a:r>
              <a:rPr dirty="0" sz="850" b="1">
                <a:solidFill>
                  <a:srgbClr val="909093"/>
                </a:solidFill>
                <a:latin typeface="Arial"/>
                <a:cs typeface="Arial"/>
              </a:rPr>
              <a:t>G</a:t>
            </a:r>
            <a:r>
              <a:rPr dirty="0" sz="850" spc="415" b="1">
                <a:solidFill>
                  <a:srgbClr val="909093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7E8082"/>
                </a:solidFill>
                <a:latin typeface="Arial"/>
                <a:cs typeface="Arial"/>
              </a:rPr>
              <a:t>t</a:t>
            </a:r>
            <a:r>
              <a:rPr dirty="0" sz="600">
                <a:solidFill>
                  <a:srgbClr val="4F5254"/>
                </a:solidFill>
                <a:latin typeface="Arial"/>
                <a:cs typeface="Arial"/>
              </a:rPr>
              <a:t>a</a:t>
            </a:r>
            <a:r>
              <a:rPr dirty="0" sz="600">
                <a:solidFill>
                  <a:srgbClr val="909093"/>
                </a:solidFill>
                <a:latin typeface="Arial"/>
                <a:cs typeface="Arial"/>
              </a:rPr>
              <a:t>k</a:t>
            </a:r>
            <a:r>
              <a:rPr dirty="0" sz="600" spc="375">
                <a:solidFill>
                  <a:srgbClr val="909093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4F5254"/>
                </a:solidFill>
                <a:latin typeface="Arial"/>
                <a:cs typeface="Arial"/>
              </a:rPr>
              <a:t>x</a:t>
            </a:r>
            <a:r>
              <a:rPr dirty="0" sz="800" spc="165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909093"/>
                </a:solidFill>
                <a:latin typeface="Arial"/>
                <a:cs typeface="Arial"/>
              </a:rPr>
              <a:t>I</a:t>
            </a:r>
            <a:r>
              <a:rPr dirty="0" sz="1450" spc="150">
                <a:solidFill>
                  <a:srgbClr val="909093"/>
                </a:solidFill>
                <a:latin typeface="Arial"/>
                <a:cs typeface="Arial"/>
              </a:rPr>
              <a:t> </a:t>
            </a:r>
            <a:r>
              <a:rPr dirty="0" sz="1300" spc="15">
                <a:solidFill>
                  <a:srgbClr val="4F5254"/>
                </a:solidFill>
                <a:latin typeface="Arial"/>
                <a:cs typeface="Arial"/>
              </a:rPr>
              <a:t>+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97582" y="223036"/>
            <a:ext cx="2842260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b="1">
                <a:solidFill>
                  <a:srgbClr val="67676B"/>
                </a:solidFill>
                <a:latin typeface="Times New Roman"/>
                <a:cs typeface="Times New Roman"/>
              </a:rPr>
              <a:t>i</a:t>
            </a:r>
            <a:r>
              <a:rPr dirty="0" sz="850" spc="375" b="1">
                <a:solidFill>
                  <a:srgbClr val="67676B"/>
                </a:solidFill>
                <a:latin typeface="Times New Roman"/>
                <a:cs typeface="Times New Roman"/>
              </a:rPr>
              <a:t>   </a:t>
            </a:r>
            <a:r>
              <a:rPr dirty="0" sz="700" spc="-10">
                <a:solidFill>
                  <a:srgbClr val="4F5254"/>
                </a:solidFill>
                <a:latin typeface="Arial"/>
                <a:cs typeface="Arial"/>
              </a:rPr>
              <a:t>twitt</a:t>
            </a:r>
            <a:r>
              <a:rPr dirty="0" sz="700" spc="-10">
                <a:solidFill>
                  <a:srgbClr val="383A3B"/>
                </a:solidFill>
                <a:latin typeface="Arial"/>
                <a:cs typeface="Arial"/>
              </a:rPr>
              <a:t>e</a:t>
            </a:r>
            <a:r>
              <a:rPr dirty="0" sz="700" spc="-10">
                <a:solidFill>
                  <a:srgbClr val="67676B"/>
                </a:solidFill>
                <a:latin typeface="Arial"/>
                <a:cs typeface="Arial"/>
              </a:rPr>
              <a:t>r</a:t>
            </a:r>
            <a:r>
              <a:rPr dirty="0" sz="700" spc="-10">
                <a:solidFill>
                  <a:srgbClr val="383A3B"/>
                </a:solidFill>
                <a:latin typeface="Arial"/>
                <a:cs typeface="Arial"/>
              </a:rPr>
              <a:t>.</a:t>
            </a:r>
            <a:r>
              <a:rPr dirty="0" sz="700" spc="-10">
                <a:solidFill>
                  <a:srgbClr val="4F5254"/>
                </a:solidFill>
                <a:latin typeface="Arial"/>
                <a:cs typeface="Arial"/>
              </a:rPr>
              <a:t>com</a:t>
            </a:r>
            <a:r>
              <a:rPr dirty="0" sz="700" spc="-10">
                <a:solidFill>
                  <a:srgbClr val="909093"/>
                </a:solidFill>
                <a:latin typeface="Arial"/>
                <a:cs typeface="Arial"/>
              </a:rPr>
              <a:t>/aDissentient/status/1521783780507328519/photo/1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016825" y="449013"/>
            <a:ext cx="6181090" cy="7524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637540">
              <a:lnSpc>
                <a:spcPct val="100000"/>
              </a:lnSpc>
              <a:spcBef>
                <a:spcPts val="110"/>
              </a:spcBef>
            </a:pPr>
            <a:r>
              <a:rPr dirty="0" sz="1450" b="1">
                <a:solidFill>
                  <a:srgbClr val="383A3B"/>
                </a:solidFill>
                <a:latin typeface="Arial"/>
                <a:cs typeface="Arial"/>
              </a:rPr>
              <a:t>G</a:t>
            </a:r>
            <a:r>
              <a:rPr dirty="0" sz="1450" b="1">
                <a:solidFill>
                  <a:srgbClr val="4F5254"/>
                </a:solidFill>
                <a:latin typeface="Arial"/>
                <a:cs typeface="Arial"/>
              </a:rPr>
              <a:t>as</a:t>
            </a:r>
            <a:r>
              <a:rPr dirty="0" sz="1450" spc="-45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450" b="1">
                <a:solidFill>
                  <a:srgbClr val="4F5254"/>
                </a:solidFill>
                <a:latin typeface="Arial"/>
                <a:cs typeface="Arial"/>
              </a:rPr>
              <a:t>Spot</a:t>
            </a:r>
            <a:r>
              <a:rPr dirty="0" sz="1450" spc="155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450" spc="-20" b="1">
                <a:solidFill>
                  <a:srgbClr val="383A3B"/>
                </a:solidFill>
                <a:latin typeface="Arial"/>
                <a:cs typeface="Arial"/>
              </a:rPr>
              <a:t>P</a:t>
            </a:r>
            <a:r>
              <a:rPr dirty="0" sz="1450" spc="-20" b="1">
                <a:solidFill>
                  <a:srgbClr val="4F5254"/>
                </a:solidFill>
                <a:latin typeface="Arial"/>
                <a:cs typeface="Arial"/>
              </a:rPr>
              <a:t>rice</a:t>
            </a:r>
            <a:endParaRPr sz="1450">
              <a:latin typeface="Arial"/>
              <a:cs typeface="Arial"/>
            </a:endParaRPr>
          </a:p>
          <a:p>
            <a:pPr algn="ctr" marL="622300">
              <a:lnSpc>
                <a:spcPct val="100000"/>
              </a:lnSpc>
              <a:spcBef>
                <a:spcPts val="1040"/>
              </a:spcBef>
            </a:pPr>
            <a:r>
              <a:rPr dirty="0" sz="1000">
                <a:solidFill>
                  <a:srgbClr val="909093"/>
                </a:solidFill>
                <a:latin typeface="Arial"/>
                <a:cs typeface="Arial"/>
              </a:rPr>
              <a:t>Source</a:t>
            </a:r>
            <a:r>
              <a:rPr dirty="0" sz="1000">
                <a:solidFill>
                  <a:srgbClr val="BFC1C1"/>
                </a:solidFill>
                <a:latin typeface="Arial"/>
                <a:cs typeface="Arial"/>
              </a:rPr>
              <a:t>:</a:t>
            </a:r>
            <a:r>
              <a:rPr dirty="0" sz="1000" spc="65">
                <a:solidFill>
                  <a:srgbClr val="BFC1C1"/>
                </a:solidFill>
                <a:latin typeface="Arial"/>
                <a:cs typeface="Arial"/>
              </a:rPr>
              <a:t> </a:t>
            </a:r>
            <a:r>
              <a:rPr dirty="0" sz="1000" spc="50">
                <a:solidFill>
                  <a:srgbClr val="7C6756"/>
                </a:solidFill>
                <a:latin typeface="Arial"/>
                <a:cs typeface="Arial"/>
              </a:rPr>
              <a:t>I</a:t>
            </a:r>
            <a:r>
              <a:rPr dirty="0" sz="1000" spc="50">
                <a:solidFill>
                  <a:srgbClr val="909093"/>
                </a:solidFill>
                <a:latin typeface="Arial"/>
                <a:cs typeface="Arial"/>
              </a:rPr>
              <a:t>ntercontinental</a:t>
            </a:r>
            <a:r>
              <a:rPr dirty="0" sz="1000" spc="85">
                <a:solidFill>
                  <a:srgbClr val="909093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7E8082"/>
                </a:solidFill>
                <a:latin typeface="Arial"/>
                <a:cs typeface="Arial"/>
              </a:rPr>
              <a:t>Exchange,</a:t>
            </a:r>
            <a:r>
              <a:rPr dirty="0" sz="1000" spc="110">
                <a:solidFill>
                  <a:srgbClr val="7E8082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909093"/>
                </a:solidFill>
                <a:latin typeface="Arial"/>
                <a:cs typeface="Arial"/>
              </a:rPr>
              <a:t>US</a:t>
            </a:r>
            <a:r>
              <a:rPr dirty="0" sz="1000" spc="70">
                <a:solidFill>
                  <a:srgbClr val="909093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7E8082"/>
                </a:solidFill>
                <a:latin typeface="Arial"/>
                <a:cs typeface="Arial"/>
              </a:rPr>
              <a:t>Energy</a:t>
            </a:r>
            <a:r>
              <a:rPr dirty="0" sz="1000" spc="145">
                <a:solidFill>
                  <a:srgbClr val="7E8082"/>
                </a:solidFill>
                <a:latin typeface="Arial"/>
                <a:cs typeface="Arial"/>
              </a:rPr>
              <a:t> </a:t>
            </a:r>
            <a:r>
              <a:rPr dirty="0" sz="1000" spc="55">
                <a:solidFill>
                  <a:srgbClr val="7E8082"/>
                </a:solidFill>
                <a:latin typeface="Arial"/>
                <a:cs typeface="Arial"/>
              </a:rPr>
              <a:t>Information</a:t>
            </a:r>
            <a:r>
              <a:rPr dirty="0" sz="1000" spc="145">
                <a:solidFill>
                  <a:srgbClr val="7E8082"/>
                </a:solidFill>
                <a:latin typeface="Arial"/>
                <a:cs typeface="Arial"/>
              </a:rPr>
              <a:t> </a:t>
            </a:r>
            <a:r>
              <a:rPr dirty="0" sz="1000" spc="65">
                <a:solidFill>
                  <a:srgbClr val="7E8082"/>
                </a:solidFill>
                <a:latin typeface="Arial"/>
                <a:cs typeface="Arial"/>
              </a:rPr>
              <a:t>Administration,</a:t>
            </a:r>
            <a:r>
              <a:rPr dirty="0" sz="1000" spc="-10">
                <a:solidFill>
                  <a:srgbClr val="7E8082"/>
                </a:solidFill>
                <a:latin typeface="Arial"/>
                <a:cs typeface="Arial"/>
              </a:rPr>
              <a:t> </a:t>
            </a:r>
            <a:r>
              <a:rPr dirty="0" sz="1000" spc="-90">
                <a:solidFill>
                  <a:srgbClr val="7E8082"/>
                </a:solidFill>
                <a:latin typeface="Arial"/>
                <a:cs typeface="Arial"/>
              </a:rPr>
              <a:t>ERCE</a:t>
            </a:r>
            <a:r>
              <a:rPr dirty="0" sz="1000" spc="-10">
                <a:solidFill>
                  <a:srgbClr val="7E8082"/>
                </a:solidFill>
                <a:latin typeface="Arial"/>
                <a:cs typeface="Arial"/>
              </a:rPr>
              <a:t> Estimates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900" spc="-25">
                <a:solidFill>
                  <a:srgbClr val="909093"/>
                </a:solidFill>
                <a:latin typeface="Arial"/>
                <a:cs typeface="Arial"/>
              </a:rPr>
              <a:t>600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036299" y="-1305"/>
            <a:ext cx="74295" cy="102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" spc="-50">
                <a:solidFill>
                  <a:srgbClr val="4F5254"/>
                </a:solidFill>
                <a:latin typeface="Times New Roman"/>
                <a:cs typeface="Times New Roman"/>
              </a:rPr>
              <a:t>V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962962" y="-19857"/>
            <a:ext cx="92710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-50">
                <a:solidFill>
                  <a:srgbClr val="1C1D1C"/>
                </a:solidFill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24498" y="2383982"/>
            <a:ext cx="133985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1935" algn="l"/>
              </a:tabLst>
            </a:pPr>
            <a:r>
              <a:rPr dirty="0" sz="1000" spc="-50">
                <a:solidFill>
                  <a:srgbClr val="909093"/>
                </a:solidFill>
                <a:latin typeface="Arial"/>
                <a:cs typeface="Arial"/>
              </a:rPr>
              <a:t>-</a:t>
            </a:r>
            <a:r>
              <a:rPr dirty="0" sz="1000">
                <a:solidFill>
                  <a:srgbClr val="909093"/>
                </a:solidFill>
                <a:latin typeface="Arial"/>
                <a:cs typeface="Arial"/>
              </a:rPr>
              <a:t>	</a:t>
            </a:r>
            <a:r>
              <a:rPr dirty="0" sz="1000" spc="-30" b="1">
                <a:solidFill>
                  <a:srgbClr val="4F5254"/>
                </a:solidFill>
                <a:latin typeface="Arial"/>
                <a:cs typeface="Arial"/>
              </a:rPr>
              <a:t>UK</a:t>
            </a:r>
            <a:r>
              <a:rPr dirty="0" sz="1000" spc="-15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000" spc="-60" b="1">
                <a:solidFill>
                  <a:srgbClr val="4F5254"/>
                </a:solidFill>
                <a:latin typeface="Arial"/>
                <a:cs typeface="Arial"/>
              </a:rPr>
              <a:t>NBP</a:t>
            </a:r>
            <a:r>
              <a:rPr dirty="0" sz="1000" spc="-65" b="1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67676B"/>
                </a:solidFill>
                <a:latin typeface="Arial"/>
                <a:cs typeface="Arial"/>
              </a:rPr>
              <a:t>(p</a:t>
            </a:r>
            <a:r>
              <a:rPr dirty="0" sz="1000" spc="-10" b="1">
                <a:solidFill>
                  <a:srgbClr val="909093"/>
                </a:solidFill>
                <a:latin typeface="Arial"/>
                <a:cs typeface="Arial"/>
              </a:rPr>
              <a:t>/</a:t>
            </a:r>
            <a:r>
              <a:rPr dirty="0" sz="1000" spc="-10" b="1">
                <a:solidFill>
                  <a:srgbClr val="4F5254"/>
                </a:solidFill>
                <a:latin typeface="Arial"/>
                <a:cs typeface="Arial"/>
              </a:rPr>
              <a:t>therm)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79007" y="4919455"/>
            <a:ext cx="108585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i="1">
                <a:solidFill>
                  <a:srgbClr val="383A3B"/>
                </a:solidFill>
                <a:latin typeface="Arial"/>
                <a:cs typeface="Arial"/>
              </a:rPr>
              <a:t>P</a:t>
            </a:r>
            <a:r>
              <a:rPr dirty="0" sz="800" spc="275" i="1">
                <a:solidFill>
                  <a:srgbClr val="383A3B"/>
                </a:solidFill>
                <a:latin typeface="Arial"/>
                <a:cs typeface="Arial"/>
              </a:rPr>
              <a:t>  </a:t>
            </a:r>
            <a:r>
              <a:rPr dirty="0" sz="800" spc="-35">
                <a:solidFill>
                  <a:srgbClr val="67676B"/>
                </a:solidFill>
                <a:latin typeface="Arial"/>
                <a:cs typeface="Arial"/>
              </a:rPr>
              <a:t>Type</a:t>
            </a:r>
            <a:r>
              <a:rPr dirty="0" sz="800" spc="-100">
                <a:solidFill>
                  <a:srgbClr val="67676B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4F5254"/>
                </a:solidFill>
                <a:latin typeface="Arial"/>
                <a:cs typeface="Arial"/>
              </a:rPr>
              <a:t>here</a:t>
            </a:r>
            <a:r>
              <a:rPr dirty="0" sz="800" spc="-30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4F5254"/>
                </a:solidFill>
                <a:latin typeface="Arial"/>
                <a:cs typeface="Arial"/>
              </a:rPr>
              <a:t>to</a:t>
            </a:r>
            <a:r>
              <a:rPr dirty="0" sz="800" spc="60">
                <a:solidFill>
                  <a:srgbClr val="4F5254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4F5254"/>
                </a:solidFill>
                <a:latin typeface="Arial"/>
                <a:cs typeface="Arial"/>
              </a:rPr>
              <a:t>sea</a:t>
            </a:r>
            <a:r>
              <a:rPr dirty="0" sz="800" spc="-10">
                <a:solidFill>
                  <a:srgbClr val="7C6756"/>
                </a:solidFill>
                <a:latin typeface="Arial"/>
                <a:cs typeface="Arial"/>
              </a:rPr>
              <a:t>r</a:t>
            </a:r>
            <a:r>
              <a:rPr dirty="0" sz="800" spc="-10">
                <a:solidFill>
                  <a:srgbClr val="4F5254"/>
                </a:solidFill>
                <a:latin typeface="Arial"/>
                <a:cs typeface="Arial"/>
              </a:rPr>
              <a:t>ch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025642" y="4918941"/>
            <a:ext cx="99695" cy="2946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750" spc="-50">
                <a:solidFill>
                  <a:srgbClr val="2D95E1"/>
                </a:solidFill>
                <a:latin typeface="Arial"/>
                <a:cs typeface="Arial"/>
              </a:rPr>
              <a:t>"</a:t>
            </a:r>
            <a:endParaRPr sz="17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368926" y="4979360"/>
            <a:ext cx="425450" cy="133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00" spc="-10">
                <a:solidFill>
                  <a:srgbClr val="2D283A"/>
                </a:solidFill>
                <a:latin typeface="Times New Roman"/>
                <a:cs typeface="Times New Roman"/>
              </a:rPr>
              <a:t>1</a:t>
            </a:r>
            <a:r>
              <a:rPr dirty="0" sz="700" spc="-10">
                <a:solidFill>
                  <a:srgbClr val="4F5254"/>
                </a:solidFill>
                <a:latin typeface="Times New Roman"/>
                <a:cs typeface="Times New Roman"/>
              </a:rPr>
              <a:t>0/0</a:t>
            </a:r>
            <a:r>
              <a:rPr dirty="0" sz="700" spc="-10">
                <a:solidFill>
                  <a:srgbClr val="2D283A"/>
                </a:solidFill>
                <a:latin typeface="Times New Roman"/>
                <a:cs typeface="Times New Roman"/>
              </a:rPr>
              <a:t>5</a:t>
            </a:r>
            <a:r>
              <a:rPr dirty="0" sz="700" spc="-10">
                <a:solidFill>
                  <a:srgbClr val="67676B"/>
                </a:solidFill>
                <a:latin typeface="Times New Roman"/>
                <a:cs typeface="Times New Roman"/>
              </a:rPr>
              <a:t>/</a:t>
            </a:r>
            <a:r>
              <a:rPr dirty="0" sz="700" spc="-10">
                <a:solidFill>
                  <a:srgbClr val="383A3B"/>
                </a:solidFill>
                <a:latin typeface="Times New Roman"/>
                <a:cs typeface="Times New Roman"/>
              </a:rPr>
              <a:t>2</a:t>
            </a:r>
            <a:r>
              <a:rPr dirty="0" sz="700" spc="-10">
                <a:solidFill>
                  <a:srgbClr val="4F5254"/>
                </a:solidFill>
                <a:latin typeface="Times New Roman"/>
                <a:cs typeface="Times New Roman"/>
              </a:rPr>
              <a:t>0</a:t>
            </a:r>
            <a:r>
              <a:rPr dirty="0" sz="700" spc="-10">
                <a:solidFill>
                  <a:srgbClr val="383A3B"/>
                </a:solidFill>
                <a:latin typeface="Times New Roman"/>
                <a:cs typeface="Times New Roman"/>
              </a:rPr>
              <a:t>22</a:t>
            </a:r>
            <a:endParaRPr sz="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612" y="1777814"/>
            <a:ext cx="1826098" cy="1816792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3362" y="3863761"/>
            <a:ext cx="637791" cy="8074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07212" y="4079085"/>
            <a:ext cx="563942" cy="80746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9110352" y="1010723"/>
            <a:ext cx="0" cy="1063625"/>
          </a:xfrm>
          <a:custGeom>
            <a:avLst/>
            <a:gdLst/>
            <a:ahLst/>
            <a:cxnLst/>
            <a:rect l="l" t="t" r="r" b="b"/>
            <a:pathLst>
              <a:path w="0" h="1063625">
                <a:moveTo>
                  <a:pt x="0" y="1063160"/>
                </a:moveTo>
                <a:lnTo>
                  <a:pt x="0" y="0"/>
                </a:lnTo>
              </a:path>
            </a:pathLst>
          </a:custGeom>
          <a:ln w="805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297746" y="-43501"/>
            <a:ext cx="795655" cy="2178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28980" algn="l"/>
              </a:tabLst>
            </a:pPr>
            <a:r>
              <a:rPr dirty="0" sz="1250" b="1">
                <a:solidFill>
                  <a:srgbClr val="000001"/>
                </a:solidFill>
                <a:latin typeface="Times New Roman"/>
                <a:cs typeface="Times New Roman"/>
              </a:rPr>
              <a:t>fl</a:t>
            </a:r>
            <a:r>
              <a:rPr dirty="0" sz="1250" spc="254" b="1">
                <a:solidFill>
                  <a:srgbClr val="000001"/>
                </a:solidFill>
                <a:latin typeface="Times New Roman"/>
                <a:cs typeface="Times New Roman"/>
              </a:rPr>
              <a:t> </a:t>
            </a:r>
            <a:r>
              <a:rPr dirty="0" sz="700" spc="45">
                <a:solidFill>
                  <a:srgbClr val="626772"/>
                </a:solidFill>
                <a:latin typeface="Times New Roman"/>
                <a:cs typeface="Times New Roman"/>
              </a:rPr>
              <a:t>Hom</a:t>
            </a:r>
            <a:r>
              <a:rPr dirty="0" sz="700" spc="45">
                <a:solidFill>
                  <a:srgbClr val="505052"/>
                </a:solidFill>
                <a:latin typeface="Times New Roman"/>
                <a:cs typeface="Times New Roman"/>
              </a:rPr>
              <a:t>e</a:t>
            </a:r>
            <a:r>
              <a:rPr dirty="0" sz="700" spc="45">
                <a:solidFill>
                  <a:srgbClr val="828EA5"/>
                </a:solidFill>
                <a:latin typeface="Times New Roman"/>
                <a:cs typeface="Times New Roman"/>
              </a:rPr>
              <a:t>/</a:t>
            </a:r>
            <a:r>
              <a:rPr dirty="0" sz="700" spc="45">
                <a:solidFill>
                  <a:srgbClr val="626772"/>
                </a:solidFill>
                <a:latin typeface="Times New Roman"/>
                <a:cs typeface="Times New Roman"/>
              </a:rPr>
              <a:t>X</a:t>
            </a:r>
            <a:r>
              <a:rPr dirty="0" sz="700">
                <a:solidFill>
                  <a:srgbClr val="626772"/>
                </a:solidFill>
                <a:latin typeface="Times New Roman"/>
                <a:cs typeface="Times New Roman"/>
              </a:rPr>
              <a:t>	</a:t>
            </a:r>
            <a:r>
              <a:rPr dirty="0" sz="550" spc="5" b="1">
                <a:solidFill>
                  <a:srgbClr val="626772"/>
                </a:solidFill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94025" y="-81911"/>
            <a:ext cx="1391920" cy="2641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65785" algn="l"/>
                <a:tab pos="773430" algn="l"/>
              </a:tabLst>
            </a:pPr>
            <a:r>
              <a:rPr dirty="0" sz="700" spc="-10">
                <a:solidFill>
                  <a:srgbClr val="626772"/>
                </a:solidFill>
                <a:latin typeface="Times New Roman"/>
                <a:cs typeface="Times New Roman"/>
              </a:rPr>
              <a:t>Googl</a:t>
            </a:r>
            <a:r>
              <a:rPr dirty="0" sz="700" spc="-10">
                <a:solidFill>
                  <a:srgbClr val="505052"/>
                </a:solidFill>
                <a:latin typeface="Times New Roman"/>
                <a:cs typeface="Times New Roman"/>
              </a:rPr>
              <a:t>e</a:t>
            </a:r>
            <a:r>
              <a:rPr dirty="0" sz="700">
                <a:solidFill>
                  <a:srgbClr val="505052"/>
                </a:solidFill>
                <a:latin typeface="Times New Roman"/>
                <a:cs typeface="Times New Roman"/>
              </a:rPr>
              <a:t> </a:t>
            </a:r>
            <a:r>
              <a:rPr dirty="0" sz="700" spc="-20">
                <a:solidFill>
                  <a:srgbClr val="626772"/>
                </a:solidFill>
                <a:latin typeface="Times New Roman"/>
                <a:cs typeface="Times New Roman"/>
              </a:rPr>
              <a:t>Sl</a:t>
            </a:r>
            <a:r>
              <a:rPr dirty="0" sz="700" spc="-20">
                <a:solidFill>
                  <a:srgbClr val="505052"/>
                </a:solidFill>
                <a:latin typeface="Times New Roman"/>
                <a:cs typeface="Times New Roman"/>
              </a:rPr>
              <a:t>i</a:t>
            </a:r>
            <a:r>
              <a:rPr dirty="0" sz="700" spc="-20">
                <a:solidFill>
                  <a:srgbClr val="828EA5"/>
                </a:solidFill>
                <a:latin typeface="Times New Roman"/>
                <a:cs typeface="Times New Roman"/>
              </a:rPr>
              <a:t>d</a:t>
            </a:r>
            <a:r>
              <a:rPr dirty="0" sz="700">
                <a:solidFill>
                  <a:srgbClr val="828EA5"/>
                </a:solidFill>
                <a:latin typeface="Times New Roman"/>
                <a:cs typeface="Times New Roman"/>
              </a:rPr>
              <a:t>	</a:t>
            </a:r>
            <a:r>
              <a:rPr dirty="0" sz="550" spc="-50" b="1">
                <a:solidFill>
                  <a:srgbClr val="626772"/>
                </a:solidFill>
                <a:latin typeface="Arial"/>
                <a:cs typeface="Arial"/>
              </a:rPr>
              <a:t>X</a:t>
            </a:r>
            <a:r>
              <a:rPr dirty="0" sz="550" b="1">
                <a:solidFill>
                  <a:srgbClr val="626772"/>
                </a:solidFill>
                <a:latin typeface="Arial"/>
                <a:cs typeface="Arial"/>
              </a:rPr>
              <a:t>	</a:t>
            </a:r>
            <a:r>
              <a:rPr dirty="0" sz="1550">
                <a:solidFill>
                  <a:srgbClr val="EDB305"/>
                </a:solidFill>
                <a:latin typeface="Arial"/>
                <a:cs typeface="Arial"/>
              </a:rPr>
              <a:t>□</a:t>
            </a:r>
            <a:r>
              <a:rPr dirty="0" sz="1550" spc="90">
                <a:solidFill>
                  <a:srgbClr val="EDB305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626772"/>
                </a:solidFill>
                <a:latin typeface="Times New Roman"/>
                <a:cs typeface="Times New Roman"/>
              </a:rPr>
              <a:t>Be</a:t>
            </a:r>
            <a:r>
              <a:rPr dirty="0" sz="700" spc="-20">
                <a:solidFill>
                  <a:srgbClr val="7C7E82"/>
                </a:solidFill>
                <a:latin typeface="Times New Roman"/>
                <a:cs typeface="Times New Roman"/>
              </a:rPr>
              <a:t>tt</a:t>
            </a:r>
            <a:r>
              <a:rPr dirty="0" sz="700" spc="-20">
                <a:solidFill>
                  <a:srgbClr val="505052"/>
                </a:solidFill>
                <a:latin typeface="Times New Roman"/>
                <a:cs typeface="Times New Roman"/>
              </a:rPr>
              <a:t>e</a:t>
            </a:r>
            <a:r>
              <a:rPr dirty="0" sz="700" spc="-20">
                <a:solidFill>
                  <a:srgbClr val="828EA5"/>
                </a:solidFill>
                <a:latin typeface="Times New Roman"/>
                <a:cs typeface="Times New Roman"/>
              </a:rPr>
              <a:t>r</a:t>
            </a:r>
            <a:r>
              <a:rPr dirty="0" sz="700" spc="-30">
                <a:solidFill>
                  <a:srgbClr val="828EA5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626772"/>
                </a:solidFill>
                <a:latin typeface="Times New Roman"/>
                <a:cs typeface="Times New Roman"/>
              </a:rPr>
              <a:t>Sta</a:t>
            </a:r>
            <a:r>
              <a:rPr dirty="0" sz="700" spc="-10">
                <a:solidFill>
                  <a:srgbClr val="828EA5"/>
                </a:solidFill>
                <a:latin typeface="Times New Roman"/>
                <a:cs typeface="Times New Roman"/>
              </a:rPr>
              <a:t>tis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836012" y="-49903"/>
            <a:ext cx="1990725" cy="2254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283845" algn="l"/>
                <a:tab pos="1200785" algn="l"/>
              </a:tabLst>
            </a:pPr>
            <a:r>
              <a:rPr dirty="0" sz="550" spc="-50" b="1">
                <a:solidFill>
                  <a:srgbClr val="626772"/>
                </a:solidFill>
                <a:latin typeface="Arial"/>
                <a:cs typeface="Arial"/>
              </a:rPr>
              <a:t>X</a:t>
            </a:r>
            <a:r>
              <a:rPr dirty="0" sz="550" b="1">
                <a:solidFill>
                  <a:srgbClr val="626772"/>
                </a:solidFill>
                <a:latin typeface="Arial"/>
                <a:cs typeface="Arial"/>
              </a:rPr>
              <a:t>	</a:t>
            </a:r>
            <a:r>
              <a:rPr dirty="0" baseline="27777" sz="450" spc="104">
                <a:solidFill>
                  <a:srgbClr val="000001"/>
                </a:solidFill>
                <a:latin typeface="Arial"/>
                <a:cs typeface="Arial"/>
              </a:rPr>
              <a:t>00</a:t>
            </a:r>
            <a:r>
              <a:rPr dirty="0" sz="300" spc="70">
                <a:solidFill>
                  <a:srgbClr val="000001"/>
                </a:solidFill>
                <a:latin typeface="Arial"/>
                <a:cs typeface="Arial"/>
              </a:rPr>
              <a:t>•</a:t>
            </a:r>
            <a:r>
              <a:rPr dirty="0" sz="300" spc="215">
                <a:solidFill>
                  <a:srgbClr val="000001"/>
                </a:solidFill>
                <a:latin typeface="Arial"/>
                <a:cs typeface="Arial"/>
              </a:rPr>
              <a:t>  </a:t>
            </a:r>
            <a:r>
              <a:rPr dirty="0" sz="700" spc="-25">
                <a:solidFill>
                  <a:srgbClr val="626772"/>
                </a:solidFill>
                <a:latin typeface="Times New Roman"/>
                <a:cs typeface="Times New Roman"/>
              </a:rPr>
              <a:t>Ind</a:t>
            </a:r>
            <a:r>
              <a:rPr dirty="0" sz="700" spc="-25">
                <a:solidFill>
                  <a:srgbClr val="505052"/>
                </a:solidFill>
                <a:latin typeface="Times New Roman"/>
                <a:cs typeface="Times New Roman"/>
              </a:rPr>
              <a:t>i</a:t>
            </a:r>
            <a:r>
              <a:rPr dirty="0" sz="700" spc="-25">
                <a:solidFill>
                  <a:srgbClr val="626772"/>
                </a:solidFill>
                <a:latin typeface="Times New Roman"/>
                <a:cs typeface="Times New Roman"/>
              </a:rPr>
              <a:t>a</a:t>
            </a:r>
            <a:r>
              <a:rPr dirty="0" sz="700" spc="-60">
                <a:solidFill>
                  <a:srgbClr val="626772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7C7E82"/>
                </a:solidFill>
                <a:latin typeface="Times New Roman"/>
                <a:cs typeface="Times New Roman"/>
              </a:rPr>
              <a:t>v</a:t>
            </a:r>
            <a:r>
              <a:rPr dirty="0" sz="700">
                <a:solidFill>
                  <a:srgbClr val="626772"/>
                </a:solidFill>
                <a:latin typeface="Times New Roman"/>
                <a:cs typeface="Times New Roman"/>
              </a:rPr>
              <a:t>s</a:t>
            </a:r>
            <a:r>
              <a:rPr dirty="0" sz="700" spc="10">
                <a:solidFill>
                  <a:srgbClr val="626772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626772"/>
                </a:solidFill>
                <a:latin typeface="Times New Roman"/>
                <a:cs typeface="Times New Roman"/>
              </a:rPr>
              <a:t>E</a:t>
            </a:r>
            <a:r>
              <a:rPr dirty="0" sz="700">
                <a:solidFill>
                  <a:srgbClr val="95A3BA"/>
                </a:solidFill>
                <a:latin typeface="Times New Roman"/>
                <a:cs typeface="Times New Roman"/>
              </a:rPr>
              <a:t>ng</a:t>
            </a:r>
            <a:r>
              <a:rPr dirty="0" sz="700" spc="260">
                <a:solidFill>
                  <a:srgbClr val="95A3BA"/>
                </a:solidFill>
                <a:latin typeface="Times New Roman"/>
                <a:cs typeface="Times New Roman"/>
              </a:rPr>
              <a:t>  </a:t>
            </a:r>
            <a:r>
              <a:rPr dirty="0" sz="600" spc="-50">
                <a:solidFill>
                  <a:srgbClr val="626772"/>
                </a:solidFill>
                <a:latin typeface="Times New Roman"/>
                <a:cs typeface="Times New Roman"/>
              </a:rPr>
              <a:t>X</a:t>
            </a:r>
            <a:r>
              <a:rPr dirty="0" sz="600">
                <a:solidFill>
                  <a:srgbClr val="626772"/>
                </a:solidFill>
                <a:latin typeface="Times New Roman"/>
                <a:cs typeface="Times New Roman"/>
              </a:rPr>
              <a:t>	</a:t>
            </a:r>
            <a:r>
              <a:rPr dirty="0" sz="1300">
                <a:solidFill>
                  <a:srgbClr val="E84F0A"/>
                </a:solidFill>
                <a:latin typeface="Times New Roman"/>
                <a:cs typeface="Times New Roman"/>
              </a:rPr>
              <a:t>II</a:t>
            </a:r>
            <a:r>
              <a:rPr dirty="0" sz="1300" spc="80">
                <a:solidFill>
                  <a:srgbClr val="E84F0A"/>
                </a:solidFill>
                <a:latin typeface="Times New Roman"/>
                <a:cs typeface="Times New Roman"/>
              </a:rPr>
              <a:t> </a:t>
            </a:r>
            <a:r>
              <a:rPr dirty="0" sz="650" spc="-25" i="1">
                <a:solidFill>
                  <a:srgbClr val="626772"/>
                </a:solidFill>
                <a:latin typeface="Arial"/>
                <a:cs typeface="Arial"/>
              </a:rPr>
              <a:t>D</a:t>
            </a:r>
            <a:r>
              <a:rPr dirty="0" sz="650" spc="-25" i="1">
                <a:solidFill>
                  <a:srgbClr val="95A3BA"/>
                </a:solidFill>
                <a:latin typeface="Arial"/>
                <a:cs typeface="Arial"/>
              </a:rPr>
              <a:t>i</a:t>
            </a:r>
            <a:r>
              <a:rPr dirty="0" sz="650" spc="-25" i="1">
                <a:solidFill>
                  <a:srgbClr val="626772"/>
                </a:solidFill>
                <a:latin typeface="Arial"/>
                <a:cs typeface="Arial"/>
              </a:rPr>
              <a:t>sco</a:t>
            </a:r>
            <a:r>
              <a:rPr dirty="0" sz="650" spc="-25" i="1">
                <a:solidFill>
                  <a:srgbClr val="7C7E82"/>
                </a:solidFill>
                <a:latin typeface="Arial"/>
                <a:cs typeface="Arial"/>
              </a:rPr>
              <a:t>v</a:t>
            </a:r>
            <a:r>
              <a:rPr dirty="0" sz="650" spc="-25" i="1">
                <a:solidFill>
                  <a:srgbClr val="626772"/>
                </a:solidFill>
                <a:latin typeface="Arial"/>
                <a:cs typeface="Arial"/>
              </a:rPr>
              <a:t>er</a:t>
            </a:r>
            <a:r>
              <a:rPr dirty="0" sz="650" spc="-10" i="1">
                <a:solidFill>
                  <a:srgbClr val="62677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626772"/>
                </a:solidFill>
                <a:latin typeface="Times New Roman"/>
                <a:cs typeface="Times New Roman"/>
              </a:rPr>
              <a:t>t</a:t>
            </a:r>
            <a:r>
              <a:rPr dirty="0" sz="700">
                <a:solidFill>
                  <a:srgbClr val="95A3BA"/>
                </a:solidFill>
                <a:latin typeface="Times New Roman"/>
                <a:cs typeface="Times New Roman"/>
              </a:rPr>
              <a:t>he</a:t>
            </a:r>
            <a:r>
              <a:rPr dirty="0" sz="700" spc="245">
                <a:solidFill>
                  <a:srgbClr val="95A3BA"/>
                </a:solidFill>
                <a:latin typeface="Times New Roman"/>
                <a:cs typeface="Times New Roman"/>
              </a:rPr>
              <a:t>  </a:t>
            </a:r>
            <a:r>
              <a:rPr dirty="0" sz="550" spc="-50" b="1">
                <a:solidFill>
                  <a:srgbClr val="626772"/>
                </a:solidFill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960670" y="20516"/>
            <a:ext cx="763905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50" spc="425">
                <a:solidFill>
                  <a:srgbClr val="B54867"/>
                </a:solidFill>
                <a:latin typeface="Arial"/>
                <a:cs typeface="Arial"/>
              </a:rPr>
              <a:t>·</a:t>
            </a:r>
            <a:r>
              <a:rPr dirty="0" sz="550" spc="180">
                <a:solidFill>
                  <a:srgbClr val="B54867"/>
                </a:solidFill>
                <a:latin typeface="Arial"/>
                <a:cs typeface="Arial"/>
              </a:rPr>
              <a:t>  </a:t>
            </a:r>
            <a:r>
              <a:rPr dirty="0" sz="700" spc="-10">
                <a:solidFill>
                  <a:srgbClr val="626772"/>
                </a:solidFill>
                <a:latin typeface="Times New Roman"/>
                <a:cs typeface="Times New Roman"/>
              </a:rPr>
              <a:t>Nat</a:t>
            </a:r>
            <a:r>
              <a:rPr dirty="0" sz="700" spc="-10">
                <a:solidFill>
                  <a:srgbClr val="7C7E82"/>
                </a:solidFill>
                <a:latin typeface="Times New Roman"/>
                <a:cs typeface="Times New Roman"/>
              </a:rPr>
              <a:t>i</a:t>
            </a:r>
            <a:r>
              <a:rPr dirty="0" sz="700" spc="-10">
                <a:solidFill>
                  <a:srgbClr val="626772"/>
                </a:solidFill>
                <a:latin typeface="Times New Roman"/>
                <a:cs typeface="Times New Roman"/>
              </a:rPr>
              <a:t>o</a:t>
            </a:r>
            <a:r>
              <a:rPr dirty="0" sz="700" spc="-10">
                <a:solidFill>
                  <a:srgbClr val="505052"/>
                </a:solidFill>
                <a:latin typeface="Times New Roman"/>
                <a:cs typeface="Times New Roman"/>
              </a:rPr>
              <a:t>n</a:t>
            </a:r>
            <a:r>
              <a:rPr dirty="0" sz="700" spc="-10">
                <a:solidFill>
                  <a:srgbClr val="626772"/>
                </a:solidFill>
                <a:latin typeface="Times New Roman"/>
                <a:cs typeface="Times New Roman"/>
              </a:rPr>
              <a:t>a</a:t>
            </a:r>
            <a:r>
              <a:rPr dirty="0" sz="700" spc="-10">
                <a:solidFill>
                  <a:srgbClr val="505052"/>
                </a:solidFill>
                <a:latin typeface="Times New Roman"/>
                <a:cs typeface="Times New Roman"/>
              </a:rPr>
              <a:t>l</a:t>
            </a:r>
            <a:r>
              <a:rPr dirty="0" sz="700" spc="-100">
                <a:solidFill>
                  <a:srgbClr val="505052"/>
                </a:solidFill>
                <a:latin typeface="Times New Roman"/>
                <a:cs typeface="Times New Roman"/>
              </a:rPr>
              <a:t> </a:t>
            </a:r>
            <a:r>
              <a:rPr dirty="0" sz="750" i="1">
                <a:solidFill>
                  <a:srgbClr val="626772"/>
                </a:solidFill>
                <a:latin typeface="Times New Roman"/>
                <a:cs typeface="Times New Roman"/>
              </a:rPr>
              <a:t>G</a:t>
            </a:r>
            <a:r>
              <a:rPr dirty="0" sz="750" i="1">
                <a:solidFill>
                  <a:srgbClr val="95A3BA"/>
                </a:solidFill>
                <a:latin typeface="Times New Roman"/>
                <a:cs typeface="Times New Roman"/>
              </a:rPr>
              <a:t>r</a:t>
            </a:r>
            <a:r>
              <a:rPr dirty="0" sz="750" spc="254" i="1">
                <a:solidFill>
                  <a:srgbClr val="95A3BA"/>
                </a:solidFill>
                <a:latin typeface="Times New Roman"/>
                <a:cs typeface="Times New Roman"/>
              </a:rPr>
              <a:t>  </a:t>
            </a:r>
            <a:r>
              <a:rPr dirty="0" sz="550" spc="-50" b="1">
                <a:solidFill>
                  <a:srgbClr val="626772"/>
                </a:solidFill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050876" y="-30697"/>
            <a:ext cx="1796414" cy="2025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78510" algn="l"/>
                <a:tab pos="1474470" algn="l"/>
                <a:tab pos="1694814" algn="l"/>
              </a:tabLst>
            </a:pPr>
            <a:r>
              <a:rPr dirty="0" sz="700" spc="-10">
                <a:solidFill>
                  <a:srgbClr val="505052"/>
                </a:solidFill>
                <a:latin typeface="Times New Roman"/>
                <a:cs typeface="Times New Roman"/>
              </a:rPr>
              <a:t>Nat</a:t>
            </a:r>
            <a:r>
              <a:rPr dirty="0" sz="700" spc="-10">
                <a:solidFill>
                  <a:srgbClr val="7C7E82"/>
                </a:solidFill>
                <a:latin typeface="Times New Roman"/>
                <a:cs typeface="Times New Roman"/>
              </a:rPr>
              <a:t>i</a:t>
            </a:r>
            <a:r>
              <a:rPr dirty="0" sz="700" spc="-10">
                <a:solidFill>
                  <a:srgbClr val="1F2126"/>
                </a:solidFill>
                <a:latin typeface="Times New Roman"/>
                <a:cs typeface="Times New Roman"/>
              </a:rPr>
              <a:t>o</a:t>
            </a:r>
            <a:r>
              <a:rPr dirty="0" sz="700" spc="-10">
                <a:solidFill>
                  <a:srgbClr val="3B3B3D"/>
                </a:solidFill>
                <a:latin typeface="Times New Roman"/>
                <a:cs typeface="Times New Roman"/>
              </a:rPr>
              <a:t>na</a:t>
            </a:r>
            <a:r>
              <a:rPr dirty="0" sz="700" spc="-10">
                <a:solidFill>
                  <a:srgbClr val="1F2126"/>
                </a:solidFill>
                <a:latin typeface="Times New Roman"/>
                <a:cs typeface="Times New Roman"/>
              </a:rPr>
              <a:t>l</a:t>
            </a:r>
            <a:r>
              <a:rPr dirty="0" sz="700" spc="-75">
                <a:solidFill>
                  <a:srgbClr val="1F2126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505052"/>
                </a:solidFill>
                <a:latin typeface="Times New Roman"/>
                <a:cs typeface="Times New Roman"/>
              </a:rPr>
              <a:t>G</a:t>
            </a:r>
            <a:r>
              <a:rPr dirty="0" sz="700">
                <a:solidFill>
                  <a:srgbClr val="AFAFAF"/>
                </a:solidFill>
                <a:latin typeface="Times New Roman"/>
                <a:cs typeface="Times New Roman"/>
              </a:rPr>
              <a:t>·</a:t>
            </a:r>
            <a:r>
              <a:rPr dirty="0" sz="700" spc="325">
                <a:solidFill>
                  <a:srgbClr val="AFAFAF"/>
                </a:solidFill>
                <a:latin typeface="Times New Roman"/>
                <a:cs typeface="Times New Roman"/>
              </a:rPr>
              <a:t>  </a:t>
            </a:r>
            <a:r>
              <a:rPr dirty="0" sz="550" spc="-50" b="1">
                <a:solidFill>
                  <a:srgbClr val="505052"/>
                </a:solidFill>
                <a:latin typeface="Arial"/>
                <a:cs typeface="Arial"/>
              </a:rPr>
              <a:t>X</a:t>
            </a:r>
            <a:r>
              <a:rPr dirty="0" sz="550" b="1">
                <a:solidFill>
                  <a:srgbClr val="505052"/>
                </a:solidFill>
                <a:latin typeface="Arial"/>
                <a:cs typeface="Arial"/>
              </a:rPr>
              <a:t>	</a:t>
            </a:r>
            <a:r>
              <a:rPr dirty="0" sz="900" spc="70" b="1">
                <a:solidFill>
                  <a:srgbClr val="998975"/>
                </a:solidFill>
                <a:latin typeface="Times New Roman"/>
                <a:cs typeface="Times New Roman"/>
              </a:rPr>
              <a:t>G</a:t>
            </a:r>
            <a:r>
              <a:rPr dirty="0" sz="900" spc="215" b="1">
                <a:solidFill>
                  <a:srgbClr val="998975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626772"/>
                </a:solidFill>
                <a:latin typeface="Times New Roman"/>
                <a:cs typeface="Times New Roman"/>
              </a:rPr>
              <a:t>screenshc</a:t>
            </a:r>
            <a:r>
              <a:rPr dirty="0" sz="700" spc="-10">
                <a:solidFill>
                  <a:srgbClr val="828EA5"/>
                </a:solidFill>
                <a:latin typeface="Times New Roman"/>
                <a:cs typeface="Times New Roman"/>
              </a:rPr>
              <a:t>t</a:t>
            </a:r>
            <a:r>
              <a:rPr dirty="0" sz="700">
                <a:solidFill>
                  <a:srgbClr val="828EA5"/>
                </a:solidFill>
                <a:latin typeface="Times New Roman"/>
                <a:cs typeface="Times New Roman"/>
              </a:rPr>
              <a:t>	</a:t>
            </a:r>
            <a:r>
              <a:rPr dirty="0" sz="550" spc="-50" b="1">
                <a:solidFill>
                  <a:srgbClr val="626772"/>
                </a:solidFill>
                <a:latin typeface="Arial"/>
                <a:cs typeface="Arial"/>
              </a:rPr>
              <a:t>X</a:t>
            </a:r>
            <a:r>
              <a:rPr dirty="0" sz="550" b="1">
                <a:solidFill>
                  <a:srgbClr val="626772"/>
                </a:solidFill>
                <a:latin typeface="Arial"/>
                <a:cs typeface="Arial"/>
              </a:rPr>
              <a:t>	</a:t>
            </a:r>
            <a:r>
              <a:rPr dirty="0" sz="1150" spc="-50">
                <a:solidFill>
                  <a:srgbClr val="626772"/>
                </a:solidFill>
                <a:latin typeface="Arial"/>
                <a:cs typeface="Arial"/>
              </a:rPr>
              <a:t>+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962721" y="20516"/>
            <a:ext cx="97155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-50">
                <a:solidFill>
                  <a:srgbClr val="000001"/>
                </a:solidFill>
                <a:latin typeface="Times New Roman"/>
                <a:cs typeface="Times New Roman"/>
              </a:rPr>
              <a:t>X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61067" y="297054"/>
            <a:ext cx="307657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6705" algn="l"/>
              </a:tabLst>
            </a:pPr>
            <a:r>
              <a:rPr dirty="0" sz="850" spc="-25" b="1" i="1">
                <a:solidFill>
                  <a:srgbClr val="505052"/>
                </a:solidFill>
                <a:latin typeface="Arial"/>
                <a:cs typeface="Arial"/>
              </a:rPr>
              <a:t>C:</a:t>
            </a:r>
            <a:r>
              <a:rPr dirty="0" sz="850" b="1" i="1">
                <a:solidFill>
                  <a:srgbClr val="505052"/>
                </a:solidFill>
                <a:latin typeface="Arial"/>
                <a:cs typeface="Arial"/>
              </a:rPr>
              <a:t>	</a:t>
            </a:r>
            <a:r>
              <a:rPr dirty="0" sz="700" b="1">
                <a:solidFill>
                  <a:srgbClr val="3B3B3D"/>
                </a:solidFill>
                <a:latin typeface="Arial"/>
                <a:cs typeface="Arial"/>
              </a:rPr>
              <a:t>(D</a:t>
            </a:r>
            <a:r>
              <a:rPr dirty="0" sz="700" spc="165" b="1">
                <a:solidFill>
                  <a:srgbClr val="3B3B3D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05052"/>
                </a:solidFill>
                <a:latin typeface="Times New Roman"/>
                <a:cs typeface="Times New Roman"/>
              </a:rPr>
              <a:t>Fi</a:t>
            </a:r>
            <a:r>
              <a:rPr dirty="0" sz="700">
                <a:solidFill>
                  <a:srgbClr val="626772"/>
                </a:solidFill>
                <a:latin typeface="Times New Roman"/>
                <a:cs typeface="Times New Roman"/>
              </a:rPr>
              <a:t>l</a:t>
            </a:r>
            <a:r>
              <a:rPr dirty="0" sz="700">
                <a:solidFill>
                  <a:srgbClr val="505052"/>
                </a:solidFill>
                <a:latin typeface="Times New Roman"/>
                <a:cs typeface="Times New Roman"/>
              </a:rPr>
              <a:t>e</a:t>
            </a:r>
            <a:r>
              <a:rPr dirty="0" sz="700" spc="260">
                <a:solidFill>
                  <a:srgbClr val="505052"/>
                </a:solidFill>
                <a:latin typeface="Times New Roman"/>
                <a:cs typeface="Times New Roman"/>
              </a:rPr>
              <a:t>  </a:t>
            </a:r>
            <a:r>
              <a:rPr dirty="0" sz="700" spc="-10">
                <a:solidFill>
                  <a:srgbClr val="505052"/>
                </a:solidFill>
                <a:latin typeface="Arial"/>
                <a:cs typeface="Arial"/>
              </a:rPr>
              <a:t>C:</a:t>
            </a:r>
            <a:r>
              <a:rPr dirty="0" sz="700" spc="-10">
                <a:solidFill>
                  <a:srgbClr val="7C7E82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U</a:t>
            </a:r>
            <a:r>
              <a:rPr dirty="0" sz="700" spc="-10">
                <a:solidFill>
                  <a:srgbClr val="3B3B3D"/>
                </a:solidFill>
                <a:latin typeface="Arial"/>
                <a:cs typeface="Arial"/>
              </a:rPr>
              <a:t>sers</a:t>
            </a:r>
            <a:r>
              <a:rPr dirty="0" sz="700" spc="-10">
                <a:solidFill>
                  <a:srgbClr val="7C7E82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U</a:t>
            </a:r>
            <a:r>
              <a:rPr dirty="0" sz="700" spc="-10">
                <a:solidFill>
                  <a:srgbClr val="3B3B3D"/>
                </a:solidFill>
                <a:latin typeface="Arial"/>
                <a:cs typeface="Arial"/>
              </a:rPr>
              <a:t>se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r</a:t>
            </a:r>
            <a:r>
              <a:rPr dirty="0" sz="700" spc="-10">
                <a:solidFill>
                  <a:srgbClr val="7C7E82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3B3B3D"/>
                </a:solidFill>
                <a:latin typeface="Arial"/>
                <a:cs typeface="Arial"/>
              </a:rPr>
              <a:t>Do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w</a:t>
            </a:r>
            <a:r>
              <a:rPr dirty="0" sz="700" spc="-10">
                <a:solidFill>
                  <a:srgbClr val="505052"/>
                </a:solidFill>
                <a:latin typeface="Arial"/>
                <a:cs typeface="Arial"/>
              </a:rPr>
              <a:t>nloa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d</a:t>
            </a:r>
            <a:r>
              <a:rPr dirty="0" sz="700" spc="-10">
                <a:solidFill>
                  <a:srgbClr val="505052"/>
                </a:solidFill>
                <a:latin typeface="Arial"/>
                <a:cs typeface="Arial"/>
              </a:rPr>
              <a:t>s</a:t>
            </a:r>
            <a:r>
              <a:rPr dirty="0" sz="700" spc="-10">
                <a:solidFill>
                  <a:srgbClr val="7C7E82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N</a:t>
            </a:r>
            <a:r>
              <a:rPr dirty="0" sz="700" spc="-10">
                <a:solidFill>
                  <a:srgbClr val="505052"/>
                </a:solidFill>
                <a:latin typeface="Arial"/>
                <a:cs typeface="Arial"/>
              </a:rPr>
              <a:t>at</a:t>
            </a:r>
            <a:r>
              <a:rPr dirty="0" sz="700" spc="-10">
                <a:solidFill>
                  <a:srgbClr val="7C7E82"/>
                </a:solidFill>
                <a:latin typeface="Arial"/>
                <a:cs typeface="Arial"/>
              </a:rPr>
              <a:t>i</a:t>
            </a:r>
            <a:r>
              <a:rPr dirty="0" sz="700" spc="-10">
                <a:solidFill>
                  <a:srgbClr val="505052"/>
                </a:solidFill>
                <a:latin typeface="Arial"/>
                <a:cs typeface="Arial"/>
              </a:rPr>
              <a:t>ona</a:t>
            </a:r>
            <a:r>
              <a:rPr dirty="0" sz="700" spc="-10">
                <a:solidFill>
                  <a:srgbClr val="7C7E82"/>
                </a:solidFill>
                <a:latin typeface="Arial"/>
                <a:cs typeface="Arial"/>
              </a:rPr>
              <a:t>l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%</a:t>
            </a:r>
            <a:r>
              <a:rPr dirty="0" sz="700" spc="-10">
                <a:solidFill>
                  <a:srgbClr val="505052"/>
                </a:solidFill>
                <a:latin typeface="Arial"/>
                <a:cs typeface="Arial"/>
              </a:rPr>
              <a:t>20Gr</a:t>
            </a:r>
            <a:r>
              <a:rPr dirty="0" sz="700" spc="-10">
                <a:solidFill>
                  <a:srgbClr val="7C7E82"/>
                </a:solidFill>
                <a:latin typeface="Arial"/>
                <a:cs typeface="Arial"/>
              </a:rPr>
              <a:t>i</a:t>
            </a:r>
            <a:r>
              <a:rPr dirty="0" sz="700" spc="-10">
                <a:solidFill>
                  <a:srgbClr val="3B3B3D"/>
                </a:solidFill>
                <a:latin typeface="Arial"/>
                <a:cs typeface="Arial"/>
              </a:rPr>
              <a:t>d_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%</a:t>
            </a:r>
            <a:r>
              <a:rPr dirty="0" sz="700" spc="-10">
                <a:solidFill>
                  <a:srgbClr val="505052"/>
                </a:solidFill>
                <a:latin typeface="Arial"/>
                <a:cs typeface="Arial"/>
              </a:rPr>
              <a:t>2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3B3B3D"/>
                </a:solidFill>
                <a:latin typeface="Arial"/>
                <a:cs typeface="Arial"/>
              </a:rPr>
              <a:t>L</a:t>
            </a:r>
            <a:r>
              <a:rPr dirty="0" sz="700" spc="-10">
                <a:solidFill>
                  <a:srgbClr val="756654"/>
                </a:solidFill>
                <a:latin typeface="Arial"/>
                <a:cs typeface="Arial"/>
              </a:rPr>
              <a:t>i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v</a:t>
            </a:r>
            <a:r>
              <a:rPr dirty="0" sz="700" spc="-10">
                <a:solidFill>
                  <a:srgbClr val="3B3B3D"/>
                </a:solidFill>
                <a:latin typeface="Arial"/>
                <a:cs typeface="Arial"/>
              </a:rPr>
              <a:t>e</a:t>
            </a:r>
            <a:r>
              <a:rPr dirty="0" sz="700" spc="-10">
                <a:solidFill>
                  <a:srgbClr val="7C7E82"/>
                </a:solidFill>
                <a:latin typeface="Arial"/>
                <a:cs typeface="Arial"/>
              </a:rPr>
              <a:t>.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h</a:t>
            </a:r>
            <a:r>
              <a:rPr dirty="0" sz="700" spc="-10">
                <a:solidFill>
                  <a:srgbClr val="3F3B5B"/>
                </a:solidFill>
                <a:latin typeface="Arial"/>
                <a:cs typeface="Arial"/>
              </a:rPr>
              <a:t>t</a:t>
            </a:r>
            <a:r>
              <a:rPr dirty="0" sz="700" spc="-10">
                <a:solidFill>
                  <a:srgbClr val="626772"/>
                </a:solidFill>
                <a:latin typeface="Arial"/>
                <a:cs typeface="Arial"/>
              </a:rPr>
              <a:t>ml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208612" y="233363"/>
            <a:ext cx="34607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55">
                <a:solidFill>
                  <a:srgbClr val="505052"/>
                </a:solidFill>
                <a:latin typeface="Arial"/>
                <a:cs typeface="Arial"/>
              </a:rPr>
              <a:t>.±.</a:t>
            </a:r>
            <a:r>
              <a:rPr dirty="0" sz="1400" spc="195">
                <a:solidFill>
                  <a:srgbClr val="505052"/>
                </a:solidFill>
                <a:latin typeface="Arial"/>
                <a:cs typeface="Arial"/>
              </a:rPr>
              <a:t> </a:t>
            </a:r>
            <a:r>
              <a:rPr dirty="0" sz="900" spc="-75" b="1">
                <a:solidFill>
                  <a:srgbClr val="505052"/>
                </a:solidFill>
                <a:latin typeface="Times New Roman"/>
                <a:cs typeface="Times New Roman"/>
              </a:rPr>
              <a:t>[J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979163" y="521707"/>
            <a:ext cx="591185" cy="40894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ctr" marR="1270">
              <a:lnSpc>
                <a:spcPct val="100000"/>
              </a:lnSpc>
              <a:spcBef>
                <a:spcPts val="355"/>
              </a:spcBef>
            </a:pPr>
            <a:r>
              <a:rPr dirty="0" sz="950" spc="-10">
                <a:solidFill>
                  <a:srgbClr val="3B3B3D"/>
                </a:solidFill>
                <a:latin typeface="Arial"/>
                <a:cs typeface="Arial"/>
              </a:rPr>
              <a:t>Time</a:t>
            </a:r>
            <a:r>
              <a:rPr dirty="0" sz="950" spc="-10">
                <a:solidFill>
                  <a:srgbClr val="AFAFAF"/>
                </a:solidFill>
                <a:latin typeface="Arial"/>
                <a:cs typeface="Arial"/>
              </a:rPr>
              <a:t>@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dirty="0" sz="1100" spc="-10">
                <a:solidFill>
                  <a:srgbClr val="505052"/>
                </a:solidFill>
                <a:latin typeface="Arial"/>
                <a:cs typeface="Arial"/>
              </a:rPr>
              <a:t>10:30</a:t>
            </a:r>
            <a:r>
              <a:rPr dirty="0" sz="1100" spc="-10">
                <a:solidFill>
                  <a:srgbClr val="AFAFAF"/>
                </a:solidFill>
                <a:latin typeface="Arial"/>
                <a:cs typeface="Arial"/>
              </a:rPr>
              <a:t>am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140679" y="515897"/>
            <a:ext cx="848994" cy="42164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algn="ctr" marR="2540">
              <a:lnSpc>
                <a:spcPct val="100000"/>
              </a:lnSpc>
              <a:spcBef>
                <a:spcPts val="400"/>
              </a:spcBef>
            </a:pPr>
            <a:r>
              <a:rPr dirty="0" sz="950" spc="-10">
                <a:solidFill>
                  <a:srgbClr val="3B3B3D"/>
                </a:solidFill>
                <a:latin typeface="Arial"/>
                <a:cs typeface="Arial"/>
              </a:rPr>
              <a:t>Pr</a:t>
            </a:r>
            <a:r>
              <a:rPr dirty="0" sz="950" spc="-10">
                <a:solidFill>
                  <a:srgbClr val="626772"/>
                </a:solidFill>
                <a:latin typeface="Arial"/>
                <a:cs typeface="Arial"/>
              </a:rPr>
              <a:t>i</a:t>
            </a:r>
            <a:r>
              <a:rPr dirty="0" sz="950" spc="-10">
                <a:solidFill>
                  <a:srgbClr val="505052"/>
                </a:solidFill>
                <a:latin typeface="Arial"/>
                <a:cs typeface="Arial"/>
              </a:rPr>
              <a:t>ce</a:t>
            </a:r>
            <a:r>
              <a:rPr dirty="0" sz="950" spc="-10">
                <a:solidFill>
                  <a:srgbClr val="AFAFAF"/>
                </a:solidFill>
                <a:latin typeface="Arial"/>
                <a:cs typeface="Arial"/>
              </a:rPr>
              <a:t>@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dirty="0" sz="1100" spc="-10">
                <a:solidFill>
                  <a:srgbClr val="3B3B3D"/>
                </a:solidFill>
                <a:latin typeface="Arial"/>
                <a:cs typeface="Arial"/>
              </a:rPr>
              <a:t>£47.80</a:t>
            </a:r>
            <a:r>
              <a:rPr dirty="0" sz="1100" spc="-10">
                <a:solidFill>
                  <a:srgbClr val="C3C3C3"/>
                </a:solidFill>
                <a:latin typeface="Arial"/>
                <a:cs typeface="Arial"/>
              </a:rPr>
              <a:t>/MWh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79359" y="1218733"/>
            <a:ext cx="664210" cy="183515"/>
          </a:xfrm>
          <a:prstGeom prst="rect">
            <a:avLst/>
          </a:prstGeom>
          <a:solidFill>
            <a:srgbClr val="AAAAAA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000" spc="-20" b="1">
                <a:solidFill>
                  <a:srgbClr val="F4F4F4"/>
                </a:solidFill>
                <a:latin typeface="Arial"/>
                <a:cs typeface="Arial"/>
              </a:rPr>
              <a:t>Generation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62532" y="3863537"/>
            <a:ext cx="2131695" cy="2813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540">
              <a:lnSpc>
                <a:spcPct val="111900"/>
              </a:lnSpc>
              <a:spcBef>
                <a:spcPts val="95"/>
              </a:spcBef>
            </a:pP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N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ote</a:t>
            </a:r>
            <a:r>
              <a:rPr dirty="0" sz="750">
                <a:solidFill>
                  <a:srgbClr val="7C7E82"/>
                </a:solidFill>
                <a:latin typeface="Arial"/>
                <a:cs typeface="Arial"/>
              </a:rPr>
              <a:t>: 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perce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n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ta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g</a:t>
            </a:r>
            <a:r>
              <a:rPr dirty="0" sz="750">
                <a:solidFill>
                  <a:srgbClr val="3B3B3D"/>
                </a:solidFill>
                <a:latin typeface="Arial"/>
                <a:cs typeface="Arial"/>
              </a:rPr>
              <a:t>es</a:t>
            </a:r>
            <a:r>
              <a:rPr dirty="0" sz="750" spc="20">
                <a:solidFill>
                  <a:srgbClr val="3B3B3D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3B3B3D"/>
                </a:solidFill>
                <a:latin typeface="Arial"/>
                <a:cs typeface="Arial"/>
              </a:rPr>
              <a:t>a</a:t>
            </a:r>
            <a:r>
              <a:rPr dirty="0" sz="750">
                <a:solidFill>
                  <a:srgbClr val="7C7E82"/>
                </a:solidFill>
                <a:latin typeface="Arial"/>
                <a:cs typeface="Arial"/>
              </a:rPr>
              <a:t>r</a:t>
            </a:r>
            <a:r>
              <a:rPr dirty="0" sz="750">
                <a:solidFill>
                  <a:srgbClr val="3B3B3D"/>
                </a:solidFill>
                <a:latin typeface="Arial"/>
                <a:cs typeface="Arial"/>
              </a:rPr>
              <a:t>e</a:t>
            </a:r>
            <a:r>
              <a:rPr dirty="0" sz="750" spc="5">
                <a:solidFill>
                  <a:srgbClr val="3B3B3D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relati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v</a:t>
            </a:r>
            <a:r>
              <a:rPr dirty="0" sz="750">
                <a:solidFill>
                  <a:srgbClr val="3B3B3D"/>
                </a:solidFill>
                <a:latin typeface="Arial"/>
                <a:cs typeface="Arial"/>
              </a:rPr>
              <a:t>e</a:t>
            </a:r>
            <a:r>
              <a:rPr dirty="0" sz="750" spc="60">
                <a:solidFill>
                  <a:srgbClr val="3B3B3D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to</a:t>
            </a:r>
            <a:r>
              <a:rPr dirty="0" sz="750" spc="30">
                <a:solidFill>
                  <a:srgbClr val="505052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demand</a:t>
            </a:r>
            <a:r>
              <a:rPr dirty="0" sz="750">
                <a:solidFill>
                  <a:srgbClr val="7C7E82"/>
                </a:solidFill>
                <a:latin typeface="Arial"/>
                <a:cs typeface="Arial"/>
              </a:rPr>
              <a:t>,</a:t>
            </a:r>
            <a:r>
              <a:rPr dirty="0" sz="750" spc="-35">
                <a:solidFill>
                  <a:srgbClr val="7C7E82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so</a:t>
            </a:r>
            <a:r>
              <a:rPr dirty="0" sz="750" spc="45">
                <a:solidFill>
                  <a:srgbClr val="505052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7C7E82"/>
                </a:solidFill>
                <a:latin typeface="Arial"/>
                <a:cs typeface="Arial"/>
              </a:rPr>
              <a:t>w</a:t>
            </a:r>
            <a:r>
              <a:rPr dirty="0" sz="750" spc="-20">
                <a:solidFill>
                  <a:srgbClr val="505052"/>
                </a:solidFill>
                <a:latin typeface="Arial"/>
                <a:cs typeface="Arial"/>
              </a:rPr>
              <a:t>i</a:t>
            </a:r>
            <a:r>
              <a:rPr dirty="0" sz="750" spc="-20">
                <a:solidFill>
                  <a:srgbClr val="7C7E82"/>
                </a:solidFill>
                <a:latin typeface="Arial"/>
                <a:cs typeface="Arial"/>
              </a:rPr>
              <a:t>ll</a:t>
            </a:r>
            <a:r>
              <a:rPr dirty="0" sz="750">
                <a:solidFill>
                  <a:srgbClr val="7C7E82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3B3B3D"/>
                </a:solidFill>
                <a:latin typeface="Arial"/>
                <a:cs typeface="Arial"/>
              </a:rPr>
              <a:t>exceed</a:t>
            </a:r>
            <a:r>
              <a:rPr dirty="0" sz="750" spc="20">
                <a:solidFill>
                  <a:srgbClr val="3B3B3D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3B3B3D"/>
                </a:solidFill>
                <a:latin typeface="Arial"/>
                <a:cs typeface="Arial"/>
              </a:rPr>
              <a:t>1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00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%</a:t>
            </a:r>
            <a:r>
              <a:rPr dirty="0" sz="750" spc="65">
                <a:solidFill>
                  <a:srgbClr val="626772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3B3B3D"/>
                </a:solidFill>
                <a:latin typeface="Arial"/>
                <a:cs typeface="Arial"/>
              </a:rPr>
              <a:t>i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f</a:t>
            </a:r>
            <a:r>
              <a:rPr dirty="0" sz="750" spc="25">
                <a:solidFill>
                  <a:srgbClr val="626772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po</a:t>
            </a:r>
            <a:r>
              <a:rPr dirty="0" sz="750">
                <a:solidFill>
                  <a:srgbClr val="7C7E82"/>
                </a:solidFill>
                <a:latin typeface="Arial"/>
                <a:cs typeface="Arial"/>
              </a:rPr>
              <a:t>w</a:t>
            </a:r>
            <a:r>
              <a:rPr dirty="0" sz="750">
                <a:solidFill>
                  <a:srgbClr val="3B3B3D"/>
                </a:solidFill>
                <a:latin typeface="Arial"/>
                <a:cs typeface="Arial"/>
              </a:rPr>
              <a:t>e</a:t>
            </a:r>
            <a:r>
              <a:rPr dirty="0" sz="750">
                <a:solidFill>
                  <a:srgbClr val="7C7E82"/>
                </a:solidFill>
                <a:latin typeface="Arial"/>
                <a:cs typeface="Arial"/>
              </a:rPr>
              <a:t>r</a:t>
            </a:r>
            <a:r>
              <a:rPr dirty="0" sz="750" spc="-35">
                <a:solidFill>
                  <a:srgbClr val="7C7E82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7C7E82"/>
                </a:solidFill>
                <a:latin typeface="Arial"/>
                <a:cs typeface="Arial"/>
              </a:rPr>
              <a:t>i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s</a:t>
            </a:r>
            <a:r>
              <a:rPr dirty="0" sz="750" spc="15">
                <a:solidFill>
                  <a:srgbClr val="505052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b</a:t>
            </a:r>
            <a:r>
              <a:rPr dirty="0" sz="750">
                <a:solidFill>
                  <a:srgbClr val="3B3B3D"/>
                </a:solidFill>
                <a:latin typeface="Arial"/>
                <a:cs typeface="Arial"/>
              </a:rPr>
              <a:t>e</a:t>
            </a:r>
            <a:r>
              <a:rPr dirty="0" sz="750">
                <a:solidFill>
                  <a:srgbClr val="7C7E82"/>
                </a:solidFill>
                <a:latin typeface="Arial"/>
                <a:cs typeface="Arial"/>
              </a:rPr>
              <a:t>i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n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g</a:t>
            </a:r>
            <a:r>
              <a:rPr dirty="0" sz="750" spc="65">
                <a:solidFill>
                  <a:srgbClr val="505052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505052"/>
                </a:solidFill>
                <a:latin typeface="Arial"/>
                <a:cs typeface="Arial"/>
              </a:rPr>
              <a:t>exporte</a:t>
            </a:r>
            <a:r>
              <a:rPr dirty="0" sz="750" spc="-10">
                <a:solidFill>
                  <a:srgbClr val="626772"/>
                </a:solidFill>
                <a:latin typeface="Arial"/>
                <a:cs typeface="Arial"/>
              </a:rPr>
              <a:t>d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482211" y="521707"/>
            <a:ext cx="732790" cy="40894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950" spc="-10">
                <a:solidFill>
                  <a:srgbClr val="505052"/>
                </a:solidFill>
                <a:latin typeface="Arial"/>
                <a:cs typeface="Arial"/>
              </a:rPr>
              <a:t>Em</a:t>
            </a:r>
            <a:r>
              <a:rPr dirty="0" sz="950" spc="-10">
                <a:solidFill>
                  <a:srgbClr val="000001"/>
                </a:solidFill>
                <a:latin typeface="Arial"/>
                <a:cs typeface="Arial"/>
              </a:rPr>
              <a:t>i</a:t>
            </a:r>
            <a:r>
              <a:rPr dirty="0" sz="950" spc="-10">
                <a:solidFill>
                  <a:srgbClr val="505052"/>
                </a:solidFill>
                <a:latin typeface="Arial"/>
                <a:cs typeface="Arial"/>
              </a:rPr>
              <a:t>ss</a:t>
            </a:r>
            <a:r>
              <a:rPr dirty="0" sz="950" spc="-10">
                <a:solidFill>
                  <a:srgbClr val="000001"/>
                </a:solidFill>
                <a:latin typeface="Arial"/>
                <a:cs typeface="Arial"/>
              </a:rPr>
              <a:t>i</a:t>
            </a:r>
            <a:r>
              <a:rPr dirty="0" sz="950" spc="-10">
                <a:solidFill>
                  <a:srgbClr val="505052"/>
                </a:solidFill>
                <a:latin typeface="Arial"/>
                <a:cs typeface="Arial"/>
              </a:rPr>
              <a:t>o</a:t>
            </a:r>
            <a:r>
              <a:rPr dirty="0" sz="950" spc="-10">
                <a:solidFill>
                  <a:srgbClr val="1F2126"/>
                </a:solidFill>
                <a:latin typeface="Arial"/>
                <a:cs typeface="Arial"/>
              </a:rPr>
              <a:t>n</a:t>
            </a:r>
            <a:r>
              <a:rPr dirty="0" sz="950" spc="-10">
                <a:solidFill>
                  <a:srgbClr val="505052"/>
                </a:solidFill>
                <a:latin typeface="Arial"/>
                <a:cs typeface="Arial"/>
              </a:rPr>
              <a:t>s</a:t>
            </a:r>
            <a:r>
              <a:rPr dirty="0" sz="950" spc="-10">
                <a:solidFill>
                  <a:srgbClr val="AFAFAF"/>
                </a:solidFill>
                <a:latin typeface="Arial"/>
                <a:cs typeface="Arial"/>
              </a:rPr>
              <a:t>@</a:t>
            </a:r>
            <a:endParaRPr sz="95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  <a:spcBef>
                <a:spcPts val="300"/>
              </a:spcBef>
            </a:pPr>
            <a:r>
              <a:rPr dirty="0" sz="1100" spc="-10">
                <a:solidFill>
                  <a:srgbClr val="505052"/>
                </a:solidFill>
                <a:latin typeface="Arial"/>
                <a:cs typeface="Arial"/>
              </a:rPr>
              <a:t>193</a:t>
            </a:r>
            <a:r>
              <a:rPr dirty="0" sz="1100" spc="-10">
                <a:solidFill>
                  <a:srgbClr val="AFAFAF"/>
                </a:solidFill>
                <a:latin typeface="Arial"/>
                <a:cs typeface="Arial"/>
              </a:rPr>
              <a:t>g/kWh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3398940" y="1218733"/>
            <a:ext cx="1030605" cy="183515"/>
          </a:xfrm>
          <a:custGeom>
            <a:avLst/>
            <a:gdLst/>
            <a:ahLst/>
            <a:cxnLst/>
            <a:rect l="l" t="t" r="r" b="b"/>
            <a:pathLst>
              <a:path w="1030604" h="183515">
                <a:moveTo>
                  <a:pt x="1030501" y="183363"/>
                </a:moveTo>
                <a:lnTo>
                  <a:pt x="0" y="183363"/>
                </a:lnTo>
                <a:lnTo>
                  <a:pt x="0" y="0"/>
                </a:lnTo>
                <a:lnTo>
                  <a:pt x="1030501" y="0"/>
                </a:lnTo>
                <a:lnTo>
                  <a:pt x="1030501" y="183363"/>
                </a:lnTo>
                <a:close/>
              </a:path>
            </a:pathLst>
          </a:custGeom>
          <a:solidFill>
            <a:srgbClr val="B5466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0" name="object 20" descr=""/>
          <p:cNvGraphicFramePr>
            <a:graphicFrameLocks noGrp="1"/>
          </p:cNvGraphicFramePr>
          <p:nvPr/>
        </p:nvGraphicFramePr>
        <p:xfrm>
          <a:off x="3399020" y="1218733"/>
          <a:ext cx="4992370" cy="196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485"/>
                <a:gridCol w="883285"/>
                <a:gridCol w="640715"/>
                <a:gridCol w="1323339"/>
                <a:gridCol w="637539"/>
                <a:gridCol w="342264"/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00" b="1">
                          <a:solidFill>
                            <a:srgbClr val="F7DDE6"/>
                          </a:solidFill>
                          <a:latin typeface="Arial"/>
                          <a:cs typeface="Arial"/>
                        </a:rPr>
                        <a:t>36.9%</a:t>
                      </a:r>
                      <a:r>
                        <a:rPr dirty="0" sz="1000" spc="5" b="1">
                          <a:solidFill>
                            <a:srgbClr val="F7DDE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5" b="1">
                          <a:solidFill>
                            <a:srgbClr val="F7DDE6"/>
                          </a:solidFill>
                          <a:latin typeface="Arial"/>
                          <a:cs typeface="Arial"/>
                        </a:rPr>
                        <a:t>fossil</a:t>
                      </a:r>
                      <a:r>
                        <a:rPr dirty="0" sz="1000" spc="45" b="1">
                          <a:solidFill>
                            <a:srgbClr val="F7DDE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4F4F4"/>
                          </a:solidFill>
                          <a:latin typeface="Arial"/>
                          <a:cs typeface="Arial"/>
                        </a:rPr>
                        <a:t>fuels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solidFill>
                      <a:srgbClr val="B5466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00" spc="-10" b="1">
                          <a:solidFill>
                            <a:srgbClr val="F4F4F4"/>
                          </a:solidFill>
                          <a:latin typeface="Arial"/>
                          <a:cs typeface="Arial"/>
                        </a:rPr>
                        <a:t>25.1%</a:t>
                      </a:r>
                      <a:r>
                        <a:rPr dirty="0" sz="1000" spc="500" b="1">
                          <a:solidFill>
                            <a:srgbClr val="F4F4F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4F4F4"/>
                          </a:solidFill>
                          <a:latin typeface="Arial"/>
                          <a:cs typeface="Arial"/>
                        </a:rPr>
                        <a:t>interconnectors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solidFill>
                      <a:srgbClr val="AAAAAA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4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40335" indent="-157480">
                        <a:lnSpc>
                          <a:spcPct val="100000"/>
                        </a:lnSpc>
                        <a:buClr>
                          <a:srgbClr val="A33460"/>
                        </a:buClr>
                        <a:buSzPct val="213333"/>
                        <a:buChar char="■"/>
                        <a:tabLst>
                          <a:tab pos="140335" algn="l"/>
                        </a:tabLst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Coa</a:t>
                      </a:r>
                      <a:r>
                        <a:rPr dirty="0" sz="750" spc="-1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31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 marR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GV,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.7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°0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40"/>
                        </a:lnSpc>
                      </a:pPr>
                      <a:r>
                        <a:rPr dirty="0" sz="1050">
                          <a:solidFill>
                            <a:srgbClr val="622F5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50" spc="120">
                          <a:solidFill>
                            <a:srgbClr val="622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Belgi</a:t>
                      </a: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 marR="22225">
                        <a:lnSpc>
                          <a:spcPct val="100000"/>
                        </a:lnSpc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1.0</a:t>
                      </a: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G''V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31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222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3.1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••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76200"/>
                </a:tc>
              </a:tr>
              <a:tr h="245745">
                <a:tc>
                  <a:txBody>
                    <a:bodyPr/>
                    <a:lstStyle/>
                    <a:p>
                      <a:pPr marL="139065" indent="-156210">
                        <a:lnSpc>
                          <a:spcPts val="1725"/>
                        </a:lnSpc>
                        <a:buClr>
                          <a:srgbClr val="E89A48"/>
                        </a:buClr>
                        <a:buSzPct val="213333"/>
                        <a:buChar char="■"/>
                        <a:tabLst>
                          <a:tab pos="139065" algn="l"/>
                        </a:tabLst>
                      </a:pPr>
                      <a:r>
                        <a:rPr dirty="0" sz="750" spc="3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Gas</a:t>
                      </a:r>
                      <a:r>
                        <a:rPr dirty="0" sz="750" spc="3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750" spc="-1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750" spc="-1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78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GV,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36.2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°0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>
                          <a:solidFill>
                            <a:srgbClr val="A5757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75">
                          <a:solidFill>
                            <a:srgbClr val="A575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Denma</a:t>
                      </a: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rk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algn="r" marR="387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.81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G''V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3185"/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750" spc="-2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2.s</a:t>
                      </a:r>
                      <a:r>
                        <a:rPr dirty="0" baseline="34722" sz="600" spc="-3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400" spc="-2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83185"/>
                </a:tc>
              </a:tr>
              <a:tr h="261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50" spc="95">
                          <a:solidFill>
                            <a:srgbClr val="CFA779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50" spc="-95">
                          <a:solidFill>
                            <a:srgbClr val="CFA77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Fra</a:t>
                      </a: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469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3.99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GW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27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12.3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°0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9690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00" b="1">
                          <a:solidFill>
                            <a:srgbClr val="DAF9D6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000" b="1">
                          <a:solidFill>
                            <a:srgbClr val="BAF9B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b="1">
                          <a:solidFill>
                            <a:srgbClr val="DAF9D6"/>
                          </a:solidFill>
                          <a:latin typeface="Arial"/>
                          <a:cs typeface="Arial"/>
                        </a:rPr>
                        <a:t>3%</a:t>
                      </a:r>
                      <a:r>
                        <a:rPr dirty="0" sz="1000" spc="65" b="1">
                          <a:solidFill>
                            <a:srgbClr val="DAF9D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AF9D6"/>
                          </a:solidFill>
                          <a:latin typeface="Arial"/>
                          <a:cs typeface="Arial"/>
                        </a:rPr>
                        <a:t>renewables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solidFill>
                      <a:srgbClr val="5DB5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50" spc="-1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rela</a:t>
                      </a: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 algn="r" marR="476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50">
                          <a:solidFill>
                            <a:srgbClr val="1F212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GW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R="222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50">
                          <a:solidFill>
                            <a:srgbClr val="1F212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6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6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.2</a:t>
                      </a:r>
                      <a:r>
                        <a:rPr dirty="0" sz="750" spc="9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</a:tr>
              <a:tr h="185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5"/>
                        </a:lnSpc>
                        <a:spcBef>
                          <a:spcPts val="55"/>
                        </a:spcBef>
                      </a:pPr>
                      <a:r>
                        <a:rPr dirty="0" sz="1100" spc="125">
                          <a:solidFill>
                            <a:srgbClr val="AFC687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10">
                          <a:solidFill>
                            <a:srgbClr val="AFC68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Nethe</a:t>
                      </a:r>
                      <a:r>
                        <a:rPr dirty="0" sz="75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ands</a:t>
                      </a:r>
                      <a:r>
                        <a:rPr dirty="0" sz="750" spc="-1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190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5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G\/'v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1435"/>
                </a:tc>
                <a:tc>
                  <a:txBody>
                    <a:bodyPr/>
                    <a:lstStyle/>
                    <a:p>
                      <a:pPr algn="ctr" marL="393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50" spc="-2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3.2</a:t>
                      </a:r>
                      <a:r>
                        <a:rPr dirty="0" sz="750" spc="-2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1435"/>
                </a:tc>
              </a:tr>
              <a:tr h="582930"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Solar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43510" indent="-160655">
                        <a:lnSpc>
                          <a:spcPts val="875"/>
                        </a:lnSpc>
                        <a:buClr>
                          <a:srgbClr val="9ADA57"/>
                        </a:buClr>
                        <a:buSzPct val="213333"/>
                        <a:buChar char="■"/>
                        <a:tabLst>
                          <a:tab pos="143510" algn="l"/>
                        </a:tabLst>
                      </a:pPr>
                      <a:r>
                        <a:rPr dirty="0" sz="750" spc="-1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136525" indent="-153670">
                        <a:lnSpc>
                          <a:spcPts val="1814"/>
                        </a:lnSpc>
                        <a:buClr>
                          <a:srgbClr val="23CAB6"/>
                        </a:buClr>
                        <a:buSzPct val="213333"/>
                        <a:buChar char="■"/>
                        <a:tabLst>
                          <a:tab pos="136525" algn="l"/>
                        </a:tabLst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yd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roe</a:t>
                      </a:r>
                      <a:r>
                        <a:rPr dirty="0" sz="750" spc="-1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ectric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 spc="-1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01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GW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1943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1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70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GV,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18159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59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GV,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2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9.2</a:t>
                      </a:r>
                      <a:r>
                        <a:rPr dirty="0" sz="750" spc="-2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8.3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°0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1.8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°0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050">
                          <a:solidFill>
                            <a:srgbClr val="62AFA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50" spc="125">
                          <a:solidFill>
                            <a:srgbClr val="62AFA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50" spc="-1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rw</a:t>
                      </a: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 spc="-10">
                          <a:solidFill>
                            <a:srgbClr val="7C7E82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@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968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750" spc="-10">
                          <a:solidFill>
                            <a:srgbClr val="505052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750" spc="-1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750" spc="-1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G\/'v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750" spc="-20">
                          <a:solidFill>
                            <a:srgbClr val="626772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20">
                          <a:solidFill>
                            <a:srgbClr val="3B3B3D"/>
                          </a:solidFill>
                          <a:latin typeface="Arial"/>
                          <a:cs typeface="Arial"/>
                        </a:rPr>
                        <a:t>.3</a:t>
                      </a:r>
                      <a:r>
                        <a:rPr dirty="0" sz="750" spc="-20">
                          <a:solidFill>
                            <a:srgbClr val="AFAFA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1280"/>
                </a:tc>
              </a:tr>
            </a:tbl>
          </a:graphicData>
        </a:graphic>
      </p:graphicFrame>
      <p:sp>
        <p:nvSpPr>
          <p:cNvPr id="21" name="object 21" descr=""/>
          <p:cNvSpPr txBox="1"/>
          <p:nvPr/>
        </p:nvSpPr>
        <p:spPr>
          <a:xfrm>
            <a:off x="3369809" y="3835781"/>
            <a:ext cx="671830" cy="377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67640" indent="-154940">
              <a:lnSpc>
                <a:spcPts val="875"/>
              </a:lnSpc>
              <a:spcBef>
                <a:spcPts val="105"/>
              </a:spcBef>
              <a:buClr>
                <a:srgbClr val="0397C3"/>
              </a:buClr>
              <a:buSzPct val="213333"/>
              <a:buChar char="■"/>
              <a:tabLst>
                <a:tab pos="167640" algn="l"/>
              </a:tabLst>
            </a:pPr>
            <a:r>
              <a:rPr dirty="0" sz="750" spc="-10">
                <a:solidFill>
                  <a:srgbClr val="505052"/>
                </a:solidFill>
                <a:latin typeface="Arial"/>
                <a:cs typeface="Arial"/>
              </a:rPr>
              <a:t>Nuclear</a:t>
            </a:r>
            <a:r>
              <a:rPr dirty="0" sz="750" spc="-10">
                <a:solidFill>
                  <a:srgbClr val="AFAFAF"/>
                </a:solidFill>
                <a:latin typeface="Arial"/>
                <a:cs typeface="Arial"/>
              </a:rPr>
              <a:t>@</a:t>
            </a:r>
            <a:endParaRPr sz="750">
              <a:latin typeface="Arial"/>
              <a:cs typeface="Arial"/>
            </a:endParaRPr>
          </a:p>
          <a:p>
            <a:pPr marL="167640" indent="-154940">
              <a:lnSpc>
                <a:spcPts val="1895"/>
              </a:lnSpc>
              <a:buClr>
                <a:srgbClr val="3662B3"/>
              </a:buClr>
              <a:buSzPct val="213333"/>
              <a:buChar char="■"/>
              <a:tabLst>
                <a:tab pos="167640" algn="l"/>
              </a:tabLst>
            </a:pPr>
            <a:r>
              <a:rPr dirty="0" sz="750" spc="-10">
                <a:solidFill>
                  <a:srgbClr val="3B3B3D"/>
                </a:solidFill>
                <a:latin typeface="Arial"/>
                <a:cs typeface="Arial"/>
              </a:rPr>
              <a:t>Bio</a:t>
            </a:r>
            <a:r>
              <a:rPr dirty="0" sz="750" spc="-10">
                <a:solidFill>
                  <a:srgbClr val="626772"/>
                </a:solidFill>
                <a:latin typeface="Arial"/>
                <a:cs typeface="Arial"/>
              </a:rPr>
              <a:t>m</a:t>
            </a:r>
            <a:r>
              <a:rPr dirty="0" sz="750" spc="-10">
                <a:solidFill>
                  <a:srgbClr val="3B3B3D"/>
                </a:solidFill>
                <a:latin typeface="Arial"/>
                <a:cs typeface="Arial"/>
              </a:rPr>
              <a:t>ass</a:t>
            </a:r>
            <a:r>
              <a:rPr dirty="0" sz="750" spc="-10">
                <a:solidFill>
                  <a:srgbClr val="AFAFAF"/>
                </a:solidFill>
                <a:latin typeface="Arial"/>
                <a:cs typeface="Arial"/>
              </a:rPr>
              <a:t>@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878882" y="515897"/>
            <a:ext cx="638810" cy="42164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950" spc="-10">
                <a:solidFill>
                  <a:srgbClr val="3B3B3D"/>
                </a:solidFill>
                <a:latin typeface="Arial"/>
                <a:cs typeface="Arial"/>
              </a:rPr>
              <a:t>Dema</a:t>
            </a:r>
            <a:r>
              <a:rPr dirty="0" sz="950" spc="-10">
                <a:solidFill>
                  <a:srgbClr val="1F2126"/>
                </a:solidFill>
                <a:latin typeface="Arial"/>
                <a:cs typeface="Arial"/>
              </a:rPr>
              <a:t>n</a:t>
            </a:r>
            <a:r>
              <a:rPr dirty="0" sz="950" spc="-10">
                <a:solidFill>
                  <a:srgbClr val="505052"/>
                </a:solidFill>
                <a:latin typeface="Arial"/>
                <a:cs typeface="Arial"/>
              </a:rPr>
              <a:t>d</a:t>
            </a:r>
            <a:r>
              <a:rPr dirty="0" sz="950" spc="-10">
                <a:solidFill>
                  <a:srgbClr val="AFAFAF"/>
                </a:solidFill>
                <a:latin typeface="Arial"/>
                <a:cs typeface="Arial"/>
              </a:rPr>
              <a:t>@</a:t>
            </a:r>
            <a:endParaRPr sz="950">
              <a:latin typeface="Arial"/>
              <a:cs typeface="Arial"/>
            </a:endParaRPr>
          </a:p>
          <a:p>
            <a:pPr marL="55880">
              <a:lnSpc>
                <a:spcPct val="100000"/>
              </a:lnSpc>
              <a:spcBef>
                <a:spcPts val="355"/>
              </a:spcBef>
            </a:pPr>
            <a:r>
              <a:rPr dirty="0" sz="1100" spc="-10">
                <a:solidFill>
                  <a:srgbClr val="3B3B3D"/>
                </a:solidFill>
                <a:latin typeface="Arial"/>
                <a:cs typeface="Arial"/>
              </a:rPr>
              <a:t>32</a:t>
            </a:r>
            <a:r>
              <a:rPr dirty="0" sz="1100" spc="-10">
                <a:solidFill>
                  <a:srgbClr val="000001"/>
                </a:solidFill>
                <a:latin typeface="Arial"/>
                <a:cs typeface="Arial"/>
              </a:rPr>
              <a:t>.</a:t>
            </a:r>
            <a:r>
              <a:rPr dirty="0" sz="1100" spc="-10">
                <a:solidFill>
                  <a:srgbClr val="3B3B3D"/>
                </a:solidFill>
                <a:latin typeface="Arial"/>
                <a:cs typeface="Arial"/>
              </a:rPr>
              <a:t>6</a:t>
            </a:r>
            <a:r>
              <a:rPr dirty="0" sz="1100" spc="-10">
                <a:solidFill>
                  <a:srgbClr val="AFAFAF"/>
                </a:solidFill>
                <a:latin typeface="Arial"/>
                <a:cs typeface="Arial"/>
              </a:rPr>
              <a:t>GW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400416" y="3466173"/>
            <a:ext cx="1228725" cy="183515"/>
          </a:xfrm>
          <a:prstGeom prst="rect">
            <a:avLst/>
          </a:prstGeom>
          <a:solidFill>
            <a:srgbClr val="1685C3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000" b="1">
                <a:solidFill>
                  <a:srgbClr val="CFF0F9"/>
                </a:solidFill>
                <a:latin typeface="Arial"/>
                <a:cs typeface="Arial"/>
              </a:rPr>
              <a:t>18.6%</a:t>
            </a:r>
            <a:r>
              <a:rPr dirty="0" sz="1000" spc="-10" b="1">
                <a:solidFill>
                  <a:srgbClr val="CFF0F9"/>
                </a:solidFill>
                <a:latin typeface="Arial"/>
                <a:cs typeface="Arial"/>
              </a:rPr>
              <a:t> other</a:t>
            </a:r>
            <a:r>
              <a:rPr dirty="0" sz="1000" spc="40" b="1">
                <a:solidFill>
                  <a:srgbClr val="CFF0F9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CFF0F9"/>
                </a:solidFill>
                <a:latin typeface="Arial"/>
                <a:cs typeface="Arial"/>
              </a:rPr>
              <a:t>sources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944625" y="3829052"/>
            <a:ext cx="723265" cy="356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3</a:t>
            </a:r>
            <a:r>
              <a:rPr dirty="0" sz="750">
                <a:solidFill>
                  <a:srgbClr val="7C7E82"/>
                </a:solidFill>
                <a:latin typeface="Arial"/>
                <a:cs typeface="Arial"/>
              </a:rPr>
              <a:t>.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78</a:t>
            </a:r>
            <a:r>
              <a:rPr dirty="0" sz="750">
                <a:solidFill>
                  <a:srgbClr val="AFAFAF"/>
                </a:solidFill>
                <a:latin typeface="Arial"/>
                <a:cs typeface="Arial"/>
              </a:rPr>
              <a:t>GW</a:t>
            </a:r>
            <a:r>
              <a:rPr dirty="0" sz="750" spc="395">
                <a:solidFill>
                  <a:srgbClr val="AFAFAF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505052"/>
                </a:solidFill>
                <a:latin typeface="Arial"/>
                <a:cs typeface="Arial"/>
              </a:rPr>
              <a:t>11.6</a:t>
            </a:r>
            <a:r>
              <a:rPr dirty="0" sz="750" spc="-10">
                <a:solidFill>
                  <a:srgbClr val="AFAFAF"/>
                </a:solidFill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795"/>
              </a:spcBef>
            </a:pP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2</a:t>
            </a:r>
            <a:r>
              <a:rPr dirty="0" sz="750">
                <a:solidFill>
                  <a:srgbClr val="7C7E82"/>
                </a:solidFill>
                <a:latin typeface="Arial"/>
                <a:cs typeface="Arial"/>
              </a:rPr>
              <a:t>.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29</a:t>
            </a:r>
            <a:r>
              <a:rPr dirty="0" sz="750">
                <a:solidFill>
                  <a:srgbClr val="AFAFAF"/>
                </a:solidFill>
                <a:latin typeface="Arial"/>
                <a:cs typeface="Arial"/>
              </a:rPr>
              <a:t>GW</a:t>
            </a:r>
            <a:r>
              <a:rPr dirty="0" sz="750" spc="275">
                <a:solidFill>
                  <a:srgbClr val="AFAFAF"/>
                </a:solidFill>
                <a:latin typeface="Arial"/>
                <a:cs typeface="Arial"/>
              </a:rPr>
              <a:t>  </a:t>
            </a:r>
            <a:r>
              <a:rPr dirty="0" sz="750" spc="-20">
                <a:solidFill>
                  <a:srgbClr val="505052"/>
                </a:solidFill>
                <a:latin typeface="Arial"/>
                <a:cs typeface="Arial"/>
              </a:rPr>
              <a:t>7.</a:t>
            </a:r>
            <a:r>
              <a:rPr dirty="0" sz="750" spc="-20">
                <a:solidFill>
                  <a:srgbClr val="626772"/>
                </a:solidFill>
                <a:latin typeface="Arial"/>
                <a:cs typeface="Arial"/>
              </a:rPr>
              <a:t>0</a:t>
            </a:r>
            <a:r>
              <a:rPr dirty="0" sz="750" spc="-20">
                <a:solidFill>
                  <a:srgbClr val="AFAFAF"/>
                </a:solidFill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785263" y="622983"/>
            <a:ext cx="131445" cy="2254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300" spc="15">
                <a:solidFill>
                  <a:srgbClr val="000001"/>
                </a:solidFill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096957" y="515897"/>
            <a:ext cx="772795" cy="42164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950">
                <a:solidFill>
                  <a:srgbClr val="505052"/>
                </a:solidFill>
                <a:latin typeface="Arial"/>
                <a:cs typeface="Arial"/>
              </a:rPr>
              <a:t>Generat</a:t>
            </a:r>
            <a:r>
              <a:rPr dirty="0" sz="950">
                <a:solidFill>
                  <a:srgbClr val="626772"/>
                </a:solidFill>
                <a:latin typeface="Arial"/>
                <a:cs typeface="Arial"/>
              </a:rPr>
              <a:t>i</a:t>
            </a:r>
            <a:r>
              <a:rPr dirty="0" sz="950">
                <a:solidFill>
                  <a:srgbClr val="3B3B3D"/>
                </a:solidFill>
                <a:latin typeface="Arial"/>
                <a:cs typeface="Arial"/>
              </a:rPr>
              <a:t>on</a:t>
            </a:r>
            <a:r>
              <a:rPr dirty="0" sz="950" spc="-60">
                <a:solidFill>
                  <a:srgbClr val="3B3B3D"/>
                </a:solidFill>
                <a:latin typeface="Arial"/>
                <a:cs typeface="Arial"/>
              </a:rPr>
              <a:t> </a:t>
            </a:r>
            <a:r>
              <a:rPr dirty="0" sz="950" spc="-50">
                <a:solidFill>
                  <a:srgbClr val="AFAFAF"/>
                </a:solidFill>
                <a:latin typeface="Arial"/>
                <a:cs typeface="Arial"/>
              </a:rPr>
              <a:t>@</a:t>
            </a:r>
            <a:endParaRPr sz="950">
              <a:latin typeface="Arial"/>
              <a:cs typeface="Arial"/>
            </a:endParaRPr>
          </a:p>
          <a:p>
            <a:pPr algn="ctr" marL="8255">
              <a:lnSpc>
                <a:spcPct val="100000"/>
              </a:lnSpc>
              <a:spcBef>
                <a:spcPts val="355"/>
              </a:spcBef>
            </a:pPr>
            <a:r>
              <a:rPr dirty="0" sz="1100" spc="-10">
                <a:solidFill>
                  <a:srgbClr val="3B3B3D"/>
                </a:solidFill>
                <a:latin typeface="Arial"/>
                <a:cs typeface="Arial"/>
              </a:rPr>
              <a:t>2</a:t>
            </a:r>
            <a:r>
              <a:rPr dirty="0" sz="1100" spc="-10">
                <a:solidFill>
                  <a:srgbClr val="1F2126"/>
                </a:solidFill>
                <a:latin typeface="Arial"/>
                <a:cs typeface="Arial"/>
              </a:rPr>
              <a:t>4.4</a:t>
            </a:r>
            <a:r>
              <a:rPr dirty="0" sz="1100" spc="-10">
                <a:solidFill>
                  <a:srgbClr val="AFAFAF"/>
                </a:solidFill>
                <a:latin typeface="Arial"/>
                <a:cs typeface="Arial"/>
              </a:rPr>
              <a:t>GW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7081274" y="647935"/>
            <a:ext cx="984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50">
                <a:solidFill>
                  <a:srgbClr val="3B3B3D"/>
                </a:solidFill>
                <a:latin typeface="Times New Roman"/>
                <a:cs typeface="Times New Roman"/>
              </a:rPr>
              <a:t>+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7436604" y="515897"/>
            <a:ext cx="678180" cy="42164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950" spc="-10">
                <a:solidFill>
                  <a:srgbClr val="3B3B3D"/>
                </a:solidFill>
                <a:latin typeface="Arial"/>
                <a:cs typeface="Arial"/>
              </a:rPr>
              <a:t>Transfers</a:t>
            </a:r>
            <a:r>
              <a:rPr dirty="0" sz="950" spc="-10">
                <a:solidFill>
                  <a:srgbClr val="AFAFAF"/>
                </a:solidFill>
                <a:latin typeface="Arial"/>
                <a:cs typeface="Arial"/>
              </a:rPr>
              <a:t>@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dirty="0" sz="1100" spc="-10">
                <a:solidFill>
                  <a:srgbClr val="3B3B3D"/>
                </a:solidFill>
                <a:latin typeface="Arial"/>
                <a:cs typeface="Arial"/>
              </a:rPr>
              <a:t>8</a:t>
            </a:r>
            <a:r>
              <a:rPr dirty="0" sz="1100" spc="-10">
                <a:solidFill>
                  <a:srgbClr val="000001"/>
                </a:solidFill>
                <a:latin typeface="Arial"/>
                <a:cs typeface="Arial"/>
              </a:rPr>
              <a:t>.</a:t>
            </a:r>
            <a:r>
              <a:rPr dirty="0" sz="1100" spc="-10">
                <a:solidFill>
                  <a:srgbClr val="3B3B3D"/>
                </a:solidFill>
                <a:latin typeface="Arial"/>
                <a:cs typeface="Arial"/>
              </a:rPr>
              <a:t>2</a:t>
            </a:r>
            <a:r>
              <a:rPr dirty="0" sz="1100" spc="-10">
                <a:solidFill>
                  <a:srgbClr val="AFAFAF"/>
                </a:solidFill>
                <a:latin typeface="Arial"/>
                <a:cs typeface="Arial"/>
              </a:rPr>
              <a:t>GW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6016732" y="3466173"/>
            <a:ext cx="794385" cy="183515"/>
          </a:xfrm>
          <a:prstGeom prst="rect">
            <a:avLst/>
          </a:prstGeom>
          <a:solidFill>
            <a:srgbClr val="AAAAAA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000" b="1">
                <a:solidFill>
                  <a:srgbClr val="F4F4F4"/>
                </a:solidFill>
                <a:latin typeface="Arial"/>
                <a:cs typeface="Arial"/>
              </a:rPr>
              <a:t>0.0%</a:t>
            </a:r>
            <a:r>
              <a:rPr dirty="0" sz="1000" spc="90" b="1">
                <a:solidFill>
                  <a:srgbClr val="F4F4F4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F4F4F4"/>
                </a:solidFill>
                <a:latin typeface="Arial"/>
                <a:cs typeface="Arial"/>
              </a:rPr>
              <a:t>storage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992356" y="3729914"/>
            <a:ext cx="1010285" cy="46990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50">
                <a:solidFill>
                  <a:srgbClr val="3883A0"/>
                </a:solidFill>
                <a:latin typeface="Arial"/>
                <a:cs typeface="Arial"/>
              </a:rPr>
              <a:t>D</a:t>
            </a:r>
            <a:r>
              <a:rPr dirty="0" sz="1050" spc="155">
                <a:solidFill>
                  <a:srgbClr val="3883A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P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um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pe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d</a:t>
            </a:r>
            <a:r>
              <a:rPr dirty="0" sz="750" spc="55">
                <a:solidFill>
                  <a:srgbClr val="626772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505052"/>
                </a:solidFill>
                <a:latin typeface="Arial"/>
                <a:cs typeface="Arial"/>
              </a:rPr>
              <a:t>stora</a:t>
            </a:r>
            <a:r>
              <a:rPr dirty="0" sz="750" spc="-10">
                <a:solidFill>
                  <a:srgbClr val="626772"/>
                </a:solidFill>
                <a:latin typeface="Arial"/>
                <a:cs typeface="Arial"/>
              </a:rPr>
              <a:t>g</a:t>
            </a:r>
            <a:r>
              <a:rPr dirty="0" sz="750" spc="-10">
                <a:solidFill>
                  <a:srgbClr val="505052"/>
                </a:solidFill>
                <a:latin typeface="Arial"/>
                <a:cs typeface="Arial"/>
              </a:rPr>
              <a:t>e</a:t>
            </a:r>
            <a:r>
              <a:rPr dirty="0" sz="750" spc="-10">
                <a:solidFill>
                  <a:srgbClr val="AFAFAF"/>
                </a:solidFill>
                <a:latin typeface="Arial"/>
                <a:cs typeface="Arial"/>
              </a:rPr>
              <a:t>@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050">
                <a:solidFill>
                  <a:srgbClr val="564170"/>
                </a:solidFill>
                <a:latin typeface="Arial"/>
                <a:cs typeface="Arial"/>
              </a:rPr>
              <a:t>D</a:t>
            </a:r>
            <a:r>
              <a:rPr dirty="0" sz="1050" spc="160">
                <a:solidFill>
                  <a:srgbClr val="56417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3B3B3D"/>
                </a:solidFill>
                <a:latin typeface="Arial"/>
                <a:cs typeface="Arial"/>
              </a:rPr>
              <a:t>Batte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ry</a:t>
            </a:r>
            <a:r>
              <a:rPr dirty="0" sz="750" spc="40">
                <a:solidFill>
                  <a:srgbClr val="626772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stora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g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e</a:t>
            </a:r>
            <a:r>
              <a:rPr dirty="0" sz="750" spc="5">
                <a:solidFill>
                  <a:srgbClr val="505052"/>
                </a:solidFill>
                <a:latin typeface="Arial"/>
                <a:cs typeface="Arial"/>
              </a:rPr>
              <a:t> </a:t>
            </a:r>
            <a:r>
              <a:rPr dirty="0" sz="750" spc="-50">
                <a:solidFill>
                  <a:srgbClr val="AFAFAF"/>
                </a:solidFill>
                <a:latin typeface="Arial"/>
                <a:cs typeface="Arial"/>
              </a:rPr>
              <a:t>@</a:t>
            </a:r>
            <a:endParaRPr sz="75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352768" y="4477313"/>
            <a:ext cx="542290" cy="1949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solidFill>
                  <a:srgbClr val="3B3B3D"/>
                </a:solidFill>
                <a:latin typeface="Arial"/>
                <a:cs typeface="Arial"/>
              </a:rPr>
              <a:t>Pas</a:t>
            </a:r>
            <a:r>
              <a:rPr dirty="0" sz="1100" spc="-25">
                <a:solidFill>
                  <a:srgbClr val="1F2126"/>
                </a:solidFill>
                <a:latin typeface="Arial"/>
                <a:cs typeface="Arial"/>
              </a:rPr>
              <a:t>t</a:t>
            </a:r>
            <a:r>
              <a:rPr dirty="0" sz="1100" spc="-50">
                <a:solidFill>
                  <a:srgbClr val="1F2126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505052"/>
                </a:solidFill>
                <a:latin typeface="Arial"/>
                <a:cs typeface="Arial"/>
              </a:rPr>
              <a:t>day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246769" y="4488960"/>
            <a:ext cx="632460" cy="183515"/>
          </a:xfrm>
          <a:prstGeom prst="rect">
            <a:avLst/>
          </a:prstGeom>
          <a:solidFill>
            <a:srgbClr val="AAAAAA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000" b="1">
                <a:solidFill>
                  <a:srgbClr val="F4F4F4"/>
                </a:solidFill>
                <a:latin typeface="Arial"/>
                <a:cs typeface="Arial"/>
              </a:rPr>
              <a:t>Past</a:t>
            </a:r>
            <a:r>
              <a:rPr dirty="0" sz="1000" spc="10" b="1">
                <a:solidFill>
                  <a:srgbClr val="F4F4F4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F4F4F4"/>
                </a:solidFill>
                <a:latin typeface="Arial"/>
                <a:cs typeface="Arial"/>
              </a:rPr>
              <a:t>week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207140" y="4488960"/>
            <a:ext cx="572770" cy="183515"/>
          </a:xfrm>
          <a:prstGeom prst="rect">
            <a:avLst/>
          </a:prstGeom>
          <a:solidFill>
            <a:srgbClr val="AAAAAA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000" b="1">
                <a:solidFill>
                  <a:srgbClr val="F4F4F4"/>
                </a:solidFill>
                <a:latin typeface="Arial"/>
                <a:cs typeface="Arial"/>
              </a:rPr>
              <a:t>Past</a:t>
            </a:r>
            <a:r>
              <a:rPr dirty="0" sz="1000" spc="5" b="1">
                <a:solidFill>
                  <a:srgbClr val="F4F4F4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F4F4F4"/>
                </a:solidFill>
                <a:latin typeface="Arial"/>
                <a:cs typeface="Arial"/>
              </a:rPr>
              <a:t>year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203690" y="4488960"/>
            <a:ext cx="454025" cy="183515"/>
          </a:xfrm>
          <a:prstGeom prst="rect">
            <a:avLst/>
          </a:prstGeom>
          <a:solidFill>
            <a:srgbClr val="AAAAAA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000" spc="-20" b="1">
                <a:solidFill>
                  <a:srgbClr val="F4F4F4"/>
                </a:solidFill>
                <a:latin typeface="Arial"/>
                <a:cs typeface="Arial"/>
              </a:rPr>
              <a:t>All</a:t>
            </a:r>
            <a:r>
              <a:rPr dirty="0" sz="1000" spc="-55" b="1">
                <a:solidFill>
                  <a:srgbClr val="F4F4F4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F4F4F4"/>
                </a:solidFill>
                <a:latin typeface="Arial"/>
                <a:cs typeface="Arial"/>
              </a:rPr>
              <a:t>time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78448" y="4887773"/>
            <a:ext cx="103505" cy="1949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 b="1">
                <a:solidFill>
                  <a:srgbClr val="000001"/>
                </a:solidFill>
                <a:latin typeface="Arial"/>
                <a:cs typeface="Arial"/>
              </a:rPr>
              <a:t>II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387411" y="4848708"/>
            <a:ext cx="1847214" cy="2254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391285" algn="l"/>
              </a:tabLst>
            </a:pPr>
            <a:r>
              <a:rPr dirty="0" sz="1300" i="1">
                <a:solidFill>
                  <a:srgbClr val="3B3B3D"/>
                </a:solidFill>
                <a:latin typeface="Times New Roman"/>
                <a:cs typeface="Times New Roman"/>
              </a:rPr>
              <a:t>P</a:t>
            </a:r>
            <a:r>
              <a:rPr dirty="0" sz="1300" spc="400" i="1">
                <a:solidFill>
                  <a:srgbClr val="3B3B3D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626772"/>
                </a:solidFill>
                <a:latin typeface="Arial"/>
                <a:cs typeface="Arial"/>
              </a:rPr>
              <a:t>Typ</a:t>
            </a:r>
            <a:r>
              <a:rPr dirty="0" sz="750" spc="-10">
                <a:solidFill>
                  <a:srgbClr val="505052"/>
                </a:solidFill>
                <a:latin typeface="Arial"/>
                <a:cs typeface="Arial"/>
              </a:rPr>
              <a:t>e</a:t>
            </a:r>
            <a:r>
              <a:rPr dirty="0" sz="750" spc="-20">
                <a:solidFill>
                  <a:srgbClr val="505052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he</a:t>
            </a:r>
            <a:r>
              <a:rPr dirty="0" sz="750">
                <a:solidFill>
                  <a:srgbClr val="626772"/>
                </a:solidFill>
                <a:latin typeface="Arial"/>
                <a:cs typeface="Arial"/>
              </a:rPr>
              <a:t>r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e</a:t>
            </a:r>
            <a:r>
              <a:rPr dirty="0" sz="750" spc="15">
                <a:solidFill>
                  <a:srgbClr val="505052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to</a:t>
            </a:r>
            <a:r>
              <a:rPr dirty="0" sz="750" spc="90">
                <a:solidFill>
                  <a:srgbClr val="505052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505052"/>
                </a:solidFill>
                <a:latin typeface="Arial"/>
                <a:cs typeface="Arial"/>
              </a:rPr>
              <a:t>sea</a:t>
            </a:r>
            <a:r>
              <a:rPr dirty="0" sz="750" spc="-10">
                <a:solidFill>
                  <a:srgbClr val="756654"/>
                </a:solidFill>
                <a:latin typeface="Arial"/>
                <a:cs typeface="Arial"/>
              </a:rPr>
              <a:t>r</a:t>
            </a:r>
            <a:r>
              <a:rPr dirty="0" sz="750" spc="-10">
                <a:solidFill>
                  <a:srgbClr val="505052"/>
                </a:solidFill>
                <a:latin typeface="Arial"/>
                <a:cs typeface="Arial"/>
              </a:rPr>
              <a:t>ch</a:t>
            </a:r>
            <a:r>
              <a:rPr dirty="0" sz="750">
                <a:solidFill>
                  <a:srgbClr val="505052"/>
                </a:solidFill>
                <a:latin typeface="Arial"/>
                <a:cs typeface="Arial"/>
              </a:rPr>
              <a:t>	</a:t>
            </a:r>
            <a:r>
              <a:rPr dirty="0" sz="1000" spc="-70" b="1">
                <a:solidFill>
                  <a:srgbClr val="CC7982"/>
                </a:solidFill>
                <a:latin typeface="Arial"/>
                <a:cs typeface="Arial"/>
              </a:rPr>
              <a:t>A</a:t>
            </a:r>
            <a:r>
              <a:rPr dirty="0" sz="1000" spc="-25" b="1">
                <a:solidFill>
                  <a:srgbClr val="CC7982"/>
                </a:solidFill>
                <a:latin typeface="Arial"/>
                <a:cs typeface="Arial"/>
              </a:rPr>
              <a:t> </a:t>
            </a:r>
            <a:r>
              <a:rPr dirty="0" sz="1000" spc="-40" b="1">
                <a:solidFill>
                  <a:srgbClr val="CC7982"/>
                </a:solidFill>
                <a:latin typeface="Arial"/>
                <a:cs typeface="Arial"/>
              </a:rPr>
              <a:t>-</a:t>
            </a:r>
            <a:r>
              <a:rPr dirty="0" sz="1000" b="1">
                <a:solidFill>
                  <a:srgbClr val="CC7982"/>
                </a:solidFill>
                <a:latin typeface="Arial"/>
                <a:cs typeface="Arial"/>
              </a:rPr>
              <a:t>f</a:t>
            </a:r>
            <a:r>
              <a:rPr dirty="0" sz="1000" spc="160" b="1">
                <a:solidFill>
                  <a:srgbClr val="CC7982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B8954D"/>
                </a:solidFill>
                <a:latin typeface="Arial"/>
                <a:cs typeface="Arial"/>
              </a:rPr>
              <a:t>"</a:t>
            </a:r>
            <a:r>
              <a:rPr dirty="0" sz="1250" spc="70" b="1">
                <a:solidFill>
                  <a:srgbClr val="8C8E44"/>
                </a:solidFill>
                <a:latin typeface="Arial"/>
                <a:cs typeface="Arial"/>
              </a:rPr>
              <a:t>J</a:t>
            </a:r>
            <a:endParaRPr sz="125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2078621" y="4929455"/>
            <a:ext cx="71755" cy="2254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300" spc="-50" b="1">
                <a:solidFill>
                  <a:srgbClr val="7C7E46"/>
                </a:solidFill>
                <a:latin typeface="Times New Roman"/>
                <a:cs typeface="Times New Roman"/>
              </a:rPr>
              <a:t>l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011563" y="4918941"/>
            <a:ext cx="104775" cy="2946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750" spc="-50">
                <a:solidFill>
                  <a:srgbClr val="3A90CA"/>
                </a:solidFill>
                <a:latin typeface="Arial"/>
                <a:cs typeface="Arial"/>
              </a:rPr>
              <a:t>"</a:t>
            </a:r>
            <a:endParaRPr sz="17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621165" y="4857400"/>
            <a:ext cx="43815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04165" indent="-291465">
              <a:lnSpc>
                <a:spcPct val="100000"/>
              </a:lnSpc>
              <a:spcBef>
                <a:spcPts val="110"/>
              </a:spcBef>
              <a:buClr>
                <a:srgbClr val="037CD6"/>
              </a:buClr>
              <a:buSzPct val="171875"/>
              <a:buFont typeface="Arial"/>
              <a:buChar char="■"/>
              <a:tabLst>
                <a:tab pos="304165" algn="l"/>
              </a:tabLst>
            </a:pPr>
            <a:r>
              <a:rPr dirty="0" baseline="1736" sz="2400" b="1">
                <a:solidFill>
                  <a:srgbClr val="CD1F31"/>
                </a:solidFill>
                <a:latin typeface="Arial"/>
                <a:cs typeface="Arial"/>
              </a:rPr>
              <a:t>0</a:t>
            </a:r>
            <a:endParaRPr baseline="1736" sz="24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7227875" y="4925529"/>
            <a:ext cx="515620" cy="133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00">
                <a:solidFill>
                  <a:srgbClr val="1F2126"/>
                </a:solidFill>
                <a:latin typeface="Arial"/>
                <a:cs typeface="Arial"/>
              </a:rPr>
              <a:t>6°</a:t>
            </a:r>
            <a:r>
              <a:rPr dirty="0" sz="700">
                <a:solidFill>
                  <a:srgbClr val="3B3B3D"/>
                </a:solidFill>
                <a:latin typeface="Arial"/>
                <a:cs typeface="Arial"/>
              </a:rPr>
              <a:t>C</a:t>
            </a:r>
            <a:r>
              <a:rPr dirty="0" sz="700" spc="210">
                <a:solidFill>
                  <a:srgbClr val="3B3B3D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3B3B3D"/>
                </a:solidFill>
                <a:latin typeface="Arial"/>
                <a:cs typeface="Arial"/>
              </a:rPr>
              <a:t>C</a:t>
            </a:r>
            <a:r>
              <a:rPr dirty="0" sz="700" spc="-10">
                <a:solidFill>
                  <a:srgbClr val="1F2126"/>
                </a:solidFill>
                <a:latin typeface="Arial"/>
                <a:cs typeface="Arial"/>
              </a:rPr>
              <a:t>l</a:t>
            </a:r>
            <a:r>
              <a:rPr dirty="0" sz="700" spc="-10">
                <a:solidFill>
                  <a:srgbClr val="3B3B3D"/>
                </a:solidFill>
                <a:latin typeface="Arial"/>
                <a:cs typeface="Arial"/>
              </a:rPr>
              <a:t>ou</a:t>
            </a:r>
            <a:r>
              <a:rPr dirty="0" sz="700" spc="-10">
                <a:solidFill>
                  <a:srgbClr val="1F2126"/>
                </a:solidFill>
                <a:latin typeface="Arial"/>
                <a:cs typeface="Arial"/>
              </a:rPr>
              <a:t>d</a:t>
            </a:r>
            <a:r>
              <a:rPr dirty="0" sz="700" spc="-10">
                <a:solidFill>
                  <a:srgbClr val="3B3B3D"/>
                </a:solidFill>
                <a:latin typeface="Arial"/>
                <a:cs typeface="Arial"/>
              </a:rPr>
              <a:t>y</a:t>
            </a:r>
            <a:endParaRPr sz="7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7857090" y="4864643"/>
            <a:ext cx="1169670" cy="2311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19760">
              <a:lnSpc>
                <a:spcPts val="535"/>
              </a:lnSpc>
              <a:spcBef>
                <a:spcPts val="105"/>
              </a:spcBef>
            </a:pPr>
            <a:r>
              <a:rPr dirty="0" sz="650" spc="-10">
                <a:solidFill>
                  <a:srgbClr val="1F2126"/>
                </a:solidFill>
                <a:latin typeface="Arial"/>
                <a:cs typeface="Arial"/>
              </a:rPr>
              <a:t>1</a:t>
            </a:r>
            <a:r>
              <a:rPr dirty="0" sz="650" spc="-10">
                <a:solidFill>
                  <a:srgbClr val="505052"/>
                </a:solidFill>
                <a:latin typeface="Arial"/>
                <a:cs typeface="Arial"/>
              </a:rPr>
              <a:t>0:38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550">
                <a:solidFill>
                  <a:srgbClr val="1F2126"/>
                </a:solidFill>
                <a:latin typeface="Times New Roman"/>
                <a:cs typeface="Times New Roman"/>
              </a:rPr>
              <a:t>A</a:t>
            </a:r>
            <a:r>
              <a:rPr dirty="0" sz="550" spc="305">
                <a:solidFill>
                  <a:srgbClr val="1F2126"/>
                </a:solidFill>
                <a:latin typeface="Times New Roman"/>
                <a:cs typeface="Times New Roman"/>
              </a:rPr>
              <a:t>  </a:t>
            </a:r>
            <a:r>
              <a:rPr dirty="0" sz="650" spc="-35">
                <a:solidFill>
                  <a:srgbClr val="000001"/>
                </a:solidFill>
                <a:latin typeface="Arial"/>
                <a:cs typeface="Arial"/>
              </a:rPr>
              <a:t>(]</a:t>
            </a:r>
            <a:r>
              <a:rPr dirty="0" sz="650" spc="-35">
                <a:solidFill>
                  <a:srgbClr val="3B3B3D"/>
                </a:solidFill>
                <a:latin typeface="Arial"/>
                <a:cs typeface="Arial"/>
              </a:rPr>
              <a:t>&gt;</a:t>
            </a:r>
            <a:r>
              <a:rPr dirty="0" sz="650" spc="-35">
                <a:solidFill>
                  <a:srgbClr val="1F2126"/>
                </a:solidFill>
                <a:latin typeface="Arial"/>
                <a:cs typeface="Arial"/>
              </a:rPr>
              <a:t>)</a:t>
            </a:r>
            <a:r>
              <a:rPr dirty="0" sz="650" spc="-35">
                <a:solidFill>
                  <a:srgbClr val="3B3B3D"/>
                </a:solidFill>
                <a:latin typeface="Arial"/>
                <a:cs typeface="Arial"/>
              </a:rPr>
              <a:t>)</a:t>
            </a:r>
            <a:r>
              <a:rPr dirty="0" sz="650" spc="140">
                <a:solidFill>
                  <a:srgbClr val="3B3B3D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000001"/>
                </a:solidFill>
                <a:latin typeface="Arial"/>
                <a:cs typeface="Arial"/>
              </a:rPr>
              <a:t>9-</a:t>
            </a:r>
            <a:r>
              <a:rPr dirty="0" sz="750" b="1">
                <a:solidFill>
                  <a:srgbClr val="000001"/>
                </a:solidFill>
                <a:latin typeface="Arial"/>
                <a:cs typeface="Arial"/>
              </a:rPr>
              <a:t>1</a:t>
            </a:r>
            <a:r>
              <a:rPr dirty="0" sz="750" spc="-55" b="1">
                <a:solidFill>
                  <a:srgbClr val="000001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B3B3D"/>
                </a:solidFill>
                <a:latin typeface="Arial"/>
                <a:cs typeface="Arial"/>
              </a:rPr>
              <a:t>25</a:t>
            </a:r>
            <a:r>
              <a:rPr dirty="0" sz="650">
                <a:solidFill>
                  <a:srgbClr val="626772"/>
                </a:solidFill>
                <a:latin typeface="Arial"/>
                <a:cs typeface="Arial"/>
              </a:rPr>
              <a:t>/0</a:t>
            </a:r>
            <a:r>
              <a:rPr dirty="0" sz="650">
                <a:solidFill>
                  <a:srgbClr val="505052"/>
                </a:solidFill>
                <a:latin typeface="Arial"/>
                <a:cs typeface="Arial"/>
              </a:rPr>
              <a:t>2/2024</a:t>
            </a:r>
            <a:r>
              <a:rPr dirty="0" sz="650" spc="215">
                <a:solidFill>
                  <a:srgbClr val="505052"/>
                </a:solidFill>
                <a:latin typeface="Arial"/>
                <a:cs typeface="Arial"/>
              </a:rPr>
              <a:t>  </a:t>
            </a:r>
            <a:r>
              <a:rPr dirty="0" sz="1100" spc="-80">
                <a:solidFill>
                  <a:srgbClr val="000001"/>
                </a:solidFill>
                <a:latin typeface="Arial"/>
                <a:cs typeface="Arial"/>
              </a:rPr>
              <a:t>CJ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Lords</a:t>
            </a:r>
            <a:r>
              <a:rPr dirty="0" spc="-10"/>
              <a:t> </a:t>
            </a:r>
            <a:r>
              <a:rPr dirty="0"/>
              <a:t>Economic</a:t>
            </a:r>
            <a:r>
              <a:rPr dirty="0" spc="-10"/>
              <a:t> </a:t>
            </a:r>
            <a:r>
              <a:rPr dirty="0"/>
              <a:t>Committee:</a:t>
            </a:r>
            <a:r>
              <a:rPr dirty="0" spc="-10"/>
              <a:t> </a:t>
            </a:r>
            <a:r>
              <a:rPr dirty="0"/>
              <a:t>Sir</a:t>
            </a:r>
            <a:r>
              <a:rPr dirty="0" spc="-10"/>
              <a:t> </a:t>
            </a:r>
            <a:r>
              <a:rPr dirty="0"/>
              <a:t>Dieter</a:t>
            </a:r>
            <a:r>
              <a:rPr dirty="0" spc="-5"/>
              <a:t> </a:t>
            </a:r>
            <a:r>
              <a:rPr dirty="0" spc="-20"/>
              <a:t>Helm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1942" rIns="0" bIns="0" rtlCol="0" vert="horz">
            <a:spAutoFit/>
          </a:bodyPr>
          <a:lstStyle/>
          <a:p>
            <a:pPr marL="12700" marR="361315">
              <a:lnSpc>
                <a:spcPts val="2270"/>
              </a:lnSpc>
              <a:spcBef>
                <a:spcPts val="85"/>
              </a:spcBef>
            </a:pPr>
            <a:r>
              <a:rPr dirty="0"/>
              <a:t>It</a:t>
            </a:r>
            <a:r>
              <a:rPr dirty="0" spc="-10"/>
              <a:t> </a:t>
            </a:r>
            <a:r>
              <a:rPr dirty="0"/>
              <a:t>is</a:t>
            </a:r>
            <a:r>
              <a:rPr dirty="0" spc="-5"/>
              <a:t> </a:t>
            </a:r>
            <a:r>
              <a:rPr dirty="0"/>
              <a:t>now</a:t>
            </a:r>
            <a:r>
              <a:rPr dirty="0" spc="-5"/>
              <a:t> </a:t>
            </a:r>
            <a:r>
              <a:rPr dirty="0"/>
              <a:t>much</a:t>
            </a:r>
            <a:r>
              <a:rPr dirty="0" spc="-5"/>
              <a:t> </a:t>
            </a:r>
            <a:r>
              <a:rPr dirty="0"/>
              <a:t>more</a:t>
            </a:r>
            <a:r>
              <a:rPr dirty="0" spc="-5"/>
              <a:t> </a:t>
            </a:r>
            <a:r>
              <a:rPr dirty="0" spc="-10"/>
              <a:t>expensive—</a:t>
            </a:r>
            <a:r>
              <a:rPr dirty="0"/>
              <a:t>in</a:t>
            </a:r>
            <a:r>
              <a:rPr dirty="0" spc="-5"/>
              <a:t> </a:t>
            </a:r>
            <a:r>
              <a:rPr dirty="0"/>
              <a:t>fact,</a:t>
            </a:r>
            <a:r>
              <a:rPr dirty="0" spc="-5"/>
              <a:t> </a:t>
            </a:r>
            <a:r>
              <a:rPr dirty="0"/>
              <a:t>it</a:t>
            </a:r>
            <a:r>
              <a:rPr dirty="0" spc="-10"/>
              <a:t> </a:t>
            </a:r>
            <a:r>
              <a:rPr dirty="0"/>
              <a:t>is</a:t>
            </a:r>
            <a:r>
              <a:rPr dirty="0" spc="-5"/>
              <a:t> </a:t>
            </a:r>
            <a:r>
              <a:rPr dirty="0"/>
              <a:t>twice</a:t>
            </a:r>
            <a:r>
              <a:rPr dirty="0" spc="-5"/>
              <a:t> </a:t>
            </a:r>
            <a:r>
              <a:rPr dirty="0"/>
              <a:t>as</a:t>
            </a:r>
            <a:r>
              <a:rPr dirty="0" spc="-5"/>
              <a:t> </a:t>
            </a:r>
            <a:r>
              <a:rPr dirty="0" spc="-10"/>
              <a:t>expensive—</a:t>
            </a:r>
            <a:r>
              <a:rPr dirty="0"/>
              <a:t>to</a:t>
            </a:r>
            <a:r>
              <a:rPr dirty="0" spc="-5"/>
              <a:t> </a:t>
            </a:r>
            <a:r>
              <a:rPr dirty="0"/>
              <a:t>get</a:t>
            </a:r>
            <a:r>
              <a:rPr dirty="0" spc="-5"/>
              <a:t> </a:t>
            </a:r>
            <a:r>
              <a:rPr dirty="0"/>
              <a:t>a</a:t>
            </a:r>
            <a:r>
              <a:rPr dirty="0" spc="-5"/>
              <a:t> </a:t>
            </a:r>
            <a:r>
              <a:rPr dirty="0" spc="-20"/>
              <a:t>wind </a:t>
            </a:r>
            <a:r>
              <a:rPr dirty="0"/>
              <a:t>turbine</a:t>
            </a:r>
            <a:r>
              <a:rPr dirty="0" spc="-20"/>
              <a:t> </a:t>
            </a:r>
            <a:r>
              <a:rPr dirty="0"/>
              <a:t>as</a:t>
            </a:r>
            <a:r>
              <a:rPr dirty="0" spc="-10"/>
              <a:t> </a:t>
            </a:r>
            <a:r>
              <a:rPr dirty="0"/>
              <a:t>it</a:t>
            </a:r>
            <a:r>
              <a:rPr dirty="0" spc="-10"/>
              <a:t> </a:t>
            </a:r>
            <a:r>
              <a:rPr dirty="0"/>
              <a:t>was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10"/>
              <a:t> </a:t>
            </a:r>
            <a:r>
              <a:rPr dirty="0"/>
              <a:t>matter</a:t>
            </a:r>
            <a:r>
              <a:rPr dirty="0" spc="-10"/>
              <a:t> </a:t>
            </a:r>
            <a:r>
              <a:rPr dirty="0"/>
              <a:t>of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10"/>
              <a:t> </a:t>
            </a:r>
            <a:r>
              <a:rPr dirty="0"/>
              <a:t>year</a:t>
            </a:r>
            <a:r>
              <a:rPr dirty="0" spc="-5"/>
              <a:t> </a:t>
            </a:r>
            <a:r>
              <a:rPr dirty="0" spc="-25"/>
              <a:t>ago</a:t>
            </a:r>
          </a:p>
          <a:p>
            <a:pPr marL="12700" marR="5080" indent="62865">
              <a:lnSpc>
                <a:spcPct val="105000"/>
              </a:lnSpc>
              <a:spcBef>
                <a:spcPts val="1100"/>
              </a:spcBef>
            </a:pPr>
            <a:r>
              <a:rPr dirty="0"/>
              <a:t>It</a:t>
            </a:r>
            <a:r>
              <a:rPr dirty="0" spc="-25"/>
              <a:t> </a:t>
            </a:r>
            <a:r>
              <a:rPr dirty="0"/>
              <a:t>is</a:t>
            </a:r>
            <a:r>
              <a:rPr dirty="0" spc="-15"/>
              <a:t> </a:t>
            </a:r>
            <a:r>
              <a:rPr dirty="0"/>
              <a:t>absolutely</a:t>
            </a:r>
            <a:r>
              <a:rPr dirty="0" spc="-10"/>
              <a:t> </a:t>
            </a:r>
            <a:r>
              <a:rPr dirty="0"/>
              <a:t>clear</a:t>
            </a:r>
            <a:r>
              <a:rPr dirty="0" spc="-15"/>
              <a:t> </a:t>
            </a:r>
            <a:r>
              <a:rPr dirty="0"/>
              <a:t>that</a:t>
            </a:r>
            <a:r>
              <a:rPr dirty="0" spc="-10"/>
              <a:t> </a:t>
            </a:r>
            <a:r>
              <a:rPr dirty="0"/>
              <a:t>renewables</a:t>
            </a:r>
            <a:r>
              <a:rPr dirty="0" spc="-1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not</a:t>
            </a:r>
            <a:r>
              <a:rPr dirty="0" spc="-15"/>
              <a:t> </a:t>
            </a:r>
            <a:r>
              <a:rPr dirty="0"/>
              <a:t>10</a:t>
            </a:r>
            <a:r>
              <a:rPr dirty="0" spc="-15"/>
              <a:t> </a:t>
            </a:r>
            <a:r>
              <a:rPr dirty="0"/>
              <a:t>times</a:t>
            </a:r>
            <a:r>
              <a:rPr dirty="0" spc="-10"/>
              <a:t> </a:t>
            </a:r>
            <a:r>
              <a:rPr dirty="0"/>
              <a:t>cheaper</a:t>
            </a:r>
            <a:r>
              <a:rPr dirty="0" spc="-15"/>
              <a:t> </a:t>
            </a:r>
            <a:r>
              <a:rPr dirty="0"/>
              <a:t>than</a:t>
            </a:r>
            <a:r>
              <a:rPr dirty="0" spc="-10"/>
              <a:t> </a:t>
            </a:r>
            <a:r>
              <a:rPr dirty="0"/>
              <a:t>fossil</a:t>
            </a:r>
            <a:r>
              <a:rPr dirty="0" spc="-15"/>
              <a:t> </a:t>
            </a:r>
            <a:r>
              <a:rPr dirty="0"/>
              <a:t>fuels,</a:t>
            </a:r>
            <a:r>
              <a:rPr dirty="0" spc="-10"/>
              <a:t> </a:t>
            </a:r>
            <a:r>
              <a:rPr dirty="0" spc="-25"/>
              <a:t>or </a:t>
            </a:r>
            <a:r>
              <a:rPr dirty="0"/>
              <a:t>three</a:t>
            </a:r>
            <a:r>
              <a:rPr dirty="0" spc="-35"/>
              <a:t> </a:t>
            </a:r>
            <a:r>
              <a:rPr dirty="0"/>
              <a:t>times</a:t>
            </a:r>
            <a:r>
              <a:rPr dirty="0" spc="-25"/>
              <a:t> </a:t>
            </a:r>
            <a:r>
              <a:rPr dirty="0"/>
              <a:t>cheaper.</a:t>
            </a:r>
            <a:r>
              <a:rPr dirty="0" spc="-25"/>
              <a:t> </a:t>
            </a:r>
            <a:r>
              <a:rPr dirty="0"/>
              <a:t>In</a:t>
            </a:r>
            <a:r>
              <a:rPr dirty="0" spc="-25"/>
              <a:t> </a:t>
            </a:r>
            <a:r>
              <a:rPr dirty="0"/>
              <a:t>fact,</a:t>
            </a:r>
            <a:r>
              <a:rPr dirty="0" spc="-25"/>
              <a:t> </a:t>
            </a:r>
            <a:r>
              <a:rPr dirty="0"/>
              <a:t>fossil</a:t>
            </a:r>
            <a:r>
              <a:rPr dirty="0" spc="-25"/>
              <a:t> </a:t>
            </a:r>
            <a:r>
              <a:rPr dirty="0"/>
              <a:t>fuel</a:t>
            </a:r>
            <a:r>
              <a:rPr dirty="0" spc="-25"/>
              <a:t> </a:t>
            </a:r>
            <a:r>
              <a:rPr dirty="0"/>
              <a:t>prices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25"/>
              <a:t> </a:t>
            </a:r>
            <a:r>
              <a:rPr dirty="0"/>
              <a:t>falling</a:t>
            </a:r>
            <a:r>
              <a:rPr dirty="0" spc="-25"/>
              <a:t> </a:t>
            </a:r>
            <a:r>
              <a:rPr dirty="0"/>
              <a:t>very</a:t>
            </a:r>
            <a:r>
              <a:rPr dirty="0" spc="-25"/>
              <a:t> </a:t>
            </a:r>
            <a:r>
              <a:rPr dirty="0" spc="-10"/>
              <a:t>sharply.</a:t>
            </a:r>
            <a:r>
              <a:rPr dirty="0" spc="-25"/>
              <a:t> </a:t>
            </a:r>
            <a:r>
              <a:rPr dirty="0"/>
              <a:t>I</a:t>
            </a:r>
            <a:r>
              <a:rPr dirty="0" spc="-25"/>
              <a:t> </a:t>
            </a:r>
            <a:r>
              <a:rPr dirty="0"/>
              <a:t>think</a:t>
            </a:r>
            <a:r>
              <a:rPr dirty="0" spc="-25"/>
              <a:t> </a:t>
            </a:r>
            <a:r>
              <a:rPr dirty="0" spc="-10"/>
              <a:t>these </a:t>
            </a:r>
            <a:r>
              <a:rPr dirty="0"/>
              <a:t>are</a:t>
            </a:r>
            <a:r>
              <a:rPr dirty="0" spc="-15"/>
              <a:t> </a:t>
            </a:r>
            <a:r>
              <a:rPr dirty="0"/>
              <a:t>really</a:t>
            </a:r>
            <a:r>
              <a:rPr dirty="0" spc="-15"/>
              <a:t> </a:t>
            </a:r>
            <a:r>
              <a:rPr dirty="0"/>
              <a:t>quite</a:t>
            </a:r>
            <a:r>
              <a:rPr dirty="0" spc="-15"/>
              <a:t> </a:t>
            </a:r>
            <a:r>
              <a:rPr dirty="0" spc="-10"/>
              <a:t>expensive.</a:t>
            </a:r>
          </a:p>
          <a:p>
            <a:pPr marL="12700" marR="897255">
              <a:lnSpc>
                <a:spcPct val="105000"/>
              </a:lnSpc>
              <a:spcBef>
                <a:spcPts val="1200"/>
              </a:spcBef>
            </a:pPr>
            <a:r>
              <a:rPr dirty="0"/>
              <a:t>Offshore</a:t>
            </a:r>
            <a:r>
              <a:rPr dirty="0" spc="-30"/>
              <a:t> </a:t>
            </a:r>
            <a:r>
              <a:rPr dirty="0"/>
              <a:t>wind</a:t>
            </a:r>
            <a:r>
              <a:rPr dirty="0" spc="-20"/>
              <a:t> </a:t>
            </a:r>
            <a:r>
              <a:rPr dirty="0"/>
              <a:t>has</a:t>
            </a:r>
            <a:r>
              <a:rPr dirty="0" spc="-15"/>
              <a:t> </a:t>
            </a:r>
            <a:r>
              <a:rPr dirty="0"/>
              <a:t>doubled</a:t>
            </a:r>
            <a:r>
              <a:rPr dirty="0" spc="-20"/>
              <a:t> </a:t>
            </a:r>
            <a:r>
              <a:rPr dirty="0"/>
              <a:t>in</a:t>
            </a:r>
            <a:r>
              <a:rPr dirty="0" spc="-15"/>
              <a:t> </a:t>
            </a:r>
            <a:r>
              <a:rPr dirty="0"/>
              <a:t>cost</a:t>
            </a:r>
            <a:r>
              <a:rPr dirty="0" spc="-20"/>
              <a:t> </a:t>
            </a:r>
            <a:r>
              <a:rPr dirty="0"/>
              <a:t>in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last</a:t>
            </a:r>
            <a:r>
              <a:rPr dirty="0" spc="-15"/>
              <a:t> </a:t>
            </a:r>
            <a:r>
              <a:rPr dirty="0"/>
              <a:t>12</a:t>
            </a:r>
            <a:r>
              <a:rPr dirty="0" spc="-20"/>
              <a:t> </a:t>
            </a:r>
            <a:r>
              <a:rPr dirty="0"/>
              <a:t>months</a:t>
            </a:r>
            <a:r>
              <a:rPr dirty="0" spc="-15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£70</a:t>
            </a:r>
            <a:r>
              <a:rPr dirty="0" spc="-15"/>
              <a:t> </a:t>
            </a:r>
            <a:r>
              <a:rPr dirty="0"/>
              <a:t>or</a:t>
            </a:r>
            <a:r>
              <a:rPr dirty="0" spc="-20"/>
              <a:t> </a:t>
            </a:r>
            <a:r>
              <a:rPr dirty="0"/>
              <a:t>£80</a:t>
            </a:r>
            <a:r>
              <a:rPr dirty="0" spc="-15"/>
              <a:t> </a:t>
            </a:r>
            <a:r>
              <a:rPr dirty="0" spc="-25"/>
              <a:t>per </a:t>
            </a:r>
            <a:r>
              <a:rPr dirty="0"/>
              <a:t>megawatt</a:t>
            </a:r>
            <a:r>
              <a:rPr dirty="0" spc="-60"/>
              <a:t> </a:t>
            </a:r>
            <a:r>
              <a:rPr dirty="0"/>
              <a:t>hour,</a:t>
            </a:r>
            <a:r>
              <a:rPr dirty="0" spc="-50"/>
              <a:t> </a:t>
            </a:r>
            <a:r>
              <a:rPr dirty="0"/>
              <a:t>not</a:t>
            </a:r>
            <a:r>
              <a:rPr dirty="0" spc="-45"/>
              <a:t> </a:t>
            </a:r>
            <a:r>
              <a:rPr dirty="0"/>
              <a:t>incorporating</a:t>
            </a:r>
            <a:r>
              <a:rPr dirty="0" spc="-50"/>
              <a:t>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 spc="-10"/>
              <a:t>intermittency.</a:t>
            </a:r>
          </a:p>
          <a:p>
            <a:pPr>
              <a:lnSpc>
                <a:spcPct val="100000"/>
              </a:lnSpc>
            </a:pPr>
          </a:p>
          <a:p>
            <a:pPr>
              <a:lnSpc>
                <a:spcPct val="100000"/>
              </a:lnSpc>
              <a:spcBef>
                <a:spcPts val="635"/>
              </a:spcBef>
            </a:p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Intermittency </a:t>
            </a:r>
            <a:r>
              <a:rPr dirty="0" spc="-10"/>
              <a:t>Issues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84725" y="1209497"/>
            <a:ext cx="8004809" cy="42925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5800"/>
              </a:lnSpc>
              <a:spcBef>
                <a:spcPts val="95"/>
              </a:spcBef>
            </a:pP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If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want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an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intermittent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system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with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50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gigawatts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wind,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you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do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not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need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old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capacity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that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we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required,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70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or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 spc="-25">
                <a:solidFill>
                  <a:srgbClr val="595959"/>
                </a:solidFill>
                <a:latin typeface="Arial"/>
                <a:cs typeface="Arial"/>
              </a:rPr>
              <a:t>80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gigawatts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to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meet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total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demand;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you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need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about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130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gigawatts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84725" y="2128774"/>
            <a:ext cx="8335009" cy="62103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 marR="5080">
              <a:lnSpc>
                <a:spcPct val="105800"/>
              </a:lnSpc>
              <a:spcBef>
                <a:spcPts val="20"/>
              </a:spcBef>
            </a:pP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reason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for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that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is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because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calculation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costs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other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technologies,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particularly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renewables,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does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not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properly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incorporate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cost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intermittency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or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fact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that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they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are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low-density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energy,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or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fact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that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they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 spc="-25">
                <a:solidFill>
                  <a:srgbClr val="595959"/>
                </a:solidFill>
                <a:latin typeface="Arial"/>
                <a:cs typeface="Arial"/>
              </a:rPr>
              <a:t>are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distributed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geographically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very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widely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84725" y="3594100"/>
            <a:ext cx="8242934" cy="41910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 marR="5080">
              <a:lnSpc>
                <a:spcPct val="105800"/>
              </a:lnSpc>
              <a:spcBef>
                <a:spcPts val="20"/>
              </a:spcBef>
            </a:pP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CfDs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just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exclude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all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intermittency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costs.</a:t>
            </a:r>
            <a:r>
              <a:rPr dirty="0" sz="125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They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are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average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cost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for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that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unit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delivered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to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a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system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that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has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 spc="-25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absorb</a:t>
            </a:r>
            <a:r>
              <a:rPr dirty="0" sz="1250" spc="-3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cost.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Building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supergrid,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offshore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grid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all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those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things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are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not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in</a:t>
            </a:r>
            <a:r>
              <a:rPr dirty="0" sz="125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25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95959"/>
                </a:solidFill>
                <a:latin typeface="Arial"/>
                <a:cs typeface="Arial"/>
              </a:rPr>
              <a:t>CfDs.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pc="-10"/>
              <a:t>Dunkelflaute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3349" y="1609899"/>
            <a:ext cx="7086599" cy="3533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How to</a:t>
            </a:r>
            <a:r>
              <a:rPr dirty="0" spc="5"/>
              <a:t> </a:t>
            </a:r>
            <a:r>
              <a:rPr dirty="0"/>
              <a:t>really get</a:t>
            </a:r>
            <a:r>
              <a:rPr dirty="0" spc="5"/>
              <a:t> </a:t>
            </a:r>
            <a:r>
              <a:rPr dirty="0"/>
              <a:t>Net </a:t>
            </a:r>
            <a:r>
              <a:rPr dirty="0" spc="-20"/>
              <a:t>Zero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/>
              <a:t>If</a:t>
            </a:r>
            <a:r>
              <a:rPr dirty="0" spc="-20"/>
              <a:t> </a:t>
            </a:r>
            <a:r>
              <a:rPr dirty="0"/>
              <a:t>you</a:t>
            </a:r>
            <a:r>
              <a:rPr dirty="0" spc="-20"/>
              <a:t> </a:t>
            </a:r>
            <a:r>
              <a:rPr dirty="0"/>
              <a:t>want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get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numbers</a:t>
            </a:r>
            <a:r>
              <a:rPr dirty="0" spc="-20"/>
              <a:t> </a:t>
            </a:r>
            <a:r>
              <a:rPr dirty="0"/>
              <a:t>down</a:t>
            </a:r>
            <a:r>
              <a:rPr dirty="0" spc="-2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bit</a:t>
            </a:r>
            <a:r>
              <a:rPr dirty="0" spc="-20"/>
              <a:t> </a:t>
            </a:r>
            <a:r>
              <a:rPr dirty="0"/>
              <a:t>further,</a:t>
            </a:r>
            <a:r>
              <a:rPr dirty="0" spc="-20"/>
              <a:t> </a:t>
            </a:r>
            <a:r>
              <a:rPr dirty="0"/>
              <a:t>as</a:t>
            </a:r>
            <a:r>
              <a:rPr dirty="0" spc="-20"/>
              <a:t> </a:t>
            </a:r>
            <a:r>
              <a:rPr dirty="0"/>
              <a:t>I</a:t>
            </a:r>
            <a:r>
              <a:rPr dirty="0" spc="-20"/>
              <a:t> </a:t>
            </a:r>
            <a:r>
              <a:rPr dirty="0"/>
              <a:t>once</a:t>
            </a:r>
            <a:r>
              <a:rPr dirty="0" spc="-20"/>
              <a:t> </a:t>
            </a:r>
            <a:r>
              <a:rPr dirty="0"/>
              <a:t>explained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 spc="-10"/>
              <a:t>Boris </a:t>
            </a:r>
            <a:r>
              <a:rPr dirty="0"/>
              <a:t>Johnson,</a:t>
            </a:r>
            <a:r>
              <a:rPr dirty="0" spc="-30"/>
              <a:t> </a:t>
            </a:r>
            <a:r>
              <a:rPr dirty="0"/>
              <a:t>just</a:t>
            </a:r>
            <a:r>
              <a:rPr dirty="0" spc="-30"/>
              <a:t> </a:t>
            </a:r>
            <a:r>
              <a:rPr dirty="0"/>
              <a:t>go</a:t>
            </a:r>
            <a:r>
              <a:rPr dirty="0" spc="-30"/>
              <a:t> </a:t>
            </a:r>
            <a:r>
              <a:rPr dirty="0"/>
              <a:t>around</a:t>
            </a:r>
            <a:r>
              <a:rPr dirty="0" spc="-25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take</a:t>
            </a:r>
            <a:r>
              <a:rPr dirty="0" spc="-30"/>
              <a:t> </a:t>
            </a:r>
            <a:r>
              <a:rPr dirty="0"/>
              <a:t>off</a:t>
            </a:r>
            <a:r>
              <a:rPr dirty="0" spc="-2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last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intensive</a:t>
            </a:r>
            <a:r>
              <a:rPr dirty="0" spc="-30"/>
              <a:t> </a:t>
            </a:r>
            <a:r>
              <a:rPr dirty="0"/>
              <a:t>industries.</a:t>
            </a:r>
            <a:r>
              <a:rPr dirty="0" spc="-25"/>
              <a:t> </a:t>
            </a:r>
            <a:r>
              <a:rPr dirty="0"/>
              <a:t>We</a:t>
            </a:r>
            <a:r>
              <a:rPr dirty="0" spc="-30"/>
              <a:t> </a:t>
            </a:r>
            <a:r>
              <a:rPr dirty="0" spc="-10"/>
              <a:t>close </a:t>
            </a:r>
            <a:r>
              <a:rPr dirty="0"/>
              <a:t>most</a:t>
            </a:r>
            <a:r>
              <a:rPr dirty="0" spc="-35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/>
              <a:t>fertiliser,</a:t>
            </a:r>
            <a:r>
              <a:rPr dirty="0" spc="-35"/>
              <a:t> </a:t>
            </a:r>
            <a:r>
              <a:rPr dirty="0"/>
              <a:t>aluminium,</a:t>
            </a:r>
            <a:r>
              <a:rPr dirty="0" spc="-35"/>
              <a:t> </a:t>
            </a:r>
            <a:r>
              <a:rPr dirty="0"/>
              <a:t>steel</a:t>
            </a:r>
            <a:r>
              <a:rPr dirty="0" spc="-35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petrochemical</a:t>
            </a:r>
            <a:r>
              <a:rPr dirty="0" spc="-35"/>
              <a:t> </a:t>
            </a:r>
            <a:r>
              <a:rPr dirty="0"/>
              <a:t>industries,</a:t>
            </a:r>
            <a:r>
              <a:rPr dirty="0" spc="-35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we</a:t>
            </a:r>
            <a:r>
              <a:rPr dirty="0" spc="-35"/>
              <a:t> </a:t>
            </a:r>
            <a:r>
              <a:rPr dirty="0" spc="-10"/>
              <a:t>import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/>
              <a:t>stuff</a:t>
            </a:r>
            <a:r>
              <a:rPr dirty="0" spc="-20"/>
              <a:t> </a:t>
            </a:r>
            <a:r>
              <a:rPr dirty="0"/>
              <a:t>instead.</a:t>
            </a:r>
            <a:r>
              <a:rPr dirty="0" spc="-50"/>
              <a:t> </a:t>
            </a:r>
            <a:r>
              <a:rPr dirty="0"/>
              <a:t>That</a:t>
            </a:r>
            <a:r>
              <a:rPr dirty="0" spc="-2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why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numbers</a:t>
            </a:r>
            <a:r>
              <a:rPr dirty="0" spc="-20"/>
              <a:t> </a:t>
            </a:r>
            <a:r>
              <a:rPr dirty="0"/>
              <a:t>do</a:t>
            </a:r>
            <a:r>
              <a:rPr dirty="0" spc="-20"/>
              <a:t> </a:t>
            </a:r>
            <a:r>
              <a:rPr dirty="0"/>
              <a:t>not</a:t>
            </a:r>
            <a:r>
              <a:rPr dirty="0" spc="-20"/>
              <a:t> </a:t>
            </a:r>
            <a:r>
              <a:rPr dirty="0"/>
              <a:t>tell</a:t>
            </a:r>
            <a:r>
              <a:rPr dirty="0" spc="-20"/>
              <a:t> </a:t>
            </a:r>
            <a:r>
              <a:rPr dirty="0"/>
              <a:t>you</a:t>
            </a:r>
            <a:r>
              <a:rPr dirty="0" spc="-20"/>
              <a:t> </a:t>
            </a:r>
            <a:r>
              <a:rPr dirty="0"/>
              <a:t>anything</a:t>
            </a:r>
            <a:r>
              <a:rPr dirty="0" spc="-20"/>
              <a:t> </a:t>
            </a:r>
            <a:r>
              <a:rPr dirty="0" spc="-10"/>
              <a:t>particularly </a:t>
            </a:r>
            <a:r>
              <a:rPr dirty="0"/>
              <a:t>sensible.</a:t>
            </a:r>
            <a:r>
              <a:rPr dirty="0" spc="-25"/>
              <a:t> </a:t>
            </a:r>
            <a:r>
              <a:rPr dirty="0"/>
              <a:t>Oh,</a:t>
            </a:r>
            <a:r>
              <a:rPr dirty="0" spc="-25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by</a:t>
            </a:r>
            <a:r>
              <a:rPr dirty="0" spc="-25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 spc="-10"/>
              <a:t>way,</a:t>
            </a:r>
            <a:r>
              <a:rPr dirty="0" spc="-25"/>
              <a:t> </a:t>
            </a:r>
            <a:r>
              <a:rPr dirty="0"/>
              <a:t>we</a:t>
            </a:r>
            <a:r>
              <a:rPr dirty="0" spc="-25"/>
              <a:t> </a:t>
            </a:r>
            <a:r>
              <a:rPr dirty="0"/>
              <a:t>do</a:t>
            </a:r>
            <a:r>
              <a:rPr dirty="0" spc="-25"/>
              <a:t> </a:t>
            </a:r>
            <a:r>
              <a:rPr dirty="0"/>
              <a:t>not</a:t>
            </a:r>
            <a:r>
              <a:rPr dirty="0" spc="-25"/>
              <a:t> </a:t>
            </a:r>
            <a:r>
              <a:rPr dirty="0"/>
              <a:t>include</a:t>
            </a:r>
            <a:r>
              <a:rPr dirty="0" spc="-25"/>
              <a:t> </a:t>
            </a:r>
            <a:r>
              <a:rPr dirty="0"/>
              <a:t>Drax’s</a:t>
            </a:r>
            <a:r>
              <a:rPr dirty="0" spc="-25"/>
              <a:t> </a:t>
            </a:r>
            <a:r>
              <a:rPr dirty="0"/>
              <a:t>emissions</a:t>
            </a:r>
            <a:r>
              <a:rPr dirty="0" spc="-25"/>
              <a:t> </a:t>
            </a:r>
            <a:r>
              <a:rPr dirty="0"/>
              <a:t>in</a:t>
            </a:r>
            <a:r>
              <a:rPr dirty="0" spc="-25"/>
              <a:t> </a:t>
            </a:r>
            <a:r>
              <a:rPr dirty="0"/>
              <a:t>our</a:t>
            </a:r>
            <a:r>
              <a:rPr dirty="0" spc="-20"/>
              <a:t> </a:t>
            </a:r>
            <a:r>
              <a:rPr dirty="0" spc="-10"/>
              <a:t>territorial </a:t>
            </a:r>
            <a:r>
              <a:rPr dirty="0"/>
              <a:t>numbers</a:t>
            </a:r>
            <a:r>
              <a:rPr dirty="0" spc="-5"/>
              <a:t> </a:t>
            </a:r>
            <a:r>
              <a:rPr dirty="0" spc="-10"/>
              <a:t>either.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Statistics Net Zero</dc:title>
  <dcterms:created xsi:type="dcterms:W3CDTF">2024-02-27T15:09:35Z</dcterms:created>
  <dcterms:modified xsi:type="dcterms:W3CDTF">2024-02-27T15:09:35Z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