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9"/>
  </p:notesMasterIdLst>
  <p:sldIdLst>
    <p:sldId id="404" r:id="rId2"/>
    <p:sldId id="496" r:id="rId3"/>
    <p:sldId id="490" r:id="rId4"/>
    <p:sldId id="419" r:id="rId5"/>
    <p:sldId id="420" r:id="rId6"/>
    <p:sldId id="421" r:id="rId7"/>
    <p:sldId id="422" r:id="rId8"/>
    <p:sldId id="411" r:id="rId9"/>
    <p:sldId id="484" r:id="rId10"/>
    <p:sldId id="429" r:id="rId11"/>
    <p:sldId id="485" r:id="rId12"/>
    <p:sldId id="415" r:id="rId13"/>
    <p:sldId id="412" r:id="rId14"/>
    <p:sldId id="497" r:id="rId15"/>
    <p:sldId id="499" r:id="rId16"/>
    <p:sldId id="500" r:id="rId17"/>
    <p:sldId id="503" r:id="rId18"/>
    <p:sldId id="498" r:id="rId19"/>
    <p:sldId id="502" r:id="rId20"/>
    <p:sldId id="452" r:id="rId21"/>
    <p:sldId id="453" r:id="rId22"/>
    <p:sldId id="454" r:id="rId23"/>
    <p:sldId id="501" r:id="rId24"/>
    <p:sldId id="414" r:id="rId25"/>
    <p:sldId id="493" r:id="rId26"/>
    <p:sldId id="438" r:id="rId27"/>
    <p:sldId id="42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4F"/>
    <a:srgbClr val="C4C9CF"/>
    <a:srgbClr val="E7E9EC"/>
    <a:srgbClr val="12273F"/>
    <a:srgbClr val="77E3E4"/>
    <a:srgbClr val="FE015B"/>
    <a:srgbClr val="3CD7D9"/>
    <a:srgbClr val="FF7300"/>
    <a:srgbClr val="9E71FE"/>
    <a:srgbClr val="D4A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3" autoAdjust="0"/>
    <p:restoredTop sz="75959" autoAdjust="0"/>
  </p:normalViewPr>
  <p:slideViewPr>
    <p:cSldViewPr snapToGrid="0" showGuides="1">
      <p:cViewPr varScale="1">
        <p:scale>
          <a:sx n="120" d="100"/>
          <a:sy n="120" d="100"/>
        </p:scale>
        <p:origin x="1896" y="90"/>
      </p:cViewPr>
      <p:guideLst/>
    </p:cSldViewPr>
  </p:slideViewPr>
  <p:outlineViewPr>
    <p:cViewPr>
      <p:scale>
        <a:sx n="33" d="100"/>
        <a:sy n="33" d="100"/>
      </p:scale>
      <p:origin x="0" y="-4188"/>
    </p:cViewPr>
  </p:outlineViewPr>
  <p:notesTextViewPr>
    <p:cViewPr>
      <p:scale>
        <a:sx n="3" d="2"/>
        <a:sy n="3" d="2"/>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MAFP-NWSRV\DATA\SED\Climate%20Team\Team%20outputs\Huw%20CEW%20speech%20May%202022\data%20for%20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AFP-NWSRV\DATA\SED\Climate%20Team\Team%20outputs\Huw%20CEW%20speech%20May%202022\data%20for%20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AFP-NWSRV\DATA\SED\Climate%20Team\Team%20outputs\Huw%20CEW%20speech%20May%202022\data%20for%20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AFP-NWSRV\DATA\SED\Climate%20Team\Huw%20CEW%20speech%20May%202022\data%20for%20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AFP-NWSRV\DATA\SED\Climate%20Team\Team%20outputs\QB\Goods%20and%20services%20inflation.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54395675315595E-2"/>
          <c:y val="7.1709135557919051E-2"/>
          <c:w val="0.93834416558024614"/>
          <c:h val="0.7047959011154904"/>
        </c:manualLayout>
      </c:layout>
      <c:barChart>
        <c:barDir val="col"/>
        <c:grouping val="clustered"/>
        <c:varyColors val="0"/>
        <c:ser>
          <c:idx val="0"/>
          <c:order val="0"/>
          <c:tx>
            <c:strRef>
              <c:f>Sheet3!$A$13</c:f>
              <c:strCache>
                <c:ptCount val="1"/>
                <c:pt idx="0">
                  <c:v>0 - 9</c:v>
                </c:pt>
              </c:strCache>
            </c:strRef>
          </c:tx>
          <c:spPr>
            <a:solidFill>
              <a:schemeClr val="accent1"/>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Sheet3!$B$13:$D$13</c:f>
              <c:numCache>
                <c:formatCode>0.0%</c:formatCode>
                <c:ptCount val="3"/>
                <c:pt idx="0">
                  <c:v>5.7000000000000002E-2</c:v>
                </c:pt>
                <c:pt idx="1">
                  <c:v>3.2000000000000001E-2</c:v>
                </c:pt>
                <c:pt idx="2">
                  <c:v>0.437</c:v>
                </c:pt>
              </c:numCache>
            </c:numRef>
          </c:val>
          <c:extLst>
            <c:ext xmlns:c16="http://schemas.microsoft.com/office/drawing/2014/chart" uri="{C3380CC4-5D6E-409C-BE32-E72D297353CC}">
              <c16:uniqueId val="{00000000-7E8E-4972-9C07-1DDBC0947513}"/>
            </c:ext>
          </c:extLst>
        </c:ser>
        <c:ser>
          <c:idx val="1"/>
          <c:order val="1"/>
          <c:tx>
            <c:strRef>
              <c:f>Sheet3!$A$14</c:f>
              <c:strCache>
                <c:ptCount val="1"/>
                <c:pt idx="0">
                  <c:v>10 - 49</c:v>
                </c:pt>
              </c:strCache>
            </c:strRef>
          </c:tx>
          <c:spPr>
            <a:solidFill>
              <a:schemeClr val="accent2"/>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Sheet3!$B$14:$D$14</c:f>
              <c:numCache>
                <c:formatCode>0.0%</c:formatCode>
                <c:ptCount val="3"/>
                <c:pt idx="0">
                  <c:v>7.6999999999999999E-2</c:v>
                </c:pt>
                <c:pt idx="1">
                  <c:v>7.0999999999999994E-2</c:v>
                </c:pt>
                <c:pt idx="2">
                  <c:v>0.60599999999999998</c:v>
                </c:pt>
              </c:numCache>
            </c:numRef>
          </c:val>
          <c:extLst>
            <c:ext xmlns:c16="http://schemas.microsoft.com/office/drawing/2014/chart" uri="{C3380CC4-5D6E-409C-BE32-E72D297353CC}">
              <c16:uniqueId val="{00000001-7E8E-4972-9C07-1DDBC0947513}"/>
            </c:ext>
          </c:extLst>
        </c:ser>
        <c:ser>
          <c:idx val="2"/>
          <c:order val="2"/>
          <c:tx>
            <c:strRef>
              <c:f>Sheet3!$A$15</c:f>
              <c:strCache>
                <c:ptCount val="1"/>
                <c:pt idx="0">
                  <c:v>50 - 99</c:v>
                </c:pt>
              </c:strCache>
            </c:strRef>
          </c:tx>
          <c:spPr>
            <a:solidFill>
              <a:schemeClr val="accent3"/>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Sheet3!$B$15:$D$15</c:f>
              <c:numCache>
                <c:formatCode>0.0%</c:formatCode>
                <c:ptCount val="3"/>
                <c:pt idx="0">
                  <c:v>0.10199999999999999</c:v>
                </c:pt>
                <c:pt idx="1">
                  <c:v>0.13200000000000001</c:v>
                </c:pt>
                <c:pt idx="2">
                  <c:v>0.68</c:v>
                </c:pt>
              </c:numCache>
            </c:numRef>
          </c:val>
          <c:extLst>
            <c:ext xmlns:c16="http://schemas.microsoft.com/office/drawing/2014/chart" uri="{C3380CC4-5D6E-409C-BE32-E72D297353CC}">
              <c16:uniqueId val="{00000002-7E8E-4972-9C07-1DDBC0947513}"/>
            </c:ext>
          </c:extLst>
        </c:ser>
        <c:ser>
          <c:idx val="3"/>
          <c:order val="3"/>
          <c:tx>
            <c:strRef>
              <c:f>Sheet3!$A$16</c:f>
              <c:strCache>
                <c:ptCount val="1"/>
                <c:pt idx="0">
                  <c:v>100 -249</c:v>
                </c:pt>
              </c:strCache>
            </c:strRef>
          </c:tx>
          <c:spPr>
            <a:solidFill>
              <a:schemeClr val="accent4"/>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Sheet3!$B$16:$D$16</c:f>
              <c:numCache>
                <c:formatCode>0.0%</c:formatCode>
                <c:ptCount val="3"/>
                <c:pt idx="0">
                  <c:v>0.128</c:v>
                </c:pt>
                <c:pt idx="1">
                  <c:v>0.17199999999999999</c:v>
                </c:pt>
                <c:pt idx="2">
                  <c:v>0.69800000000000006</c:v>
                </c:pt>
              </c:numCache>
            </c:numRef>
          </c:val>
          <c:extLst>
            <c:ext xmlns:c16="http://schemas.microsoft.com/office/drawing/2014/chart" uri="{C3380CC4-5D6E-409C-BE32-E72D297353CC}">
              <c16:uniqueId val="{00000003-7E8E-4972-9C07-1DDBC0947513}"/>
            </c:ext>
          </c:extLst>
        </c:ser>
        <c:ser>
          <c:idx val="4"/>
          <c:order val="4"/>
          <c:tx>
            <c:strRef>
              <c:f>Sheet3!$A$17</c:f>
              <c:strCache>
                <c:ptCount val="1"/>
                <c:pt idx="0">
                  <c:v>250 +</c:v>
                </c:pt>
              </c:strCache>
            </c:strRef>
          </c:tx>
          <c:spPr>
            <a:solidFill>
              <a:schemeClr val="accent5"/>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Sheet3!$B$17:$D$17</c:f>
              <c:numCache>
                <c:formatCode>0.0%</c:formatCode>
                <c:ptCount val="3"/>
                <c:pt idx="0">
                  <c:v>0.13900000000000001</c:v>
                </c:pt>
                <c:pt idx="1">
                  <c:v>0.27200000000000002</c:v>
                </c:pt>
                <c:pt idx="2">
                  <c:v>0.68</c:v>
                </c:pt>
              </c:numCache>
            </c:numRef>
          </c:val>
          <c:extLst>
            <c:ext xmlns:c16="http://schemas.microsoft.com/office/drawing/2014/chart" uri="{C3380CC4-5D6E-409C-BE32-E72D297353CC}">
              <c16:uniqueId val="{00000004-7E8E-4972-9C07-1DDBC0947513}"/>
            </c:ext>
          </c:extLst>
        </c:ser>
        <c:dLbls>
          <c:showLegendKey val="0"/>
          <c:showVal val="0"/>
          <c:showCatName val="0"/>
          <c:showSerName val="0"/>
          <c:showPercent val="0"/>
          <c:showBubbleSize val="0"/>
        </c:dLbls>
        <c:gapWidth val="219"/>
        <c:overlap val="-27"/>
        <c:axId val="1829191039"/>
        <c:axId val="1452143871"/>
      </c:barChart>
      <c:catAx>
        <c:axId val="182919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2143871"/>
        <c:crosses val="autoZero"/>
        <c:auto val="1"/>
        <c:lblAlgn val="ctr"/>
        <c:lblOffset val="100"/>
        <c:noMultiLvlLbl val="0"/>
      </c:catAx>
      <c:valAx>
        <c:axId val="145214387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9191039"/>
        <c:crosses val="autoZero"/>
        <c:crossBetween val="between"/>
        <c:majorUnit val="0.2"/>
      </c:valAx>
      <c:spPr>
        <a:noFill/>
        <a:ln>
          <a:noFill/>
        </a:ln>
        <a:effectLst/>
      </c:spPr>
    </c:plotArea>
    <c:legend>
      <c:legendPos val="b"/>
      <c:layout>
        <c:manualLayout>
          <c:xMode val="edge"/>
          <c:yMode val="edge"/>
          <c:x val="0.3961601878840163"/>
          <c:y val="0.91804557167232437"/>
          <c:w val="0.48051118783767732"/>
          <c:h val="7.89088026974170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54395675315595E-2"/>
          <c:y val="7.1709135557919051E-2"/>
          <c:w val="0.93834416558024614"/>
          <c:h val="0.7047959011154904"/>
        </c:manualLayout>
      </c:layout>
      <c:barChart>
        <c:barDir val="col"/>
        <c:grouping val="clustered"/>
        <c:varyColors val="0"/>
        <c:ser>
          <c:idx val="0"/>
          <c:order val="0"/>
          <c:tx>
            <c:strRef>
              <c:f>Sheet3!$A$13</c:f>
              <c:strCache>
                <c:ptCount val="1"/>
                <c:pt idx="0">
                  <c:v>0 - 9</c:v>
                </c:pt>
              </c:strCache>
            </c:strRef>
          </c:tx>
          <c:spPr>
            <a:solidFill>
              <a:schemeClr val="accent1"/>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Sheet3!$B$13:$D$13</c:f>
              <c:numCache>
                <c:formatCode>0.0%</c:formatCode>
                <c:ptCount val="3"/>
                <c:pt idx="0">
                  <c:v>5.7000000000000002E-2</c:v>
                </c:pt>
                <c:pt idx="1">
                  <c:v>3.2000000000000001E-2</c:v>
                </c:pt>
                <c:pt idx="2">
                  <c:v>0.437</c:v>
                </c:pt>
              </c:numCache>
            </c:numRef>
          </c:val>
          <c:extLst>
            <c:ext xmlns:c16="http://schemas.microsoft.com/office/drawing/2014/chart" uri="{C3380CC4-5D6E-409C-BE32-E72D297353CC}">
              <c16:uniqueId val="{00000000-5878-4331-B706-2A5941AD6CA9}"/>
            </c:ext>
          </c:extLst>
        </c:ser>
        <c:ser>
          <c:idx val="1"/>
          <c:order val="1"/>
          <c:tx>
            <c:strRef>
              <c:f>Sheet3!$A$14</c:f>
              <c:strCache>
                <c:ptCount val="1"/>
                <c:pt idx="0">
                  <c:v>10 - 49</c:v>
                </c:pt>
              </c:strCache>
            </c:strRef>
          </c:tx>
          <c:spPr>
            <a:solidFill>
              <a:schemeClr val="accent2"/>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Sheet3!$B$14:$D$14</c:f>
              <c:numCache>
                <c:formatCode>0.0%</c:formatCode>
                <c:ptCount val="3"/>
                <c:pt idx="0">
                  <c:v>7.6999999999999999E-2</c:v>
                </c:pt>
                <c:pt idx="1">
                  <c:v>7.0999999999999994E-2</c:v>
                </c:pt>
                <c:pt idx="2">
                  <c:v>0.60599999999999998</c:v>
                </c:pt>
              </c:numCache>
            </c:numRef>
          </c:val>
          <c:extLst>
            <c:ext xmlns:c16="http://schemas.microsoft.com/office/drawing/2014/chart" uri="{C3380CC4-5D6E-409C-BE32-E72D297353CC}">
              <c16:uniqueId val="{00000001-5878-4331-B706-2A5941AD6CA9}"/>
            </c:ext>
          </c:extLst>
        </c:ser>
        <c:ser>
          <c:idx val="2"/>
          <c:order val="2"/>
          <c:tx>
            <c:strRef>
              <c:f>Sheet3!$A$15</c:f>
              <c:strCache>
                <c:ptCount val="1"/>
                <c:pt idx="0">
                  <c:v>50 - 99</c:v>
                </c:pt>
              </c:strCache>
            </c:strRef>
          </c:tx>
          <c:spPr>
            <a:solidFill>
              <a:schemeClr val="accent3"/>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Sheet3!$B$15:$D$15</c:f>
              <c:numCache>
                <c:formatCode>0.0%</c:formatCode>
                <c:ptCount val="3"/>
                <c:pt idx="0">
                  <c:v>0.10199999999999999</c:v>
                </c:pt>
                <c:pt idx="1">
                  <c:v>0.13200000000000001</c:v>
                </c:pt>
                <c:pt idx="2">
                  <c:v>0.68</c:v>
                </c:pt>
              </c:numCache>
            </c:numRef>
          </c:val>
          <c:extLst>
            <c:ext xmlns:c16="http://schemas.microsoft.com/office/drawing/2014/chart" uri="{C3380CC4-5D6E-409C-BE32-E72D297353CC}">
              <c16:uniqueId val="{00000002-5878-4331-B706-2A5941AD6CA9}"/>
            </c:ext>
          </c:extLst>
        </c:ser>
        <c:ser>
          <c:idx val="3"/>
          <c:order val="3"/>
          <c:tx>
            <c:strRef>
              <c:f>Sheet3!$A$16</c:f>
              <c:strCache>
                <c:ptCount val="1"/>
                <c:pt idx="0">
                  <c:v>100 -249</c:v>
                </c:pt>
              </c:strCache>
            </c:strRef>
          </c:tx>
          <c:spPr>
            <a:solidFill>
              <a:schemeClr val="accent4"/>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Sheet3!$B$16:$D$16</c:f>
              <c:numCache>
                <c:formatCode>0.0%</c:formatCode>
                <c:ptCount val="3"/>
                <c:pt idx="0">
                  <c:v>0.128</c:v>
                </c:pt>
                <c:pt idx="1">
                  <c:v>0.17199999999999999</c:v>
                </c:pt>
                <c:pt idx="2">
                  <c:v>0.69800000000000006</c:v>
                </c:pt>
              </c:numCache>
            </c:numRef>
          </c:val>
          <c:extLst>
            <c:ext xmlns:c16="http://schemas.microsoft.com/office/drawing/2014/chart" uri="{C3380CC4-5D6E-409C-BE32-E72D297353CC}">
              <c16:uniqueId val="{00000003-5878-4331-B706-2A5941AD6CA9}"/>
            </c:ext>
          </c:extLst>
        </c:ser>
        <c:ser>
          <c:idx val="4"/>
          <c:order val="4"/>
          <c:tx>
            <c:strRef>
              <c:f>Sheet3!$A$17</c:f>
              <c:strCache>
                <c:ptCount val="1"/>
                <c:pt idx="0">
                  <c:v>250 +</c:v>
                </c:pt>
              </c:strCache>
            </c:strRef>
          </c:tx>
          <c:spPr>
            <a:solidFill>
              <a:schemeClr val="accent5"/>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Sheet3!$B$17:$D$17</c:f>
              <c:numCache>
                <c:formatCode>0.0%</c:formatCode>
                <c:ptCount val="3"/>
                <c:pt idx="0">
                  <c:v>0.13900000000000001</c:v>
                </c:pt>
                <c:pt idx="1">
                  <c:v>0.27200000000000002</c:v>
                </c:pt>
                <c:pt idx="2">
                  <c:v>0.68</c:v>
                </c:pt>
              </c:numCache>
            </c:numRef>
          </c:val>
          <c:extLst>
            <c:ext xmlns:c16="http://schemas.microsoft.com/office/drawing/2014/chart" uri="{C3380CC4-5D6E-409C-BE32-E72D297353CC}">
              <c16:uniqueId val="{00000004-5878-4331-B706-2A5941AD6CA9}"/>
            </c:ext>
          </c:extLst>
        </c:ser>
        <c:dLbls>
          <c:showLegendKey val="0"/>
          <c:showVal val="0"/>
          <c:showCatName val="0"/>
          <c:showSerName val="0"/>
          <c:showPercent val="0"/>
          <c:showBubbleSize val="0"/>
        </c:dLbls>
        <c:gapWidth val="219"/>
        <c:overlap val="-27"/>
        <c:axId val="1829191039"/>
        <c:axId val="1452143871"/>
      </c:barChart>
      <c:catAx>
        <c:axId val="182919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2143871"/>
        <c:crosses val="autoZero"/>
        <c:auto val="1"/>
        <c:lblAlgn val="ctr"/>
        <c:lblOffset val="100"/>
        <c:noMultiLvlLbl val="0"/>
      </c:catAx>
      <c:valAx>
        <c:axId val="145214387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9191039"/>
        <c:crosses val="autoZero"/>
        <c:crossBetween val="between"/>
        <c:majorUnit val="0.2"/>
      </c:valAx>
      <c:spPr>
        <a:noFill/>
        <a:ln>
          <a:noFill/>
        </a:ln>
        <a:effectLst/>
      </c:spPr>
    </c:plotArea>
    <c:legend>
      <c:legendPos val="b"/>
      <c:layout>
        <c:manualLayout>
          <c:xMode val="edge"/>
          <c:yMode val="edge"/>
          <c:x val="0.3961601878840163"/>
          <c:y val="0.91804557167232437"/>
          <c:w val="0.48051118783767732"/>
          <c:h val="7.89088026974170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54395675315595E-2"/>
          <c:y val="7.1709135557919051E-2"/>
          <c:w val="0.93834416558024614"/>
          <c:h val="0.7047959011154904"/>
        </c:manualLayout>
      </c:layout>
      <c:barChart>
        <c:barDir val="col"/>
        <c:grouping val="clustered"/>
        <c:varyColors val="0"/>
        <c:ser>
          <c:idx val="0"/>
          <c:order val="0"/>
          <c:tx>
            <c:strRef>
              <c:f>Sheet3!$A$13</c:f>
              <c:strCache>
                <c:ptCount val="1"/>
                <c:pt idx="0">
                  <c:v>0 - 9</c:v>
                </c:pt>
              </c:strCache>
            </c:strRef>
          </c:tx>
          <c:spPr>
            <a:solidFill>
              <a:schemeClr val="accent1"/>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Sheet3!$B$13:$D$13</c:f>
              <c:numCache>
                <c:formatCode>0.0%</c:formatCode>
                <c:ptCount val="3"/>
                <c:pt idx="0">
                  <c:v>5.7000000000000002E-2</c:v>
                </c:pt>
                <c:pt idx="1">
                  <c:v>3.2000000000000001E-2</c:v>
                </c:pt>
                <c:pt idx="2">
                  <c:v>0.437</c:v>
                </c:pt>
              </c:numCache>
            </c:numRef>
          </c:val>
          <c:extLst>
            <c:ext xmlns:c16="http://schemas.microsoft.com/office/drawing/2014/chart" uri="{C3380CC4-5D6E-409C-BE32-E72D297353CC}">
              <c16:uniqueId val="{00000000-F0DF-4C04-984E-3DA3DF2C569C}"/>
            </c:ext>
          </c:extLst>
        </c:ser>
        <c:ser>
          <c:idx val="1"/>
          <c:order val="1"/>
          <c:tx>
            <c:strRef>
              <c:f>Sheet3!$A$14</c:f>
              <c:strCache>
                <c:ptCount val="1"/>
                <c:pt idx="0">
                  <c:v>10 - 49</c:v>
                </c:pt>
              </c:strCache>
            </c:strRef>
          </c:tx>
          <c:spPr>
            <a:solidFill>
              <a:schemeClr val="accent2"/>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Sheet3!$B$14:$D$14</c:f>
              <c:numCache>
                <c:formatCode>0.0%</c:formatCode>
                <c:ptCount val="3"/>
                <c:pt idx="0">
                  <c:v>7.6999999999999999E-2</c:v>
                </c:pt>
                <c:pt idx="1">
                  <c:v>7.0999999999999994E-2</c:v>
                </c:pt>
                <c:pt idx="2">
                  <c:v>0.60599999999999998</c:v>
                </c:pt>
              </c:numCache>
            </c:numRef>
          </c:val>
          <c:extLst>
            <c:ext xmlns:c16="http://schemas.microsoft.com/office/drawing/2014/chart" uri="{C3380CC4-5D6E-409C-BE32-E72D297353CC}">
              <c16:uniqueId val="{00000001-F0DF-4C04-984E-3DA3DF2C569C}"/>
            </c:ext>
          </c:extLst>
        </c:ser>
        <c:ser>
          <c:idx val="2"/>
          <c:order val="2"/>
          <c:tx>
            <c:strRef>
              <c:f>Sheet3!$A$15</c:f>
              <c:strCache>
                <c:ptCount val="1"/>
                <c:pt idx="0">
                  <c:v>50 - 99</c:v>
                </c:pt>
              </c:strCache>
            </c:strRef>
          </c:tx>
          <c:spPr>
            <a:solidFill>
              <a:schemeClr val="accent3"/>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Sheet3!$B$15:$D$15</c:f>
              <c:numCache>
                <c:formatCode>0.0%</c:formatCode>
                <c:ptCount val="3"/>
                <c:pt idx="0">
                  <c:v>0.10199999999999999</c:v>
                </c:pt>
                <c:pt idx="1">
                  <c:v>0.13200000000000001</c:v>
                </c:pt>
                <c:pt idx="2">
                  <c:v>0.68</c:v>
                </c:pt>
              </c:numCache>
            </c:numRef>
          </c:val>
          <c:extLst>
            <c:ext xmlns:c16="http://schemas.microsoft.com/office/drawing/2014/chart" uri="{C3380CC4-5D6E-409C-BE32-E72D297353CC}">
              <c16:uniqueId val="{00000002-F0DF-4C04-984E-3DA3DF2C569C}"/>
            </c:ext>
          </c:extLst>
        </c:ser>
        <c:ser>
          <c:idx val="3"/>
          <c:order val="3"/>
          <c:tx>
            <c:strRef>
              <c:f>Sheet3!$A$16</c:f>
              <c:strCache>
                <c:ptCount val="1"/>
                <c:pt idx="0">
                  <c:v>100 -249</c:v>
                </c:pt>
              </c:strCache>
            </c:strRef>
          </c:tx>
          <c:spPr>
            <a:solidFill>
              <a:schemeClr val="accent4"/>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Sheet3!$B$16:$D$16</c:f>
              <c:numCache>
                <c:formatCode>0.0%</c:formatCode>
                <c:ptCount val="3"/>
                <c:pt idx="0">
                  <c:v>0.128</c:v>
                </c:pt>
                <c:pt idx="1">
                  <c:v>0.17199999999999999</c:v>
                </c:pt>
                <c:pt idx="2">
                  <c:v>0.69800000000000006</c:v>
                </c:pt>
              </c:numCache>
            </c:numRef>
          </c:val>
          <c:extLst>
            <c:ext xmlns:c16="http://schemas.microsoft.com/office/drawing/2014/chart" uri="{C3380CC4-5D6E-409C-BE32-E72D297353CC}">
              <c16:uniqueId val="{00000003-F0DF-4C04-984E-3DA3DF2C569C}"/>
            </c:ext>
          </c:extLst>
        </c:ser>
        <c:ser>
          <c:idx val="4"/>
          <c:order val="4"/>
          <c:tx>
            <c:strRef>
              <c:f>Sheet3!$A$17</c:f>
              <c:strCache>
                <c:ptCount val="1"/>
                <c:pt idx="0">
                  <c:v>250 +</c:v>
                </c:pt>
              </c:strCache>
            </c:strRef>
          </c:tx>
          <c:spPr>
            <a:solidFill>
              <a:schemeClr val="accent5"/>
            </a:solidFill>
            <a:ln>
              <a:noFill/>
            </a:ln>
            <a:effectLst/>
          </c:spPr>
          <c:invertIfNegative val="0"/>
          <c:cat>
            <c:strRef>
              <c:f>Sheet3!$B$12:$D$12</c:f>
              <c:strCache>
                <c:ptCount val="3"/>
                <c:pt idx="0">
                  <c:v>Monitors climate-related risks</c:v>
                </c:pt>
                <c:pt idx="1">
                  <c:v>Has a climate change strategy</c:v>
                </c:pt>
                <c:pt idx="2">
                  <c:v>Took action to reduce emissions</c:v>
                </c:pt>
              </c:strCache>
            </c:strRef>
          </c:cat>
          <c:val>
            <c:numRef>
              <c:f>Sheet3!$B$17:$D$17</c:f>
              <c:numCache>
                <c:formatCode>0.0%</c:formatCode>
                <c:ptCount val="3"/>
                <c:pt idx="0">
                  <c:v>0.13900000000000001</c:v>
                </c:pt>
                <c:pt idx="1">
                  <c:v>0.27200000000000002</c:v>
                </c:pt>
                <c:pt idx="2">
                  <c:v>0.68</c:v>
                </c:pt>
              </c:numCache>
            </c:numRef>
          </c:val>
          <c:extLst>
            <c:ext xmlns:c16="http://schemas.microsoft.com/office/drawing/2014/chart" uri="{C3380CC4-5D6E-409C-BE32-E72D297353CC}">
              <c16:uniqueId val="{00000004-F0DF-4C04-984E-3DA3DF2C569C}"/>
            </c:ext>
          </c:extLst>
        </c:ser>
        <c:dLbls>
          <c:showLegendKey val="0"/>
          <c:showVal val="0"/>
          <c:showCatName val="0"/>
          <c:showSerName val="0"/>
          <c:showPercent val="0"/>
          <c:showBubbleSize val="0"/>
        </c:dLbls>
        <c:gapWidth val="219"/>
        <c:overlap val="-27"/>
        <c:axId val="1829191039"/>
        <c:axId val="1452143871"/>
      </c:barChart>
      <c:catAx>
        <c:axId val="182919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52143871"/>
        <c:crosses val="autoZero"/>
        <c:auto val="1"/>
        <c:lblAlgn val="ctr"/>
        <c:lblOffset val="100"/>
        <c:noMultiLvlLbl val="0"/>
      </c:catAx>
      <c:valAx>
        <c:axId val="145214387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9191039"/>
        <c:crosses val="autoZero"/>
        <c:crossBetween val="between"/>
        <c:majorUnit val="0.2"/>
      </c:valAx>
      <c:spPr>
        <a:noFill/>
        <a:ln>
          <a:noFill/>
        </a:ln>
        <a:effectLst/>
      </c:spPr>
    </c:plotArea>
    <c:legend>
      <c:legendPos val="b"/>
      <c:layout>
        <c:manualLayout>
          <c:xMode val="edge"/>
          <c:yMode val="edge"/>
          <c:x val="0.3961601878840163"/>
          <c:y val="0.91804557167232437"/>
          <c:w val="0.48051118783767732"/>
          <c:h val="7.89088026974170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38107398737319E-2"/>
          <c:y val="3.4205067376928022E-2"/>
          <c:w val="0.93517450521387524"/>
          <c:h val="0.70863717132450044"/>
        </c:manualLayout>
      </c:layout>
      <c:barChart>
        <c:barDir val="col"/>
        <c:grouping val="clustered"/>
        <c:varyColors val="0"/>
        <c:ser>
          <c:idx val="0"/>
          <c:order val="0"/>
          <c:tx>
            <c:strRef>
              <c:f>Sheet3!$A$2</c:f>
              <c:strCache>
                <c:ptCount val="1"/>
                <c:pt idx="0">
                  <c:v>0 - 9</c:v>
                </c:pt>
              </c:strCache>
            </c:strRef>
          </c:tx>
          <c:spPr>
            <a:solidFill>
              <a:schemeClr val="accent1"/>
            </a:solidFill>
            <a:ln>
              <a:noFill/>
            </a:ln>
            <a:effectLst/>
          </c:spPr>
          <c:invertIfNegative val="0"/>
          <c:cat>
            <c:strRef>
              <c:f>Sheet3!$B$1:$D$1</c:f>
              <c:strCache>
                <c:ptCount val="3"/>
                <c:pt idx="0">
                  <c:v>Monitors climate-related risks</c:v>
                </c:pt>
                <c:pt idx="1">
                  <c:v>Has a climate change strategy</c:v>
                </c:pt>
                <c:pt idx="2">
                  <c:v>Took action to reduce emissions</c:v>
                </c:pt>
              </c:strCache>
            </c:strRef>
          </c:cat>
          <c:val>
            <c:numRef>
              <c:f>Sheet3!$B$2:$D$2</c:f>
              <c:numCache>
                <c:formatCode>0.0%</c:formatCode>
                <c:ptCount val="3"/>
                <c:pt idx="0">
                  <c:v>2.5000000000000001E-2</c:v>
                </c:pt>
                <c:pt idx="1">
                  <c:v>3.5000000000000003E-2</c:v>
                </c:pt>
                <c:pt idx="2">
                  <c:v>0.47099999999999997</c:v>
                </c:pt>
              </c:numCache>
            </c:numRef>
          </c:val>
          <c:extLst>
            <c:ext xmlns:c16="http://schemas.microsoft.com/office/drawing/2014/chart" uri="{C3380CC4-5D6E-409C-BE32-E72D297353CC}">
              <c16:uniqueId val="{00000000-AB31-4E0C-A595-FFD04342C6B1}"/>
            </c:ext>
          </c:extLst>
        </c:ser>
        <c:ser>
          <c:idx val="1"/>
          <c:order val="1"/>
          <c:tx>
            <c:strRef>
              <c:f>Sheet3!$A$3</c:f>
              <c:strCache>
                <c:ptCount val="1"/>
                <c:pt idx="0">
                  <c:v>10 - 49</c:v>
                </c:pt>
              </c:strCache>
            </c:strRef>
          </c:tx>
          <c:spPr>
            <a:solidFill>
              <a:schemeClr val="accent2"/>
            </a:solidFill>
            <a:ln>
              <a:noFill/>
            </a:ln>
            <a:effectLst/>
          </c:spPr>
          <c:invertIfNegative val="0"/>
          <c:cat>
            <c:strRef>
              <c:f>Sheet3!$B$1:$D$1</c:f>
              <c:strCache>
                <c:ptCount val="3"/>
                <c:pt idx="0">
                  <c:v>Monitors climate-related risks</c:v>
                </c:pt>
                <c:pt idx="1">
                  <c:v>Has a climate change strategy</c:v>
                </c:pt>
                <c:pt idx="2">
                  <c:v>Took action to reduce emissions</c:v>
                </c:pt>
              </c:strCache>
            </c:strRef>
          </c:cat>
          <c:val>
            <c:numRef>
              <c:f>Sheet3!$B$3:$D$3</c:f>
              <c:numCache>
                <c:formatCode>0.0%</c:formatCode>
                <c:ptCount val="3"/>
                <c:pt idx="0">
                  <c:v>3.1E-2</c:v>
                </c:pt>
                <c:pt idx="1">
                  <c:v>6.4000000000000001E-2</c:v>
                </c:pt>
                <c:pt idx="2">
                  <c:v>0.64900000000000002</c:v>
                </c:pt>
              </c:numCache>
            </c:numRef>
          </c:val>
          <c:extLst>
            <c:ext xmlns:c16="http://schemas.microsoft.com/office/drawing/2014/chart" uri="{C3380CC4-5D6E-409C-BE32-E72D297353CC}">
              <c16:uniqueId val="{00000001-AB31-4E0C-A595-FFD04342C6B1}"/>
            </c:ext>
          </c:extLst>
        </c:ser>
        <c:ser>
          <c:idx val="2"/>
          <c:order val="2"/>
          <c:tx>
            <c:strRef>
              <c:f>Sheet3!$A$4</c:f>
              <c:strCache>
                <c:ptCount val="1"/>
                <c:pt idx="0">
                  <c:v>50 - 99</c:v>
                </c:pt>
              </c:strCache>
            </c:strRef>
          </c:tx>
          <c:spPr>
            <a:solidFill>
              <a:schemeClr val="accent3"/>
            </a:solidFill>
            <a:ln>
              <a:noFill/>
            </a:ln>
            <a:effectLst/>
          </c:spPr>
          <c:invertIfNegative val="0"/>
          <c:cat>
            <c:strRef>
              <c:f>Sheet3!$B$1:$D$1</c:f>
              <c:strCache>
                <c:ptCount val="3"/>
                <c:pt idx="0">
                  <c:v>Monitors climate-related risks</c:v>
                </c:pt>
                <c:pt idx="1">
                  <c:v>Has a climate change strategy</c:v>
                </c:pt>
                <c:pt idx="2">
                  <c:v>Took action to reduce emissions</c:v>
                </c:pt>
              </c:strCache>
            </c:strRef>
          </c:cat>
          <c:val>
            <c:numRef>
              <c:f>Sheet3!$B$4:$D$4</c:f>
              <c:numCache>
                <c:formatCode>0.0%</c:formatCode>
                <c:ptCount val="3"/>
                <c:pt idx="0">
                  <c:v>4.9000000000000002E-2</c:v>
                </c:pt>
                <c:pt idx="1">
                  <c:v>0.122</c:v>
                </c:pt>
                <c:pt idx="2">
                  <c:v>0.68399999999999994</c:v>
                </c:pt>
              </c:numCache>
            </c:numRef>
          </c:val>
          <c:extLst>
            <c:ext xmlns:c16="http://schemas.microsoft.com/office/drawing/2014/chart" uri="{C3380CC4-5D6E-409C-BE32-E72D297353CC}">
              <c16:uniqueId val="{00000002-AB31-4E0C-A595-FFD04342C6B1}"/>
            </c:ext>
          </c:extLst>
        </c:ser>
        <c:ser>
          <c:idx val="3"/>
          <c:order val="3"/>
          <c:tx>
            <c:strRef>
              <c:f>Sheet3!$A$5</c:f>
              <c:strCache>
                <c:ptCount val="1"/>
                <c:pt idx="0">
                  <c:v>100 -249</c:v>
                </c:pt>
              </c:strCache>
            </c:strRef>
          </c:tx>
          <c:spPr>
            <a:solidFill>
              <a:schemeClr val="accent4"/>
            </a:solidFill>
            <a:ln>
              <a:noFill/>
            </a:ln>
            <a:effectLst/>
          </c:spPr>
          <c:invertIfNegative val="0"/>
          <c:cat>
            <c:strRef>
              <c:f>Sheet3!$B$1:$D$1</c:f>
              <c:strCache>
                <c:ptCount val="3"/>
                <c:pt idx="0">
                  <c:v>Monitors climate-related risks</c:v>
                </c:pt>
                <c:pt idx="1">
                  <c:v>Has a climate change strategy</c:v>
                </c:pt>
                <c:pt idx="2">
                  <c:v>Took action to reduce emissions</c:v>
                </c:pt>
              </c:strCache>
            </c:strRef>
          </c:cat>
          <c:val>
            <c:numRef>
              <c:f>Sheet3!$B$5:$D$5</c:f>
              <c:numCache>
                <c:formatCode>0.0%</c:formatCode>
                <c:ptCount val="3"/>
                <c:pt idx="0">
                  <c:v>6.0999999999999999E-2</c:v>
                </c:pt>
                <c:pt idx="1">
                  <c:v>0.16700000000000001</c:v>
                </c:pt>
                <c:pt idx="2">
                  <c:v>0.69500000000000006</c:v>
                </c:pt>
              </c:numCache>
            </c:numRef>
          </c:val>
          <c:extLst>
            <c:ext xmlns:c16="http://schemas.microsoft.com/office/drawing/2014/chart" uri="{C3380CC4-5D6E-409C-BE32-E72D297353CC}">
              <c16:uniqueId val="{00000003-AB31-4E0C-A595-FFD04342C6B1}"/>
            </c:ext>
          </c:extLst>
        </c:ser>
        <c:ser>
          <c:idx val="4"/>
          <c:order val="4"/>
          <c:tx>
            <c:strRef>
              <c:f>Sheet3!$A$6</c:f>
              <c:strCache>
                <c:ptCount val="1"/>
                <c:pt idx="0">
                  <c:v>250 +</c:v>
                </c:pt>
              </c:strCache>
            </c:strRef>
          </c:tx>
          <c:spPr>
            <a:solidFill>
              <a:schemeClr val="accent5"/>
            </a:solidFill>
            <a:ln>
              <a:noFill/>
            </a:ln>
            <a:effectLst/>
          </c:spPr>
          <c:invertIfNegative val="0"/>
          <c:cat>
            <c:strRef>
              <c:f>Sheet3!$B$1:$D$1</c:f>
              <c:strCache>
                <c:ptCount val="3"/>
                <c:pt idx="0">
                  <c:v>Monitors climate-related risks</c:v>
                </c:pt>
                <c:pt idx="1">
                  <c:v>Has a climate change strategy</c:v>
                </c:pt>
                <c:pt idx="2">
                  <c:v>Took action to reduce emissions</c:v>
                </c:pt>
              </c:strCache>
            </c:strRef>
          </c:cat>
          <c:val>
            <c:numRef>
              <c:f>Sheet3!$B$6:$D$6</c:f>
              <c:numCache>
                <c:formatCode>0.0%</c:formatCode>
                <c:ptCount val="3"/>
                <c:pt idx="0">
                  <c:v>7.5999999999999998E-2</c:v>
                </c:pt>
                <c:pt idx="1">
                  <c:v>0.22900000000000001</c:v>
                </c:pt>
                <c:pt idx="2">
                  <c:v>0.69300000000000006</c:v>
                </c:pt>
              </c:numCache>
            </c:numRef>
          </c:val>
          <c:extLst>
            <c:ext xmlns:c16="http://schemas.microsoft.com/office/drawing/2014/chart" uri="{C3380CC4-5D6E-409C-BE32-E72D297353CC}">
              <c16:uniqueId val="{00000004-AB31-4E0C-A595-FFD04342C6B1}"/>
            </c:ext>
          </c:extLst>
        </c:ser>
        <c:dLbls>
          <c:showLegendKey val="0"/>
          <c:showVal val="0"/>
          <c:showCatName val="0"/>
          <c:showSerName val="0"/>
          <c:showPercent val="0"/>
          <c:showBubbleSize val="0"/>
        </c:dLbls>
        <c:gapWidth val="219"/>
        <c:overlap val="-27"/>
        <c:axId val="1042308208"/>
        <c:axId val="1042309520"/>
      </c:barChart>
      <c:catAx>
        <c:axId val="104230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2309520"/>
        <c:crosses val="autoZero"/>
        <c:auto val="1"/>
        <c:lblAlgn val="ctr"/>
        <c:lblOffset val="100"/>
        <c:noMultiLvlLbl val="0"/>
      </c:catAx>
      <c:valAx>
        <c:axId val="10423095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2308208"/>
        <c:crosses val="autoZero"/>
        <c:crossBetween val="between"/>
        <c:majorUnit val="0.2"/>
      </c:valAx>
      <c:spPr>
        <a:noFill/>
        <a:ln>
          <a:noFill/>
        </a:ln>
        <a:effectLst/>
      </c:spPr>
    </c:plotArea>
    <c:legend>
      <c:legendPos val="b"/>
      <c:layout>
        <c:manualLayout>
          <c:xMode val="edge"/>
          <c:yMode val="edge"/>
          <c:x val="0.3985300950556856"/>
          <c:y val="0.91080427101897188"/>
          <c:w val="0.4799667482443073"/>
          <c:h val="7.476691789461151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8849910800013326E-2"/>
          <c:y val="7.1042462604163525E-2"/>
          <c:w val="0.93880330844732918"/>
          <c:h val="0.91739253455111158"/>
        </c:manualLayout>
      </c:layout>
      <c:lineChart>
        <c:grouping val="standard"/>
        <c:varyColors val="0"/>
        <c:ser>
          <c:idx val="0"/>
          <c:order val="0"/>
          <c:tx>
            <c:v>Goods</c:v>
          </c:tx>
          <c:spPr>
            <a:ln w="38100" cap="rnd">
              <a:solidFill>
                <a:srgbClr val="3CD7D9"/>
              </a:solidFill>
              <a:prstDash val="solid"/>
              <a:round/>
            </a:ln>
            <a:effectLst/>
          </c:spPr>
          <c:marker>
            <c:symbol val="none"/>
          </c:marker>
          <c:cat>
            <c:numRef>
              <c:f>Sheet1!$A$2:$A$313</c:f>
              <c:numCache>
                <c:formatCode>d\-mmm\-yy</c:formatCode>
                <c:ptCount val="312"/>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pt idx="299">
                  <c:v>44561</c:v>
                </c:pt>
                <c:pt idx="300">
                  <c:v>44592</c:v>
                </c:pt>
                <c:pt idx="301">
                  <c:v>44620</c:v>
                </c:pt>
                <c:pt idx="302">
                  <c:v>44651</c:v>
                </c:pt>
                <c:pt idx="303">
                  <c:v>44681</c:v>
                </c:pt>
                <c:pt idx="304">
                  <c:v>44712</c:v>
                </c:pt>
                <c:pt idx="305">
                  <c:v>44742</c:v>
                </c:pt>
                <c:pt idx="306">
                  <c:v>44773</c:v>
                </c:pt>
                <c:pt idx="307">
                  <c:v>44804</c:v>
                </c:pt>
                <c:pt idx="308">
                  <c:v>44834</c:v>
                </c:pt>
                <c:pt idx="309">
                  <c:v>44865</c:v>
                </c:pt>
                <c:pt idx="310">
                  <c:v>44895</c:v>
                </c:pt>
                <c:pt idx="311">
                  <c:v>44926</c:v>
                </c:pt>
              </c:numCache>
            </c:numRef>
          </c:cat>
          <c:val>
            <c:numRef>
              <c:f>Sheet1!$B$2:$B$313</c:f>
              <c:numCache>
                <c:formatCode>General</c:formatCode>
                <c:ptCount val="312"/>
                <c:pt idx="0">
                  <c:v>1.3272131837740675</c:v>
                </c:pt>
                <c:pt idx="1">
                  <c:v>0.91279969399218341</c:v>
                </c:pt>
                <c:pt idx="2">
                  <c:v>0.64554968216363751</c:v>
                </c:pt>
                <c:pt idx="3">
                  <c:v>0.38849726794381034</c:v>
                </c:pt>
                <c:pt idx="4">
                  <c:v>0.37545080656520291</c:v>
                </c:pt>
                <c:pt idx="5">
                  <c:v>0.56136144111713637</c:v>
                </c:pt>
                <c:pt idx="6">
                  <c:v>1.0815788849466657</c:v>
                </c:pt>
                <c:pt idx="7">
                  <c:v>1.0168614156945699</c:v>
                </c:pt>
                <c:pt idx="8">
                  <c:v>0.7666283280031605</c:v>
                </c:pt>
                <c:pt idx="9">
                  <c:v>0.74929535976546724</c:v>
                </c:pt>
                <c:pt idx="10">
                  <c:v>0.78059181630776298</c:v>
                </c:pt>
                <c:pt idx="11">
                  <c:v>0.52852122048487882</c:v>
                </c:pt>
                <c:pt idx="12">
                  <c:v>0.15582092358501498</c:v>
                </c:pt>
                <c:pt idx="13">
                  <c:v>0.35132964353232765</c:v>
                </c:pt>
                <c:pt idx="14">
                  <c:v>0.42220687978629101</c:v>
                </c:pt>
                <c:pt idx="15">
                  <c:v>0.69461118260221166</c:v>
                </c:pt>
                <c:pt idx="16">
                  <c:v>1.0173564127408774</c:v>
                </c:pt>
                <c:pt idx="17">
                  <c:v>0.49925367062484405</c:v>
                </c:pt>
                <c:pt idx="18">
                  <c:v>0.16271758022452509</c:v>
                </c:pt>
                <c:pt idx="19">
                  <c:v>2.3542985914937198E-2</c:v>
                </c:pt>
                <c:pt idx="20">
                  <c:v>0.10611280372316845</c:v>
                </c:pt>
                <c:pt idx="21">
                  <c:v>9.0264116331439936E-2</c:v>
                </c:pt>
                <c:pt idx="22">
                  <c:v>8.9369623078594529E-2</c:v>
                </c:pt>
                <c:pt idx="23">
                  <c:v>0.37857138069190555</c:v>
                </c:pt>
                <c:pt idx="24">
                  <c:v>0.44902169910268075</c:v>
                </c:pt>
                <c:pt idx="25">
                  <c:v>0.20012075503139659</c:v>
                </c:pt>
                <c:pt idx="26">
                  <c:v>0.62650940551947087</c:v>
                </c:pt>
                <c:pt idx="27">
                  <c:v>0.38606834865386741</c:v>
                </c:pt>
                <c:pt idx="28">
                  <c:v>9.127550112975058E-2</c:v>
                </c:pt>
                <c:pt idx="29">
                  <c:v>0.13382066793563574</c:v>
                </c:pt>
                <c:pt idx="30">
                  <c:v>4.1294445078721154E-2</c:v>
                </c:pt>
                <c:pt idx="31">
                  <c:v>-8.4669923386693213E-2</c:v>
                </c:pt>
                <c:pt idx="32">
                  <c:v>-0.11509100148849871</c:v>
                </c:pt>
                <c:pt idx="33">
                  <c:v>-0.22978334885661589</c:v>
                </c:pt>
                <c:pt idx="34">
                  <c:v>-0.14472765723324565</c:v>
                </c:pt>
                <c:pt idx="35">
                  <c:v>-0.21510725634236172</c:v>
                </c:pt>
                <c:pt idx="36">
                  <c:v>-0.84719231405457895</c:v>
                </c:pt>
                <c:pt idx="37">
                  <c:v>-0.62129286430105957</c:v>
                </c:pt>
                <c:pt idx="38">
                  <c:v>-1.0977791579713458</c:v>
                </c:pt>
                <c:pt idx="39">
                  <c:v>-0.91664458117379777</c:v>
                </c:pt>
                <c:pt idx="40">
                  <c:v>-1.0318580156802093</c:v>
                </c:pt>
                <c:pt idx="41">
                  <c:v>-0.64214557313326814</c:v>
                </c:pt>
                <c:pt idx="42">
                  <c:v>-0.7104001262685844</c:v>
                </c:pt>
                <c:pt idx="43">
                  <c:v>-1.2325321055953853</c:v>
                </c:pt>
                <c:pt idx="44">
                  <c:v>-0.69955869361072454</c:v>
                </c:pt>
                <c:pt idx="45">
                  <c:v>-0.74268227652266594</c:v>
                </c:pt>
                <c:pt idx="46">
                  <c:v>-0.54896334872555075</c:v>
                </c:pt>
                <c:pt idx="47">
                  <c:v>-0.95184251957489696</c:v>
                </c:pt>
                <c:pt idx="48">
                  <c:v>-0.99532438540615997</c:v>
                </c:pt>
                <c:pt idx="49">
                  <c:v>-0.96053513986558148</c:v>
                </c:pt>
                <c:pt idx="50">
                  <c:v>-0.79307026993956642</c:v>
                </c:pt>
                <c:pt idx="51">
                  <c:v>-1.0079416060224111</c:v>
                </c:pt>
                <c:pt idx="52">
                  <c:v>-0.23245369579172337</c:v>
                </c:pt>
                <c:pt idx="53">
                  <c:v>-0.17497960450590933</c:v>
                </c:pt>
                <c:pt idx="54">
                  <c:v>-0.87216909647331864</c:v>
                </c:pt>
                <c:pt idx="55">
                  <c:v>-0.35674085880146311</c:v>
                </c:pt>
                <c:pt idx="56">
                  <c:v>-0.6813374545922124</c:v>
                </c:pt>
                <c:pt idx="57">
                  <c:v>-0.81923373239558561</c:v>
                </c:pt>
                <c:pt idx="58">
                  <c:v>-1.3992131797325835</c:v>
                </c:pt>
                <c:pt idx="59">
                  <c:v>-1.1931903235880337</c:v>
                </c:pt>
                <c:pt idx="60">
                  <c:v>-0.20853021313709252</c:v>
                </c:pt>
                <c:pt idx="61">
                  <c:v>-0.54694474119320047</c:v>
                </c:pt>
                <c:pt idx="62">
                  <c:v>-0.61596293160602889</c:v>
                </c:pt>
                <c:pt idx="63">
                  <c:v>-0.76388774192752695</c:v>
                </c:pt>
                <c:pt idx="64">
                  <c:v>-1.7062696065446192</c:v>
                </c:pt>
                <c:pt idx="65">
                  <c:v>-2.3333500999372814</c:v>
                </c:pt>
                <c:pt idx="66">
                  <c:v>-1.464155378528087</c:v>
                </c:pt>
                <c:pt idx="67">
                  <c:v>-1.7127262542878552</c:v>
                </c:pt>
                <c:pt idx="68">
                  <c:v>-1.5436049544904407</c:v>
                </c:pt>
                <c:pt idx="69">
                  <c:v>-1.2235892604105292</c:v>
                </c:pt>
                <c:pt idx="70">
                  <c:v>-0.88315472421285346</c:v>
                </c:pt>
                <c:pt idx="71">
                  <c:v>-1.1798312661077559</c:v>
                </c:pt>
                <c:pt idx="72">
                  <c:v>-1.2492920574227129</c:v>
                </c:pt>
                <c:pt idx="73">
                  <c:v>-0.82643286914626524</c:v>
                </c:pt>
                <c:pt idx="74">
                  <c:v>-0.78136644372506225</c:v>
                </c:pt>
                <c:pt idx="75">
                  <c:v>-0.78993516422571908</c:v>
                </c:pt>
                <c:pt idx="76">
                  <c:v>-0.82535915822086192</c:v>
                </c:pt>
                <c:pt idx="77">
                  <c:v>-0.78634857564774396</c:v>
                </c:pt>
                <c:pt idx="78">
                  <c:v>-0.58568807430717795</c:v>
                </c:pt>
                <c:pt idx="79">
                  <c:v>-0.13241471346304712</c:v>
                </c:pt>
                <c:pt idx="80">
                  <c:v>-0.30935000228015097</c:v>
                </c:pt>
                <c:pt idx="81">
                  <c:v>-0.24411545041431726</c:v>
                </c:pt>
                <c:pt idx="82">
                  <c:v>-0.27017455425137893</c:v>
                </c:pt>
                <c:pt idx="83">
                  <c:v>-8.47894995097076E-2</c:v>
                </c:pt>
                <c:pt idx="84">
                  <c:v>-6.1448229304261748E-2</c:v>
                </c:pt>
                <c:pt idx="85">
                  <c:v>-0.38098921852611767</c:v>
                </c:pt>
                <c:pt idx="86">
                  <c:v>-0.63869529566253913</c:v>
                </c:pt>
                <c:pt idx="87">
                  <c:v>-0.4928397940455076</c:v>
                </c:pt>
                <c:pt idx="88">
                  <c:v>-0.1270065777217666</c:v>
                </c:pt>
                <c:pt idx="89">
                  <c:v>5.5529769089224246E-2</c:v>
                </c:pt>
                <c:pt idx="90">
                  <c:v>-0.28854494004368902</c:v>
                </c:pt>
                <c:pt idx="91">
                  <c:v>-0.62276645229820682</c:v>
                </c:pt>
                <c:pt idx="92">
                  <c:v>-0.7702603842590805</c:v>
                </c:pt>
                <c:pt idx="93">
                  <c:v>-0.56104997619975672</c:v>
                </c:pt>
                <c:pt idx="94">
                  <c:v>-0.33825933432042321</c:v>
                </c:pt>
                <c:pt idx="95">
                  <c:v>-8.3904912452748004E-2</c:v>
                </c:pt>
                <c:pt idx="96">
                  <c:v>-0.21494242834652066</c:v>
                </c:pt>
                <c:pt idx="97">
                  <c:v>-0.23759679897236152</c:v>
                </c:pt>
                <c:pt idx="98">
                  <c:v>0.15612479907998189</c:v>
                </c:pt>
                <c:pt idx="99">
                  <c:v>0.14329228394114324</c:v>
                </c:pt>
                <c:pt idx="100">
                  <c:v>-7.6659197689366021E-2</c:v>
                </c:pt>
                <c:pt idx="101">
                  <c:v>0.17747534386121089</c:v>
                </c:pt>
                <c:pt idx="102">
                  <c:v>0.46611513184442455</c:v>
                </c:pt>
                <c:pt idx="103">
                  <c:v>0.55034477625013345</c:v>
                </c:pt>
                <c:pt idx="104">
                  <c:v>0.71195880508450049</c:v>
                </c:pt>
                <c:pt idx="105">
                  <c:v>0.59838479003440082</c:v>
                </c:pt>
                <c:pt idx="106">
                  <c:v>0.43275962436828408</c:v>
                </c:pt>
                <c:pt idx="107">
                  <c:v>0.31485123424435102</c:v>
                </c:pt>
                <c:pt idx="108">
                  <c:v>0.29560892970943442</c:v>
                </c:pt>
                <c:pt idx="109">
                  <c:v>0.58584613391163831</c:v>
                </c:pt>
                <c:pt idx="110">
                  <c:v>0.23026178040179701</c:v>
                </c:pt>
                <c:pt idx="111">
                  <c:v>0.52742716962643765</c:v>
                </c:pt>
                <c:pt idx="112">
                  <c:v>1.3275521905262044</c:v>
                </c:pt>
                <c:pt idx="113">
                  <c:v>1.7196942744588384</c:v>
                </c:pt>
                <c:pt idx="114">
                  <c:v>1.7705698554570493</c:v>
                </c:pt>
                <c:pt idx="115">
                  <c:v>2.1574042407001004</c:v>
                </c:pt>
                <c:pt idx="116">
                  <c:v>1.7618026082465432</c:v>
                </c:pt>
                <c:pt idx="117">
                  <c:v>1.4939876752747994</c:v>
                </c:pt>
                <c:pt idx="118">
                  <c:v>1.8472637605693842</c:v>
                </c:pt>
                <c:pt idx="119">
                  <c:v>2.3430585002539139</c:v>
                </c:pt>
                <c:pt idx="120">
                  <c:v>2.0061656383214777</c:v>
                </c:pt>
                <c:pt idx="121">
                  <c:v>1.9953281134067247</c:v>
                </c:pt>
                <c:pt idx="122">
                  <c:v>2.5245943248378477</c:v>
                </c:pt>
                <c:pt idx="123">
                  <c:v>2.3050003878338998</c:v>
                </c:pt>
                <c:pt idx="124">
                  <c:v>1.5823338600835291</c:v>
                </c:pt>
                <c:pt idx="125">
                  <c:v>1.3645751828105457</c:v>
                </c:pt>
                <c:pt idx="126">
                  <c:v>0.47794038346535839</c:v>
                </c:pt>
                <c:pt idx="127">
                  <c:v>7.1899928993546247E-2</c:v>
                </c:pt>
                <c:pt idx="128">
                  <c:v>0.40676303650464263</c:v>
                </c:pt>
                <c:pt idx="129">
                  <c:v>0.98812176281279918</c:v>
                </c:pt>
                <c:pt idx="130">
                  <c:v>1.1402675407519158</c:v>
                </c:pt>
                <c:pt idx="131">
                  <c:v>1.0566507593727126</c:v>
                </c:pt>
                <c:pt idx="132">
                  <c:v>1.2734783256631133</c:v>
                </c:pt>
                <c:pt idx="133">
                  <c:v>1.9468960781738653</c:v>
                </c:pt>
                <c:pt idx="134">
                  <c:v>1.6920205363340157</c:v>
                </c:pt>
                <c:pt idx="135">
                  <c:v>2.3420445291163938</c:v>
                </c:pt>
                <c:pt idx="136">
                  <c:v>2.9792389404495578</c:v>
                </c:pt>
                <c:pt idx="137">
                  <c:v>3.7763138077079983</c:v>
                </c:pt>
                <c:pt idx="138">
                  <c:v>4.7041755609606994</c:v>
                </c:pt>
                <c:pt idx="139">
                  <c:v>5.0709425395054408</c:v>
                </c:pt>
                <c:pt idx="140">
                  <c:v>5.7147332486661151</c:v>
                </c:pt>
                <c:pt idx="141">
                  <c:v>4.6046478494255805</c:v>
                </c:pt>
                <c:pt idx="142">
                  <c:v>3.7091532464424093</c:v>
                </c:pt>
                <c:pt idx="143">
                  <c:v>1.8024991043881444</c:v>
                </c:pt>
                <c:pt idx="144">
                  <c:v>1.9772839783744223</c:v>
                </c:pt>
                <c:pt idx="145">
                  <c:v>2.2490241976292014</c:v>
                </c:pt>
                <c:pt idx="146">
                  <c:v>1.9783295623553077</c:v>
                </c:pt>
                <c:pt idx="147">
                  <c:v>1.2094553309819789</c:v>
                </c:pt>
                <c:pt idx="148">
                  <c:v>1.0799933233397008</c:v>
                </c:pt>
                <c:pt idx="149">
                  <c:v>0.6007863368313604</c:v>
                </c:pt>
                <c:pt idx="150">
                  <c:v>0.72786332481376004</c:v>
                </c:pt>
                <c:pt idx="151">
                  <c:v>0.56826775003815388</c:v>
                </c:pt>
                <c:pt idx="152">
                  <c:v>-3.6808583041914034E-2</c:v>
                </c:pt>
                <c:pt idx="153">
                  <c:v>0.80538795100049132</c:v>
                </c:pt>
                <c:pt idx="154">
                  <c:v>1.5516211676219305</c:v>
                </c:pt>
                <c:pt idx="155">
                  <c:v>3.1616778668118073</c:v>
                </c:pt>
                <c:pt idx="156">
                  <c:v>3.885634944534222</c:v>
                </c:pt>
                <c:pt idx="157">
                  <c:v>2.9044164556737417</c:v>
                </c:pt>
                <c:pt idx="158">
                  <c:v>3.4473401778385426</c:v>
                </c:pt>
                <c:pt idx="159">
                  <c:v>3.9505955054293329</c:v>
                </c:pt>
                <c:pt idx="160">
                  <c:v>3.3889535923746328</c:v>
                </c:pt>
                <c:pt idx="161">
                  <c:v>2.752234383965968</c:v>
                </c:pt>
                <c:pt idx="162">
                  <c:v>2.588075308418758</c:v>
                </c:pt>
                <c:pt idx="163">
                  <c:v>2.3984734803363938</c:v>
                </c:pt>
                <c:pt idx="164">
                  <c:v>2.5830464891136495</c:v>
                </c:pt>
                <c:pt idx="165">
                  <c:v>2.6223528335327373</c:v>
                </c:pt>
                <c:pt idx="166">
                  <c:v>2.94097804241924</c:v>
                </c:pt>
                <c:pt idx="167">
                  <c:v>3.5071422455468015</c:v>
                </c:pt>
                <c:pt idx="168">
                  <c:v>3.845987042893273</c:v>
                </c:pt>
                <c:pt idx="169">
                  <c:v>4.4127484631958369</c:v>
                </c:pt>
                <c:pt idx="170">
                  <c:v>3.9337983370896001</c:v>
                </c:pt>
                <c:pt idx="171">
                  <c:v>4.1213311440054134</c:v>
                </c:pt>
                <c:pt idx="172">
                  <c:v>4.4394874318439692</c:v>
                </c:pt>
                <c:pt idx="173">
                  <c:v>4.1807111721466006</c:v>
                </c:pt>
                <c:pt idx="174">
                  <c:v>4.4670188738118899</c:v>
                </c:pt>
                <c:pt idx="175">
                  <c:v>4.8169187512111744</c:v>
                </c:pt>
                <c:pt idx="176">
                  <c:v>5.662758630692899</c:v>
                </c:pt>
                <c:pt idx="177">
                  <c:v>5.5795434835825608</c:v>
                </c:pt>
                <c:pt idx="178">
                  <c:v>5.0945216645603475</c:v>
                </c:pt>
                <c:pt idx="179">
                  <c:v>4.1753526977365008</c:v>
                </c:pt>
                <c:pt idx="180">
                  <c:v>3.5231414811231376</c:v>
                </c:pt>
                <c:pt idx="181">
                  <c:v>3.4376423123157807</c:v>
                </c:pt>
                <c:pt idx="182">
                  <c:v>3.5313037607856979</c:v>
                </c:pt>
                <c:pt idx="183">
                  <c:v>3.137208095509525</c:v>
                </c:pt>
                <c:pt idx="184">
                  <c:v>2.3400865721870945</c:v>
                </c:pt>
                <c:pt idx="185">
                  <c:v>1.7998185695747182</c:v>
                </c:pt>
                <c:pt idx="186">
                  <c:v>1.8628914080797365</c:v>
                </c:pt>
                <c:pt idx="187">
                  <c:v>1.8487406037900111</c:v>
                </c:pt>
                <c:pt idx="188">
                  <c:v>1.3789351786844595</c:v>
                </c:pt>
                <c:pt idx="189">
                  <c:v>1.5433214744689838</c:v>
                </c:pt>
                <c:pt idx="190">
                  <c:v>1.4561494740550796</c:v>
                </c:pt>
                <c:pt idx="191">
                  <c:v>1.9588182129036458</c:v>
                </c:pt>
                <c:pt idx="192">
                  <c:v>1.8807336864309132</c:v>
                </c:pt>
                <c:pt idx="193">
                  <c:v>1.9440602958059383</c:v>
                </c:pt>
                <c:pt idx="194">
                  <c:v>2.0036616663843265</c:v>
                </c:pt>
                <c:pt idx="195">
                  <c:v>1.6540766660729567</c:v>
                </c:pt>
                <c:pt idx="196">
                  <c:v>1.9650173082769173</c:v>
                </c:pt>
                <c:pt idx="197">
                  <c:v>2.5120032578414886</c:v>
                </c:pt>
                <c:pt idx="198">
                  <c:v>2.4039081960913533</c:v>
                </c:pt>
                <c:pt idx="199">
                  <c:v>2.3779519041110531</c:v>
                </c:pt>
                <c:pt idx="200">
                  <c:v>2.0981867538650611</c:v>
                </c:pt>
                <c:pt idx="201">
                  <c:v>1.7490574128292469</c:v>
                </c:pt>
                <c:pt idx="202">
                  <c:v>1.638604463037896</c:v>
                </c:pt>
                <c:pt idx="203">
                  <c:v>1.6765347448543633</c:v>
                </c:pt>
                <c:pt idx="204">
                  <c:v>1.446391180976736</c:v>
                </c:pt>
                <c:pt idx="205">
                  <c:v>1.1696510330430732</c:v>
                </c:pt>
                <c:pt idx="206">
                  <c:v>0.99236723288524953</c:v>
                </c:pt>
                <c:pt idx="207">
                  <c:v>0.88200458898457512</c:v>
                </c:pt>
                <c:pt idx="208">
                  <c:v>0.87409715926618503</c:v>
                </c:pt>
                <c:pt idx="209">
                  <c:v>1.3586972940106135</c:v>
                </c:pt>
                <c:pt idx="210">
                  <c:v>0.80732443191264824</c:v>
                </c:pt>
                <c:pt idx="211">
                  <c:v>0.60969505210233255</c:v>
                </c:pt>
                <c:pt idx="212">
                  <c:v>0.23567170974700957</c:v>
                </c:pt>
                <c:pt idx="213">
                  <c:v>0.27060578361619569</c:v>
                </c:pt>
                <c:pt idx="214">
                  <c:v>-0.22313817304142614</c:v>
                </c:pt>
                <c:pt idx="215">
                  <c:v>-0.97787339661129513</c:v>
                </c:pt>
                <c:pt idx="216">
                  <c:v>-1.4873897240134659</c:v>
                </c:pt>
                <c:pt idx="217">
                  <c:v>-2.0085369772255945</c:v>
                </c:pt>
                <c:pt idx="218">
                  <c:v>-2.0507211307437045</c:v>
                </c:pt>
                <c:pt idx="219">
                  <c:v>-1.9510629556154457</c:v>
                </c:pt>
                <c:pt idx="220">
                  <c:v>-1.7891136561827059</c:v>
                </c:pt>
                <c:pt idx="221">
                  <c:v>-1.9826628453141204</c:v>
                </c:pt>
                <c:pt idx="222">
                  <c:v>-1.7753814319956818</c:v>
                </c:pt>
                <c:pt idx="223">
                  <c:v>-2.0076378839765097</c:v>
                </c:pt>
                <c:pt idx="224">
                  <c:v>-2.3719280008806742</c:v>
                </c:pt>
                <c:pt idx="225">
                  <c:v>-2.1359589234442034</c:v>
                </c:pt>
                <c:pt idx="226">
                  <c:v>-1.9072713464672764</c:v>
                </c:pt>
                <c:pt idx="227">
                  <c:v>-2.1286994792237834</c:v>
                </c:pt>
                <c:pt idx="228">
                  <c:v>-1.5035633096780465</c:v>
                </c:pt>
                <c:pt idx="229">
                  <c:v>-1.5722404661230871</c:v>
                </c:pt>
                <c:pt idx="230">
                  <c:v>-1.6418511500961741</c:v>
                </c:pt>
                <c:pt idx="231">
                  <c:v>-1.6163285420347617</c:v>
                </c:pt>
                <c:pt idx="232">
                  <c:v>-1.7570918360911292</c:v>
                </c:pt>
                <c:pt idx="233">
                  <c:v>-1.6437428050100955</c:v>
                </c:pt>
                <c:pt idx="234">
                  <c:v>-1.442223969644163</c:v>
                </c:pt>
                <c:pt idx="235">
                  <c:v>-1.3909650635711812</c:v>
                </c:pt>
                <c:pt idx="236">
                  <c:v>-0.52509431806438966</c:v>
                </c:pt>
                <c:pt idx="237">
                  <c:v>-0.42876111959738727</c:v>
                </c:pt>
                <c:pt idx="238">
                  <c:v>0.23118317040735636</c:v>
                </c:pt>
                <c:pt idx="239">
                  <c:v>0.72437593548770884</c:v>
                </c:pt>
                <c:pt idx="240">
                  <c:v>1.1116022101308687</c:v>
                </c:pt>
                <c:pt idx="241">
                  <c:v>1.8505040446622489</c:v>
                </c:pt>
                <c:pt idx="242">
                  <c:v>2.4548294643442103</c:v>
                </c:pt>
                <c:pt idx="243">
                  <c:v>2.3891530621962698</c:v>
                </c:pt>
                <c:pt idx="244">
                  <c:v>2.9457229828102394</c:v>
                </c:pt>
                <c:pt idx="245">
                  <c:v>2.5915606557255222</c:v>
                </c:pt>
                <c:pt idx="246">
                  <c:v>2.6783670703206974</c:v>
                </c:pt>
                <c:pt idx="247">
                  <c:v>3.0925475554126169</c:v>
                </c:pt>
                <c:pt idx="248">
                  <c:v>3.1756879688224382</c:v>
                </c:pt>
                <c:pt idx="249">
                  <c:v>3.2807333844935727</c:v>
                </c:pt>
                <c:pt idx="250">
                  <c:v>3.2896035638010357</c:v>
                </c:pt>
                <c:pt idx="251">
                  <c:v>3.3748795599783277</c:v>
                </c:pt>
                <c:pt idx="252">
                  <c:v>3.1788671032328297</c:v>
                </c:pt>
                <c:pt idx="253">
                  <c:v>2.9572409125803389</c:v>
                </c:pt>
                <c:pt idx="254">
                  <c:v>2.4084269655532342</c:v>
                </c:pt>
                <c:pt idx="255">
                  <c:v>2.6309641179306675</c:v>
                </c:pt>
                <c:pt idx="256">
                  <c:v>2.4827894321691746</c:v>
                </c:pt>
                <c:pt idx="257">
                  <c:v>2.554903415500398</c:v>
                </c:pt>
                <c:pt idx="258">
                  <c:v>2.5973046653062548</c:v>
                </c:pt>
                <c:pt idx="259">
                  <c:v>2.7517716604277709</c:v>
                </c:pt>
                <c:pt idx="260">
                  <c:v>2.4786472522780212</c:v>
                </c:pt>
                <c:pt idx="261">
                  <c:v>2.3093175958585732</c:v>
                </c:pt>
                <c:pt idx="262">
                  <c:v>2.1477663185236029</c:v>
                </c:pt>
                <c:pt idx="263">
                  <c:v>1.8048707142719334</c:v>
                </c:pt>
                <c:pt idx="264">
                  <c:v>1.2642328999317165</c:v>
                </c:pt>
                <c:pt idx="265">
                  <c:v>1.3262008023494642</c:v>
                </c:pt>
                <c:pt idx="266">
                  <c:v>1.3464971844580065</c:v>
                </c:pt>
                <c:pt idx="267">
                  <c:v>1.410063268225703</c:v>
                </c:pt>
                <c:pt idx="268">
                  <c:v>1.5192256646152646</c:v>
                </c:pt>
                <c:pt idx="269">
                  <c:v>1.5260387449250956</c:v>
                </c:pt>
                <c:pt idx="270">
                  <c:v>1.6928143788488059</c:v>
                </c:pt>
                <c:pt idx="271">
                  <c:v>1.2611527619253549</c:v>
                </c:pt>
                <c:pt idx="272">
                  <c:v>0.9844204833195036</c:v>
                </c:pt>
                <c:pt idx="273">
                  <c:v>0.4588330944982566</c:v>
                </c:pt>
                <c:pt idx="274">
                  <c:v>0.55856640573972438</c:v>
                </c:pt>
                <c:pt idx="275">
                  <c:v>0.58488381437953318</c:v>
                </c:pt>
                <c:pt idx="276">
                  <c:v>1.2784929261921096</c:v>
                </c:pt>
                <c:pt idx="277">
                  <c:v>0.97301387349557622</c:v>
                </c:pt>
                <c:pt idx="278">
                  <c:v>0.59281030173841121</c:v>
                </c:pt>
                <c:pt idx="279">
                  <c:v>-0.42037650699060514</c:v>
                </c:pt>
                <c:pt idx="280">
                  <c:v>-0.89775891623677939</c:v>
                </c:pt>
                <c:pt idx="281">
                  <c:v>-0.50945899113984394</c:v>
                </c:pt>
                <c:pt idx="282">
                  <c:v>-9.6066034221631291E-3</c:v>
                </c:pt>
                <c:pt idx="283">
                  <c:v>-0.18233392308150131</c:v>
                </c:pt>
                <c:pt idx="284">
                  <c:v>-0.33274888898656707</c:v>
                </c:pt>
                <c:pt idx="285">
                  <c:v>2.7069779340993527E-2</c:v>
                </c:pt>
                <c:pt idx="286">
                  <c:v>-0.7543393445629043</c:v>
                </c:pt>
                <c:pt idx="287">
                  <c:v>-0.29121921448888033</c:v>
                </c:pt>
                <c:pt idx="288">
                  <c:v>-0.23433856761180261</c:v>
                </c:pt>
                <c:pt idx="289">
                  <c:v>-0.53572203018504849</c:v>
                </c:pt>
                <c:pt idx="290">
                  <c:v>3.7873866258975042E-3</c:v>
                </c:pt>
                <c:pt idx="291">
                  <c:v>1.517822568903715</c:v>
                </c:pt>
                <c:pt idx="292">
                  <c:v>2.2753700203859806</c:v>
                </c:pt>
                <c:pt idx="293">
                  <c:v>2.8285344973084214</c:v>
                </c:pt>
                <c:pt idx="294">
                  <c:v>2.4715399884970513</c:v>
                </c:pt>
                <c:pt idx="295">
                  <c:v>3.2773288551630975</c:v>
                </c:pt>
                <c:pt idx="296">
                  <c:v>3.4192815955929046</c:v>
                </c:pt>
                <c:pt idx="297">
                  <c:v>4.9126129495781656</c:v>
                </c:pt>
                <c:pt idx="298">
                  <c:v>6.4892514573122284</c:v>
                </c:pt>
                <c:pt idx="299">
                  <c:v>6.8966585839990158</c:v>
                </c:pt>
                <c:pt idx="300">
                  <c:v>7.1571703345496562</c:v>
                </c:pt>
                <c:pt idx="301">
                  <c:v>8.2646312880755968</c:v>
                </c:pt>
                <c:pt idx="302">
                  <c:v>9.363741942126925</c:v>
                </c:pt>
                <c:pt idx="303">
                  <c:v>12.358069111120539</c:v>
                </c:pt>
                <c:pt idx="304">
                  <c:v>12.391311918951109</c:v>
                </c:pt>
                <c:pt idx="305">
                  <c:v>12.691376876864634</c:v>
                </c:pt>
                <c:pt idx="306">
                  <c:v>13.548572737899667</c:v>
                </c:pt>
                <c:pt idx="307">
                  <c:v>12.945852204483632</c:v>
                </c:pt>
                <c:pt idx="308">
                  <c:v>13.172917616340229</c:v>
                </c:pt>
                <c:pt idx="309">
                  <c:v>14.624368147016643</c:v>
                </c:pt>
                <c:pt idx="310">
                  <c:v>14.541981944438342</c:v>
                </c:pt>
                <c:pt idx="311">
                  <c:v>14.405117761423881</c:v>
                </c:pt>
              </c:numCache>
            </c:numRef>
          </c:val>
          <c:smooth val="0"/>
          <c:extLst>
            <c:ext xmlns:c16="http://schemas.microsoft.com/office/drawing/2014/chart" uri="{C3380CC4-5D6E-409C-BE32-E72D297353CC}">
              <c16:uniqueId val="{00000000-2A2E-4E8B-BE78-0D0C3157BDA6}"/>
            </c:ext>
          </c:extLst>
        </c:ser>
        <c:ser>
          <c:idx val="1"/>
          <c:order val="1"/>
          <c:tx>
            <c:v>Services</c:v>
          </c:tx>
          <c:spPr>
            <a:ln w="38100" cap="rnd">
              <a:solidFill>
                <a:srgbClr val="FF7300"/>
              </a:solidFill>
              <a:prstDash val="solid"/>
              <a:round/>
            </a:ln>
            <a:effectLst/>
          </c:spPr>
          <c:marker>
            <c:symbol val="none"/>
          </c:marker>
          <c:cat>
            <c:numRef>
              <c:f>Sheet1!$A$2:$A$313</c:f>
              <c:numCache>
                <c:formatCode>d\-mmm\-yy</c:formatCode>
                <c:ptCount val="312"/>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pt idx="299">
                  <c:v>44561</c:v>
                </c:pt>
                <c:pt idx="300">
                  <c:v>44592</c:v>
                </c:pt>
                <c:pt idx="301">
                  <c:v>44620</c:v>
                </c:pt>
                <c:pt idx="302">
                  <c:v>44651</c:v>
                </c:pt>
                <c:pt idx="303">
                  <c:v>44681</c:v>
                </c:pt>
                <c:pt idx="304">
                  <c:v>44712</c:v>
                </c:pt>
                <c:pt idx="305">
                  <c:v>44742</c:v>
                </c:pt>
                <c:pt idx="306">
                  <c:v>44773</c:v>
                </c:pt>
                <c:pt idx="307">
                  <c:v>44804</c:v>
                </c:pt>
                <c:pt idx="308">
                  <c:v>44834</c:v>
                </c:pt>
                <c:pt idx="309">
                  <c:v>44865</c:v>
                </c:pt>
                <c:pt idx="310">
                  <c:v>44895</c:v>
                </c:pt>
                <c:pt idx="311">
                  <c:v>44926</c:v>
                </c:pt>
              </c:numCache>
            </c:numRef>
          </c:cat>
          <c:val>
            <c:numRef>
              <c:f>Sheet1!$C$2:$C$313</c:f>
              <c:numCache>
                <c:formatCode>General</c:formatCode>
                <c:ptCount val="312"/>
                <c:pt idx="0">
                  <c:v>3.6207737691362984</c:v>
                </c:pt>
                <c:pt idx="1">
                  <c:v>3.7190188403248392</c:v>
                </c:pt>
                <c:pt idx="2">
                  <c:v>3.637399494047111</c:v>
                </c:pt>
                <c:pt idx="3">
                  <c:v>3.6672906149278539</c:v>
                </c:pt>
                <c:pt idx="4">
                  <c:v>3.6962499651793213</c:v>
                </c:pt>
                <c:pt idx="5">
                  <c:v>3.6740861900307564</c:v>
                </c:pt>
                <c:pt idx="6">
                  <c:v>3.6288366701839658</c:v>
                </c:pt>
                <c:pt idx="7">
                  <c:v>3.69886703401201</c:v>
                </c:pt>
                <c:pt idx="8">
                  <c:v>3.751944296813825</c:v>
                </c:pt>
                <c:pt idx="9">
                  <c:v>3.9560712965088562</c:v>
                </c:pt>
                <c:pt idx="10">
                  <c:v>3.9579754877276274</c:v>
                </c:pt>
                <c:pt idx="11">
                  <c:v>3.8280668570249698</c:v>
                </c:pt>
                <c:pt idx="12">
                  <c:v>3.8574518608301522</c:v>
                </c:pt>
                <c:pt idx="13">
                  <c:v>3.7957451295317801</c:v>
                </c:pt>
                <c:pt idx="14">
                  <c:v>3.8682168691150265</c:v>
                </c:pt>
                <c:pt idx="15">
                  <c:v>3.8269495350918614</c:v>
                </c:pt>
                <c:pt idx="16">
                  <c:v>3.8705619506001598</c:v>
                </c:pt>
                <c:pt idx="17">
                  <c:v>3.7873984488261181</c:v>
                </c:pt>
                <c:pt idx="18">
                  <c:v>3.7576768010192607</c:v>
                </c:pt>
                <c:pt idx="19">
                  <c:v>3.6812538995107058</c:v>
                </c:pt>
                <c:pt idx="20">
                  <c:v>3.7653010733529113</c:v>
                </c:pt>
                <c:pt idx="21">
                  <c:v>3.6688824664435904</c:v>
                </c:pt>
                <c:pt idx="22">
                  <c:v>3.6324889766655488</c:v>
                </c:pt>
                <c:pt idx="23">
                  <c:v>3.6809116197423331</c:v>
                </c:pt>
                <c:pt idx="24">
                  <c:v>3.5774438950938681</c:v>
                </c:pt>
                <c:pt idx="25">
                  <c:v>3.5333181420282411</c:v>
                </c:pt>
                <c:pt idx="26">
                  <c:v>3.5185454803607907</c:v>
                </c:pt>
                <c:pt idx="27">
                  <c:v>3.5679366980541971</c:v>
                </c:pt>
                <c:pt idx="28">
                  <c:v>3.4441663879038131</c:v>
                </c:pt>
                <c:pt idx="29">
                  <c:v>3.4674635208455262</c:v>
                </c:pt>
                <c:pt idx="30">
                  <c:v>3.4463204326950159</c:v>
                </c:pt>
                <c:pt idx="31">
                  <c:v>3.4124125460599064</c:v>
                </c:pt>
                <c:pt idx="32">
                  <c:v>3.3755226298058494</c:v>
                </c:pt>
                <c:pt idx="33">
                  <c:v>3.389355312179787</c:v>
                </c:pt>
                <c:pt idx="34">
                  <c:v>3.4230903422944436</c:v>
                </c:pt>
                <c:pt idx="35">
                  <c:v>3.4090723028958658</c:v>
                </c:pt>
                <c:pt idx="36">
                  <c:v>3.3889970462364305</c:v>
                </c:pt>
                <c:pt idx="37">
                  <c:v>3.4084703521752191</c:v>
                </c:pt>
                <c:pt idx="38">
                  <c:v>3.4380523324160528</c:v>
                </c:pt>
                <c:pt idx="39">
                  <c:v>2.8959118750948587</c:v>
                </c:pt>
                <c:pt idx="40">
                  <c:v>3.0089870896043536</c:v>
                </c:pt>
                <c:pt idx="41">
                  <c:v>3.0073610620945823</c:v>
                </c:pt>
                <c:pt idx="42">
                  <c:v>3.2124181134683072</c:v>
                </c:pt>
                <c:pt idx="43">
                  <c:v>3.2975427969423432</c:v>
                </c:pt>
                <c:pt idx="44">
                  <c:v>3.420044781830911</c:v>
                </c:pt>
                <c:pt idx="45">
                  <c:v>3.5233286976157574</c:v>
                </c:pt>
                <c:pt idx="46">
                  <c:v>3.402710796622932</c:v>
                </c:pt>
                <c:pt idx="47">
                  <c:v>3.3694827811377337</c:v>
                </c:pt>
                <c:pt idx="48">
                  <c:v>3.413647261276731</c:v>
                </c:pt>
                <c:pt idx="49">
                  <c:v>3.2948816066394215</c:v>
                </c:pt>
                <c:pt idx="50">
                  <c:v>3.2910875115920835</c:v>
                </c:pt>
                <c:pt idx="51">
                  <c:v>4.1819766453662144</c:v>
                </c:pt>
                <c:pt idx="52">
                  <c:v>4.2873148848764142</c:v>
                </c:pt>
                <c:pt idx="53">
                  <c:v>4.3224278932787019</c:v>
                </c:pt>
                <c:pt idx="54">
                  <c:v>4.5302037762256164</c:v>
                </c:pt>
                <c:pt idx="55">
                  <c:v>4.6955234427004999</c:v>
                </c:pt>
                <c:pt idx="56">
                  <c:v>3.9965400288756392</c:v>
                </c:pt>
                <c:pt idx="57">
                  <c:v>3.8546188446366703</c:v>
                </c:pt>
                <c:pt idx="58">
                  <c:v>3.6840476074987638</c:v>
                </c:pt>
                <c:pt idx="59">
                  <c:v>4.0096602951065208</c:v>
                </c:pt>
                <c:pt idx="60">
                  <c:v>3.9721336005052565</c:v>
                </c:pt>
                <c:pt idx="61">
                  <c:v>4.0725795504256368</c:v>
                </c:pt>
                <c:pt idx="62">
                  <c:v>4.3043137230501349</c:v>
                </c:pt>
                <c:pt idx="63">
                  <c:v>4.0533972731526813</c:v>
                </c:pt>
                <c:pt idx="64">
                  <c:v>4.0313943046297096</c:v>
                </c:pt>
                <c:pt idx="65">
                  <c:v>4.328633273568383</c:v>
                </c:pt>
                <c:pt idx="66">
                  <c:v>4.2044569131455045</c:v>
                </c:pt>
                <c:pt idx="67">
                  <c:v>4.2574383132943261</c:v>
                </c:pt>
                <c:pt idx="68">
                  <c:v>4.0970599860721268</c:v>
                </c:pt>
                <c:pt idx="69">
                  <c:v>4.4998332043257649</c:v>
                </c:pt>
                <c:pt idx="70">
                  <c:v>4.4739829350550986</c:v>
                </c:pt>
                <c:pt idx="71">
                  <c:v>5.0703603192298052</c:v>
                </c:pt>
                <c:pt idx="72">
                  <c:v>4.4127658977829443</c:v>
                </c:pt>
                <c:pt idx="73">
                  <c:v>4.4343506400639221</c:v>
                </c:pt>
                <c:pt idx="74">
                  <c:v>4.2924059313428575</c:v>
                </c:pt>
                <c:pt idx="75">
                  <c:v>4.0816854429519545</c:v>
                </c:pt>
                <c:pt idx="76">
                  <c:v>3.6957935500047334</c:v>
                </c:pt>
                <c:pt idx="77">
                  <c:v>3.3131727694942548</c:v>
                </c:pt>
                <c:pt idx="78">
                  <c:v>3.503257654223968</c:v>
                </c:pt>
                <c:pt idx="79">
                  <c:v>3.1481582688202447</c:v>
                </c:pt>
                <c:pt idx="80">
                  <c:v>3.4468247069239233</c:v>
                </c:pt>
                <c:pt idx="81">
                  <c:v>3.200490479635465</c:v>
                </c:pt>
                <c:pt idx="82">
                  <c:v>3.1867178255256423</c:v>
                </c:pt>
                <c:pt idx="83">
                  <c:v>2.8295830634310626</c:v>
                </c:pt>
                <c:pt idx="84">
                  <c:v>3.1382222715244712</c:v>
                </c:pt>
                <c:pt idx="85">
                  <c:v>3.2120383661818019</c:v>
                </c:pt>
                <c:pt idx="86">
                  <c:v>3.1278976470143549</c:v>
                </c:pt>
                <c:pt idx="87">
                  <c:v>3.0090916326220185</c:v>
                </c:pt>
                <c:pt idx="88">
                  <c:v>3.3088452643665223</c:v>
                </c:pt>
                <c:pt idx="89">
                  <c:v>3.3391322929730238</c:v>
                </c:pt>
                <c:pt idx="90">
                  <c:v>3.3521548594381168</c:v>
                </c:pt>
                <c:pt idx="91">
                  <c:v>3.501032243114377</c:v>
                </c:pt>
                <c:pt idx="92">
                  <c:v>3.215707084147934</c:v>
                </c:pt>
                <c:pt idx="93">
                  <c:v>3.2474601176474716</c:v>
                </c:pt>
                <c:pt idx="94">
                  <c:v>3.5185508432081347</c:v>
                </c:pt>
                <c:pt idx="95">
                  <c:v>3.6928960511844133</c:v>
                </c:pt>
                <c:pt idx="96">
                  <c:v>3.740511864694529</c:v>
                </c:pt>
                <c:pt idx="97">
                  <c:v>3.8356569299880849</c:v>
                </c:pt>
                <c:pt idx="98">
                  <c:v>3.9295159484736164</c:v>
                </c:pt>
                <c:pt idx="99">
                  <c:v>4.0267026749873036</c:v>
                </c:pt>
                <c:pt idx="100">
                  <c:v>4.2226645623950398</c:v>
                </c:pt>
                <c:pt idx="101">
                  <c:v>4.1381233901121028</c:v>
                </c:pt>
                <c:pt idx="102">
                  <c:v>4.5220771164017126</c:v>
                </c:pt>
                <c:pt idx="103">
                  <c:v>4.5789256793596467</c:v>
                </c:pt>
                <c:pt idx="104">
                  <c:v>4.489668483492304</c:v>
                </c:pt>
                <c:pt idx="105">
                  <c:v>4.3811743733248587</c:v>
                </c:pt>
                <c:pt idx="106">
                  <c:v>4.1217791999770714</c:v>
                </c:pt>
                <c:pt idx="107">
                  <c:v>3.7815933805583013</c:v>
                </c:pt>
                <c:pt idx="108">
                  <c:v>3.9187117309588126</c:v>
                </c:pt>
                <c:pt idx="109">
                  <c:v>3.749624980175148</c:v>
                </c:pt>
                <c:pt idx="110">
                  <c:v>3.6815370464247099</c:v>
                </c:pt>
                <c:pt idx="111">
                  <c:v>3.8314282409924072</c:v>
                </c:pt>
                <c:pt idx="112">
                  <c:v>3.30921133205615</c:v>
                </c:pt>
                <c:pt idx="113">
                  <c:v>3.3920312182163848</c:v>
                </c:pt>
                <c:pt idx="114">
                  <c:v>3.1508331118447197</c:v>
                </c:pt>
                <c:pt idx="115">
                  <c:v>2.9166867250634665</c:v>
                </c:pt>
                <c:pt idx="116">
                  <c:v>3.2048975144177705</c:v>
                </c:pt>
                <c:pt idx="117">
                  <c:v>3.5735678531208181</c:v>
                </c:pt>
                <c:pt idx="118">
                  <c:v>3.7464919112994099</c:v>
                </c:pt>
                <c:pt idx="119">
                  <c:v>3.7849019627483216</c:v>
                </c:pt>
                <c:pt idx="120">
                  <c:v>3.5709792596072765</c:v>
                </c:pt>
                <c:pt idx="121">
                  <c:v>3.7799313824213421</c:v>
                </c:pt>
                <c:pt idx="122">
                  <c:v>3.7242551875385832</c:v>
                </c:pt>
                <c:pt idx="123">
                  <c:v>3.3270099847402701</c:v>
                </c:pt>
                <c:pt idx="124">
                  <c:v>3.6261166065342909</c:v>
                </c:pt>
                <c:pt idx="125">
                  <c:v>3.7190874310327082</c:v>
                </c:pt>
                <c:pt idx="126">
                  <c:v>3.5114226919409131</c:v>
                </c:pt>
                <c:pt idx="127">
                  <c:v>3.839754255087735</c:v>
                </c:pt>
                <c:pt idx="128">
                  <c:v>3.4110608655387731</c:v>
                </c:pt>
                <c:pt idx="129">
                  <c:v>3.425032743982559</c:v>
                </c:pt>
                <c:pt idx="130">
                  <c:v>3.2462055411726087</c:v>
                </c:pt>
                <c:pt idx="131">
                  <c:v>3.32872077759514</c:v>
                </c:pt>
                <c:pt idx="132">
                  <c:v>3.2914392349133292</c:v>
                </c:pt>
                <c:pt idx="133">
                  <c:v>3.1345385223201294</c:v>
                </c:pt>
                <c:pt idx="134">
                  <c:v>3.3921458075228728</c:v>
                </c:pt>
                <c:pt idx="135">
                  <c:v>3.7239471758802267</c:v>
                </c:pt>
                <c:pt idx="136">
                  <c:v>3.7697129727588763</c:v>
                </c:pt>
                <c:pt idx="137">
                  <c:v>3.8586925589133791</c:v>
                </c:pt>
                <c:pt idx="138">
                  <c:v>4.119901638075163</c:v>
                </c:pt>
                <c:pt idx="139">
                  <c:v>4.2887092856204179</c:v>
                </c:pt>
                <c:pt idx="140">
                  <c:v>4.5964707020777151</c:v>
                </c:pt>
                <c:pt idx="141">
                  <c:v>4.2662465311247733</c:v>
                </c:pt>
                <c:pt idx="142">
                  <c:v>4.477822251848762</c:v>
                </c:pt>
                <c:pt idx="143">
                  <c:v>4.5682812027992181</c:v>
                </c:pt>
                <c:pt idx="144">
                  <c:v>4.2491000297202097</c:v>
                </c:pt>
                <c:pt idx="145">
                  <c:v>4.2326757151835759</c:v>
                </c:pt>
                <c:pt idx="146">
                  <c:v>3.9278829360975598</c:v>
                </c:pt>
                <c:pt idx="147">
                  <c:v>3.5792753519574783</c:v>
                </c:pt>
                <c:pt idx="148">
                  <c:v>3.5426412724161693</c:v>
                </c:pt>
                <c:pt idx="149">
                  <c:v>3.2323914896914108</c:v>
                </c:pt>
                <c:pt idx="150">
                  <c:v>3.0560894141824724</c:v>
                </c:pt>
                <c:pt idx="151">
                  <c:v>2.8678596004180656</c:v>
                </c:pt>
                <c:pt idx="152">
                  <c:v>2.4530339797047995</c:v>
                </c:pt>
                <c:pt idx="153">
                  <c:v>2.3456183315867962</c:v>
                </c:pt>
                <c:pt idx="154">
                  <c:v>2.302411661055781</c:v>
                </c:pt>
                <c:pt idx="155">
                  <c:v>2.554840288298621</c:v>
                </c:pt>
                <c:pt idx="156">
                  <c:v>2.9586816625164269</c:v>
                </c:pt>
                <c:pt idx="157">
                  <c:v>3.0405768874512296</c:v>
                </c:pt>
                <c:pt idx="158">
                  <c:v>3.3086783648766938</c:v>
                </c:pt>
                <c:pt idx="159">
                  <c:v>3.4568857498769034</c:v>
                </c:pt>
                <c:pt idx="160">
                  <c:v>3.3927851492331129</c:v>
                </c:pt>
                <c:pt idx="161">
                  <c:v>3.863446494243683</c:v>
                </c:pt>
                <c:pt idx="162">
                  <c:v>3.6024549839176467</c:v>
                </c:pt>
                <c:pt idx="163">
                  <c:v>3.978193883496961</c:v>
                </c:pt>
                <c:pt idx="164">
                  <c:v>3.6926443669200948</c:v>
                </c:pt>
                <c:pt idx="165">
                  <c:v>3.8277620333369011</c:v>
                </c:pt>
                <c:pt idx="166">
                  <c:v>3.660858164352998</c:v>
                </c:pt>
                <c:pt idx="167">
                  <c:v>3.9434702651226727</c:v>
                </c:pt>
                <c:pt idx="168">
                  <c:v>4.1204965253980985</c:v>
                </c:pt>
                <c:pt idx="169">
                  <c:v>4.2604756702315782</c:v>
                </c:pt>
                <c:pt idx="170">
                  <c:v>4.1492980148946979</c:v>
                </c:pt>
                <c:pt idx="171">
                  <c:v>4.9197434598199807</c:v>
                </c:pt>
                <c:pt idx="172">
                  <c:v>4.458531271791899</c:v>
                </c:pt>
                <c:pt idx="173">
                  <c:v>4.235327313970827</c:v>
                </c:pt>
                <c:pt idx="174">
                  <c:v>4.4329553527338916</c:v>
                </c:pt>
                <c:pt idx="175">
                  <c:v>4.1794092584853892</c:v>
                </c:pt>
                <c:pt idx="176">
                  <c:v>4.5694585313626357</c:v>
                </c:pt>
                <c:pt idx="177">
                  <c:v>4.2412912218106724</c:v>
                </c:pt>
                <c:pt idx="178">
                  <c:v>4.3259694663536408</c:v>
                </c:pt>
                <c:pt idx="179">
                  <c:v>4.2253914135756521</c:v>
                </c:pt>
                <c:pt idx="180">
                  <c:v>3.6383522291650205</c:v>
                </c:pt>
                <c:pt idx="181">
                  <c:v>3.4384358347618882</c:v>
                </c:pt>
                <c:pt idx="182">
                  <c:v>3.3787241502621468</c:v>
                </c:pt>
                <c:pt idx="183">
                  <c:v>2.9259705423480664</c:v>
                </c:pt>
                <c:pt idx="184">
                  <c:v>3.3249113260683805</c:v>
                </c:pt>
                <c:pt idx="185">
                  <c:v>3.2532694216275582</c:v>
                </c:pt>
                <c:pt idx="186">
                  <c:v>3.3989583619484343</c:v>
                </c:pt>
                <c:pt idx="187">
                  <c:v>3.2347213518586937</c:v>
                </c:pt>
                <c:pt idx="188">
                  <c:v>3.2493068381675316</c:v>
                </c:pt>
                <c:pt idx="189">
                  <c:v>4.0961385547124474</c:v>
                </c:pt>
                <c:pt idx="190">
                  <c:v>4.2032584966634534</c:v>
                </c:pt>
                <c:pt idx="191">
                  <c:v>3.5745976222610443</c:v>
                </c:pt>
                <c:pt idx="192">
                  <c:v>3.7352673510754109</c:v>
                </c:pt>
                <c:pt idx="193">
                  <c:v>3.8453715515354148</c:v>
                </c:pt>
                <c:pt idx="194">
                  <c:v>3.8917140501660175</c:v>
                </c:pt>
                <c:pt idx="195">
                  <c:v>3.3742999655656858</c:v>
                </c:pt>
                <c:pt idx="196">
                  <c:v>3.5914334029010009</c:v>
                </c:pt>
                <c:pt idx="197">
                  <c:v>3.3807449390968802</c:v>
                </c:pt>
                <c:pt idx="198">
                  <c:v>3.1233588731755635</c:v>
                </c:pt>
                <c:pt idx="199">
                  <c:v>3.0015832939399578</c:v>
                </c:pt>
                <c:pt idx="200">
                  <c:v>3.3510346321000917</c:v>
                </c:pt>
                <c:pt idx="201">
                  <c:v>2.6925282609256529</c:v>
                </c:pt>
                <c:pt idx="202">
                  <c:v>2.5992316771128232</c:v>
                </c:pt>
                <c:pt idx="203">
                  <c:v>2.4443538241356144</c:v>
                </c:pt>
                <c:pt idx="204">
                  <c:v>2.4045971245238329</c:v>
                </c:pt>
                <c:pt idx="205">
                  <c:v>2.3641022147778523</c:v>
                </c:pt>
                <c:pt idx="206">
                  <c:v>2.3146561273651889</c:v>
                </c:pt>
                <c:pt idx="207">
                  <c:v>2.8180599660883043</c:v>
                </c:pt>
                <c:pt idx="208">
                  <c:v>2.2201795474246833</c:v>
                </c:pt>
                <c:pt idx="209">
                  <c:v>2.5300034335610011</c:v>
                </c:pt>
                <c:pt idx="210">
                  <c:v>2.5341229214767003</c:v>
                </c:pt>
                <c:pt idx="211">
                  <c:v>2.6632603894707341</c:v>
                </c:pt>
                <c:pt idx="212">
                  <c:v>2.3931289984841397</c:v>
                </c:pt>
                <c:pt idx="213">
                  <c:v>2.4926413716886087</c:v>
                </c:pt>
                <c:pt idx="214">
                  <c:v>2.3803629825110528</c:v>
                </c:pt>
                <c:pt idx="215">
                  <c:v>2.3467054988894009</c:v>
                </c:pt>
                <c:pt idx="216">
                  <c:v>2.3555371226290589</c:v>
                </c:pt>
                <c:pt idx="217">
                  <c:v>2.4337444564469068</c:v>
                </c:pt>
                <c:pt idx="218">
                  <c:v>2.3957890512744884</c:v>
                </c:pt>
                <c:pt idx="219">
                  <c:v>2.0129776774960861</c:v>
                </c:pt>
                <c:pt idx="220">
                  <c:v>2.3294987743573525</c:v>
                </c:pt>
                <c:pt idx="221">
                  <c:v>2.2222748939367598</c:v>
                </c:pt>
                <c:pt idx="222">
                  <c:v>2.3533114956407086</c:v>
                </c:pt>
                <c:pt idx="223">
                  <c:v>2.3232256777408811</c:v>
                </c:pt>
                <c:pt idx="224">
                  <c:v>2.48093250770689</c:v>
                </c:pt>
                <c:pt idx="225">
                  <c:v>2.226840663029872</c:v>
                </c:pt>
                <c:pt idx="226">
                  <c:v>2.4364191275995761</c:v>
                </c:pt>
                <c:pt idx="227">
                  <c:v>2.8750797381628779</c:v>
                </c:pt>
                <c:pt idx="228">
                  <c:v>2.3346837708228874</c:v>
                </c:pt>
                <c:pt idx="229">
                  <c:v>2.3890353806454323</c:v>
                </c:pt>
                <c:pt idx="230">
                  <c:v>2.8444850707626035</c:v>
                </c:pt>
                <c:pt idx="231">
                  <c:v>2.4257401337746565</c:v>
                </c:pt>
                <c:pt idx="232">
                  <c:v>2.6221459662385538</c:v>
                </c:pt>
                <c:pt idx="233">
                  <c:v>2.8069599208376594</c:v>
                </c:pt>
                <c:pt idx="234">
                  <c:v>2.7458890924946022</c:v>
                </c:pt>
                <c:pt idx="235">
                  <c:v>2.8429850713908911</c:v>
                </c:pt>
                <c:pt idx="236">
                  <c:v>2.619247078865472</c:v>
                </c:pt>
                <c:pt idx="237">
                  <c:v>2.3781055286570485</c:v>
                </c:pt>
                <c:pt idx="238">
                  <c:v>2.1928595851945509</c:v>
                </c:pt>
                <c:pt idx="239">
                  <c:v>2.4508044484444325</c:v>
                </c:pt>
                <c:pt idx="240">
                  <c:v>2.5637014468203212</c:v>
                </c:pt>
                <c:pt idx="241">
                  <c:v>2.7642110524055186</c:v>
                </c:pt>
                <c:pt idx="242">
                  <c:v>2.1382710756418843</c:v>
                </c:pt>
                <c:pt idx="243">
                  <c:v>3.0484802746750139</c:v>
                </c:pt>
                <c:pt idx="244">
                  <c:v>2.7862901546233276</c:v>
                </c:pt>
                <c:pt idx="245">
                  <c:v>2.7002391661369751</c:v>
                </c:pt>
                <c:pt idx="246">
                  <c:v>2.6093640911005522</c:v>
                </c:pt>
                <c:pt idx="247">
                  <c:v>2.6514307230831591</c:v>
                </c:pt>
                <c:pt idx="248">
                  <c:v>2.7240430251689318</c:v>
                </c:pt>
                <c:pt idx="249">
                  <c:v>2.6844937704564975</c:v>
                </c:pt>
                <c:pt idx="250">
                  <c:v>2.8474054095146251</c:v>
                </c:pt>
                <c:pt idx="251">
                  <c:v>2.5302857232362808</c:v>
                </c:pt>
                <c:pt idx="252">
                  <c:v>2.7756875409049364</c:v>
                </c:pt>
                <c:pt idx="253">
                  <c:v>2.4356848267631515</c:v>
                </c:pt>
                <c:pt idx="254">
                  <c:v>2.5183824901899188</c:v>
                </c:pt>
                <c:pt idx="255">
                  <c:v>2.1032962688757761</c:v>
                </c:pt>
                <c:pt idx="256">
                  <c:v>2.3494821805188026</c:v>
                </c:pt>
                <c:pt idx="257">
                  <c:v>2.3180501274380871</c:v>
                </c:pt>
                <c:pt idx="258">
                  <c:v>2.3119528809360412</c:v>
                </c:pt>
                <c:pt idx="259">
                  <c:v>2.5174663719427226</c:v>
                </c:pt>
                <c:pt idx="260">
                  <c:v>2.3471942059671402</c:v>
                </c:pt>
                <c:pt idx="261">
                  <c:v>2.4814661527431614</c:v>
                </c:pt>
                <c:pt idx="262">
                  <c:v>2.4932169972807117</c:v>
                </c:pt>
                <c:pt idx="263">
                  <c:v>2.4274095848302979</c:v>
                </c:pt>
                <c:pt idx="264">
                  <c:v>2.4860391826073913</c:v>
                </c:pt>
                <c:pt idx="265">
                  <c:v>2.4597549633487814</c:v>
                </c:pt>
                <c:pt idx="266">
                  <c:v>2.5197831784707025</c:v>
                </c:pt>
                <c:pt idx="267">
                  <c:v>2.8891077132234155</c:v>
                </c:pt>
                <c:pt idx="268">
                  <c:v>2.5678833913609811</c:v>
                </c:pt>
                <c:pt idx="269">
                  <c:v>2.5286824413063513</c:v>
                </c:pt>
                <c:pt idx="270">
                  <c:v>2.4662882114580231</c:v>
                </c:pt>
                <c:pt idx="271">
                  <c:v>2.231155547211694</c:v>
                </c:pt>
                <c:pt idx="272">
                  <c:v>2.5115449897570974</c:v>
                </c:pt>
                <c:pt idx="273">
                  <c:v>2.5615583237319717</c:v>
                </c:pt>
                <c:pt idx="274">
                  <c:v>2.4748031373379886</c:v>
                </c:pt>
                <c:pt idx="275">
                  <c:v>2.0845320551170055</c:v>
                </c:pt>
                <c:pt idx="276">
                  <c:v>2.2942150937162564</c:v>
                </c:pt>
                <c:pt idx="277">
                  <c:v>2.5059595311844207</c:v>
                </c:pt>
                <c:pt idx="278">
                  <c:v>2.5249192873788129</c:v>
                </c:pt>
                <c:pt idx="279">
                  <c:v>2.0189141970988977</c:v>
                </c:pt>
                <c:pt idx="280">
                  <c:v>1.9438721636539924</c:v>
                </c:pt>
                <c:pt idx="281">
                  <c:v>1.7744977680932639</c:v>
                </c:pt>
                <c:pt idx="282">
                  <c:v>2.1260125967189625</c:v>
                </c:pt>
                <c:pt idx="283">
                  <c:v>0.62852693991586328</c:v>
                </c:pt>
                <c:pt idx="284">
                  <c:v>1.4413842711793468</c:v>
                </c:pt>
                <c:pt idx="285">
                  <c:v>1.3949083476065827</c:v>
                </c:pt>
                <c:pt idx="286">
                  <c:v>1.4452702299853515</c:v>
                </c:pt>
                <c:pt idx="287">
                  <c:v>1.5064394607168463</c:v>
                </c:pt>
                <c:pt idx="288">
                  <c:v>1.7292844556681564</c:v>
                </c:pt>
                <c:pt idx="289">
                  <c:v>1.4657644301907968</c:v>
                </c:pt>
                <c:pt idx="290">
                  <c:v>1.4831930377475766</c:v>
                </c:pt>
                <c:pt idx="291">
                  <c:v>1.5629249508791743</c:v>
                </c:pt>
                <c:pt idx="292">
                  <c:v>1.9194644434242125</c:v>
                </c:pt>
                <c:pt idx="293">
                  <c:v>2.1186845172621815</c:v>
                </c:pt>
                <c:pt idx="294">
                  <c:v>1.5986724764082583</c:v>
                </c:pt>
                <c:pt idx="295">
                  <c:v>3.0415224966190646</c:v>
                </c:pt>
                <c:pt idx="296">
                  <c:v>2.5982242277456935</c:v>
                </c:pt>
                <c:pt idx="297">
                  <c:v>3.2271146725485922</c:v>
                </c:pt>
                <c:pt idx="298">
                  <c:v>3.3344954494653134</c:v>
                </c:pt>
                <c:pt idx="299">
                  <c:v>3.409137595727918</c:v>
                </c:pt>
                <c:pt idx="300">
                  <c:v>3.2358194698768772</c:v>
                </c:pt>
                <c:pt idx="301">
                  <c:v>3.4758977746498054</c:v>
                </c:pt>
                <c:pt idx="302">
                  <c:v>4.0097421429124758</c:v>
                </c:pt>
                <c:pt idx="303">
                  <c:v>4.7417396412919199</c:v>
                </c:pt>
                <c:pt idx="304">
                  <c:v>4.8581094027586147</c:v>
                </c:pt>
                <c:pt idx="305">
                  <c:v>5.2182538985397375</c:v>
                </c:pt>
                <c:pt idx="306">
                  <c:v>5.7014257794324008</c:v>
                </c:pt>
                <c:pt idx="307">
                  <c:v>5.930079665264576</c:v>
                </c:pt>
                <c:pt idx="308">
                  <c:v>6.1493895350020145</c:v>
                </c:pt>
                <c:pt idx="309">
                  <c:v>6.1271680547412721</c:v>
                </c:pt>
                <c:pt idx="310">
                  <c:v>6.2911943590681529</c:v>
                </c:pt>
                <c:pt idx="311">
                  <c:v>6.3872836098646024</c:v>
                </c:pt>
              </c:numCache>
            </c:numRef>
          </c:val>
          <c:smooth val="0"/>
          <c:extLst>
            <c:ext xmlns:c16="http://schemas.microsoft.com/office/drawing/2014/chart" uri="{C3380CC4-5D6E-409C-BE32-E72D297353CC}">
              <c16:uniqueId val="{00000001-2A2E-4E8B-BE78-0D0C3157BDA6}"/>
            </c:ext>
          </c:extLst>
        </c:ser>
        <c:ser>
          <c:idx val="2"/>
          <c:order val="2"/>
          <c:tx>
            <c:v>CPI</c:v>
          </c:tx>
          <c:spPr>
            <a:ln w="38100" cap="rnd">
              <a:solidFill>
                <a:srgbClr val="9E71FE"/>
              </a:solidFill>
              <a:prstDash val="solid"/>
              <a:round/>
            </a:ln>
            <a:effectLst/>
          </c:spPr>
          <c:marker>
            <c:symbol val="none"/>
          </c:marker>
          <c:cat>
            <c:numRef>
              <c:f>Sheet1!$A$2:$A$313</c:f>
              <c:numCache>
                <c:formatCode>d\-mmm\-yy</c:formatCode>
                <c:ptCount val="312"/>
                <c:pt idx="0">
                  <c:v>35461</c:v>
                </c:pt>
                <c:pt idx="1">
                  <c:v>35489</c:v>
                </c:pt>
                <c:pt idx="2">
                  <c:v>35520</c:v>
                </c:pt>
                <c:pt idx="3">
                  <c:v>35550</c:v>
                </c:pt>
                <c:pt idx="4">
                  <c:v>35581</c:v>
                </c:pt>
                <c:pt idx="5">
                  <c:v>35611</c:v>
                </c:pt>
                <c:pt idx="6">
                  <c:v>35642</c:v>
                </c:pt>
                <c:pt idx="7">
                  <c:v>35673</c:v>
                </c:pt>
                <c:pt idx="8">
                  <c:v>35703</c:v>
                </c:pt>
                <c:pt idx="9">
                  <c:v>35734</c:v>
                </c:pt>
                <c:pt idx="10">
                  <c:v>35764</c:v>
                </c:pt>
                <c:pt idx="11">
                  <c:v>35795</c:v>
                </c:pt>
                <c:pt idx="12">
                  <c:v>35826</c:v>
                </c:pt>
                <c:pt idx="13">
                  <c:v>35854</c:v>
                </c:pt>
                <c:pt idx="14">
                  <c:v>35885</c:v>
                </c:pt>
                <c:pt idx="15">
                  <c:v>35915</c:v>
                </c:pt>
                <c:pt idx="16">
                  <c:v>35946</c:v>
                </c:pt>
                <c:pt idx="17">
                  <c:v>35976</c:v>
                </c:pt>
                <c:pt idx="18">
                  <c:v>36007</c:v>
                </c:pt>
                <c:pt idx="19">
                  <c:v>36038</c:v>
                </c:pt>
                <c:pt idx="20">
                  <c:v>36068</c:v>
                </c:pt>
                <c:pt idx="21">
                  <c:v>36099</c:v>
                </c:pt>
                <c:pt idx="22">
                  <c:v>36129</c:v>
                </c:pt>
                <c:pt idx="23">
                  <c:v>36160</c:v>
                </c:pt>
                <c:pt idx="24">
                  <c:v>36191</c:v>
                </c:pt>
                <c:pt idx="25">
                  <c:v>36219</c:v>
                </c:pt>
                <c:pt idx="26">
                  <c:v>36250</c:v>
                </c:pt>
                <c:pt idx="27">
                  <c:v>36280</c:v>
                </c:pt>
                <c:pt idx="28">
                  <c:v>36311</c:v>
                </c:pt>
                <c:pt idx="29">
                  <c:v>36341</c:v>
                </c:pt>
                <c:pt idx="30">
                  <c:v>36372</c:v>
                </c:pt>
                <c:pt idx="31">
                  <c:v>36403</c:v>
                </c:pt>
                <c:pt idx="32">
                  <c:v>36433</c:v>
                </c:pt>
                <c:pt idx="33">
                  <c:v>36464</c:v>
                </c:pt>
                <c:pt idx="34">
                  <c:v>36494</c:v>
                </c:pt>
                <c:pt idx="35">
                  <c:v>36525</c:v>
                </c:pt>
                <c:pt idx="36">
                  <c:v>36556</c:v>
                </c:pt>
                <c:pt idx="37">
                  <c:v>36585</c:v>
                </c:pt>
                <c:pt idx="38">
                  <c:v>36616</c:v>
                </c:pt>
                <c:pt idx="39">
                  <c:v>36646</c:v>
                </c:pt>
                <c:pt idx="40">
                  <c:v>36677</c:v>
                </c:pt>
                <c:pt idx="41">
                  <c:v>36707</c:v>
                </c:pt>
                <c:pt idx="42">
                  <c:v>36738</c:v>
                </c:pt>
                <c:pt idx="43">
                  <c:v>36769</c:v>
                </c:pt>
                <c:pt idx="44">
                  <c:v>36799</c:v>
                </c:pt>
                <c:pt idx="45">
                  <c:v>36830</c:v>
                </c:pt>
                <c:pt idx="46">
                  <c:v>36860</c:v>
                </c:pt>
                <c:pt idx="47">
                  <c:v>36891</c:v>
                </c:pt>
                <c:pt idx="48">
                  <c:v>36922</c:v>
                </c:pt>
                <c:pt idx="49">
                  <c:v>36950</c:v>
                </c:pt>
                <c:pt idx="50">
                  <c:v>36981</c:v>
                </c:pt>
                <c:pt idx="51">
                  <c:v>37011</c:v>
                </c:pt>
                <c:pt idx="52">
                  <c:v>37042</c:v>
                </c:pt>
                <c:pt idx="53">
                  <c:v>37072</c:v>
                </c:pt>
                <c:pt idx="54">
                  <c:v>37103</c:v>
                </c:pt>
                <c:pt idx="55">
                  <c:v>37134</c:v>
                </c:pt>
                <c:pt idx="56">
                  <c:v>37164</c:v>
                </c:pt>
                <c:pt idx="57">
                  <c:v>37195</c:v>
                </c:pt>
                <c:pt idx="58">
                  <c:v>37225</c:v>
                </c:pt>
                <c:pt idx="59">
                  <c:v>37256</c:v>
                </c:pt>
                <c:pt idx="60">
                  <c:v>37287</c:v>
                </c:pt>
                <c:pt idx="61">
                  <c:v>37315</c:v>
                </c:pt>
                <c:pt idx="62">
                  <c:v>37346</c:v>
                </c:pt>
                <c:pt idx="63">
                  <c:v>37376</c:v>
                </c:pt>
                <c:pt idx="64">
                  <c:v>37407</c:v>
                </c:pt>
                <c:pt idx="65">
                  <c:v>37437</c:v>
                </c:pt>
                <c:pt idx="66">
                  <c:v>37468</c:v>
                </c:pt>
                <c:pt idx="67">
                  <c:v>37499</c:v>
                </c:pt>
                <c:pt idx="68">
                  <c:v>37529</c:v>
                </c:pt>
                <c:pt idx="69">
                  <c:v>37560</c:v>
                </c:pt>
                <c:pt idx="70">
                  <c:v>37590</c:v>
                </c:pt>
                <c:pt idx="71">
                  <c:v>37621</c:v>
                </c:pt>
                <c:pt idx="72">
                  <c:v>37652</c:v>
                </c:pt>
                <c:pt idx="73">
                  <c:v>37680</c:v>
                </c:pt>
                <c:pt idx="74">
                  <c:v>37711</c:v>
                </c:pt>
                <c:pt idx="75">
                  <c:v>37741</c:v>
                </c:pt>
                <c:pt idx="76">
                  <c:v>37772</c:v>
                </c:pt>
                <c:pt idx="77">
                  <c:v>37802</c:v>
                </c:pt>
                <c:pt idx="78">
                  <c:v>37833</c:v>
                </c:pt>
                <c:pt idx="79">
                  <c:v>37864</c:v>
                </c:pt>
                <c:pt idx="80">
                  <c:v>37894</c:v>
                </c:pt>
                <c:pt idx="81">
                  <c:v>37925</c:v>
                </c:pt>
                <c:pt idx="82">
                  <c:v>37955</c:v>
                </c:pt>
                <c:pt idx="83">
                  <c:v>37986</c:v>
                </c:pt>
                <c:pt idx="84">
                  <c:v>38017</c:v>
                </c:pt>
                <c:pt idx="85">
                  <c:v>38046</c:v>
                </c:pt>
                <c:pt idx="86">
                  <c:v>38077</c:v>
                </c:pt>
                <c:pt idx="87">
                  <c:v>38107</c:v>
                </c:pt>
                <c:pt idx="88">
                  <c:v>38138</c:v>
                </c:pt>
                <c:pt idx="89">
                  <c:v>38168</c:v>
                </c:pt>
                <c:pt idx="90">
                  <c:v>38199</c:v>
                </c:pt>
                <c:pt idx="91">
                  <c:v>38230</c:v>
                </c:pt>
                <c:pt idx="92">
                  <c:v>38260</c:v>
                </c:pt>
                <c:pt idx="93">
                  <c:v>38291</c:v>
                </c:pt>
                <c:pt idx="94">
                  <c:v>38321</c:v>
                </c:pt>
                <c:pt idx="95">
                  <c:v>38352</c:v>
                </c:pt>
                <c:pt idx="96">
                  <c:v>38383</c:v>
                </c:pt>
                <c:pt idx="97">
                  <c:v>38411</c:v>
                </c:pt>
                <c:pt idx="98">
                  <c:v>38442</c:v>
                </c:pt>
                <c:pt idx="99">
                  <c:v>38472</c:v>
                </c:pt>
                <c:pt idx="100">
                  <c:v>38503</c:v>
                </c:pt>
                <c:pt idx="101">
                  <c:v>38533</c:v>
                </c:pt>
                <c:pt idx="102">
                  <c:v>38564</c:v>
                </c:pt>
                <c:pt idx="103">
                  <c:v>38595</c:v>
                </c:pt>
                <c:pt idx="104">
                  <c:v>38625</c:v>
                </c:pt>
                <c:pt idx="105">
                  <c:v>38656</c:v>
                </c:pt>
                <c:pt idx="106">
                  <c:v>38686</c:v>
                </c:pt>
                <c:pt idx="107">
                  <c:v>38717</c:v>
                </c:pt>
                <c:pt idx="108">
                  <c:v>38748</c:v>
                </c:pt>
                <c:pt idx="109">
                  <c:v>38776</c:v>
                </c:pt>
                <c:pt idx="110">
                  <c:v>38807</c:v>
                </c:pt>
                <c:pt idx="111">
                  <c:v>38837</c:v>
                </c:pt>
                <c:pt idx="112">
                  <c:v>38868</c:v>
                </c:pt>
                <c:pt idx="113">
                  <c:v>38898</c:v>
                </c:pt>
                <c:pt idx="114">
                  <c:v>38929</c:v>
                </c:pt>
                <c:pt idx="115">
                  <c:v>38960</c:v>
                </c:pt>
                <c:pt idx="116">
                  <c:v>38990</c:v>
                </c:pt>
                <c:pt idx="117">
                  <c:v>39021</c:v>
                </c:pt>
                <c:pt idx="118">
                  <c:v>39051</c:v>
                </c:pt>
                <c:pt idx="119">
                  <c:v>39082</c:v>
                </c:pt>
                <c:pt idx="120">
                  <c:v>39113</c:v>
                </c:pt>
                <c:pt idx="121">
                  <c:v>39141</c:v>
                </c:pt>
                <c:pt idx="122">
                  <c:v>39172</c:v>
                </c:pt>
                <c:pt idx="123">
                  <c:v>39202</c:v>
                </c:pt>
                <c:pt idx="124">
                  <c:v>39233</c:v>
                </c:pt>
                <c:pt idx="125">
                  <c:v>39263</c:v>
                </c:pt>
                <c:pt idx="126">
                  <c:v>39294</c:v>
                </c:pt>
                <c:pt idx="127">
                  <c:v>39325</c:v>
                </c:pt>
                <c:pt idx="128">
                  <c:v>39355</c:v>
                </c:pt>
                <c:pt idx="129">
                  <c:v>39386</c:v>
                </c:pt>
                <c:pt idx="130">
                  <c:v>39416</c:v>
                </c:pt>
                <c:pt idx="131">
                  <c:v>39447</c:v>
                </c:pt>
                <c:pt idx="132">
                  <c:v>39478</c:v>
                </c:pt>
                <c:pt idx="133">
                  <c:v>39507</c:v>
                </c:pt>
                <c:pt idx="134">
                  <c:v>39538</c:v>
                </c:pt>
                <c:pt idx="135">
                  <c:v>39568</c:v>
                </c:pt>
                <c:pt idx="136">
                  <c:v>39599</c:v>
                </c:pt>
                <c:pt idx="137">
                  <c:v>39629</c:v>
                </c:pt>
                <c:pt idx="138">
                  <c:v>39660</c:v>
                </c:pt>
                <c:pt idx="139">
                  <c:v>39691</c:v>
                </c:pt>
                <c:pt idx="140">
                  <c:v>39721</c:v>
                </c:pt>
                <c:pt idx="141">
                  <c:v>39752</c:v>
                </c:pt>
                <c:pt idx="142">
                  <c:v>39782</c:v>
                </c:pt>
                <c:pt idx="143">
                  <c:v>39813</c:v>
                </c:pt>
                <c:pt idx="144">
                  <c:v>39844</c:v>
                </c:pt>
                <c:pt idx="145">
                  <c:v>39872</c:v>
                </c:pt>
                <c:pt idx="146">
                  <c:v>39903</c:v>
                </c:pt>
                <c:pt idx="147">
                  <c:v>39933</c:v>
                </c:pt>
                <c:pt idx="148">
                  <c:v>39964</c:v>
                </c:pt>
                <c:pt idx="149">
                  <c:v>39994</c:v>
                </c:pt>
                <c:pt idx="150">
                  <c:v>40025</c:v>
                </c:pt>
                <c:pt idx="151">
                  <c:v>40056</c:v>
                </c:pt>
                <c:pt idx="152">
                  <c:v>40086</c:v>
                </c:pt>
                <c:pt idx="153">
                  <c:v>40117</c:v>
                </c:pt>
                <c:pt idx="154">
                  <c:v>40147</c:v>
                </c:pt>
                <c:pt idx="155">
                  <c:v>40178</c:v>
                </c:pt>
                <c:pt idx="156">
                  <c:v>40209</c:v>
                </c:pt>
                <c:pt idx="157">
                  <c:v>40237</c:v>
                </c:pt>
                <c:pt idx="158">
                  <c:v>40268</c:v>
                </c:pt>
                <c:pt idx="159">
                  <c:v>40298</c:v>
                </c:pt>
                <c:pt idx="160">
                  <c:v>40329</c:v>
                </c:pt>
                <c:pt idx="161">
                  <c:v>40359</c:v>
                </c:pt>
                <c:pt idx="162">
                  <c:v>40390</c:v>
                </c:pt>
                <c:pt idx="163">
                  <c:v>40421</c:v>
                </c:pt>
                <c:pt idx="164">
                  <c:v>40451</c:v>
                </c:pt>
                <c:pt idx="165">
                  <c:v>40482</c:v>
                </c:pt>
                <c:pt idx="166">
                  <c:v>40512</c:v>
                </c:pt>
                <c:pt idx="167">
                  <c:v>40543</c:v>
                </c:pt>
                <c:pt idx="168">
                  <c:v>40574</c:v>
                </c:pt>
                <c:pt idx="169">
                  <c:v>40602</c:v>
                </c:pt>
                <c:pt idx="170">
                  <c:v>40633</c:v>
                </c:pt>
                <c:pt idx="171">
                  <c:v>40663</c:v>
                </c:pt>
                <c:pt idx="172">
                  <c:v>40694</c:v>
                </c:pt>
                <c:pt idx="173">
                  <c:v>40724</c:v>
                </c:pt>
                <c:pt idx="174">
                  <c:v>40755</c:v>
                </c:pt>
                <c:pt idx="175">
                  <c:v>40786</c:v>
                </c:pt>
                <c:pt idx="176">
                  <c:v>40816</c:v>
                </c:pt>
                <c:pt idx="177">
                  <c:v>40847</c:v>
                </c:pt>
                <c:pt idx="178">
                  <c:v>40877</c:v>
                </c:pt>
                <c:pt idx="179">
                  <c:v>40908</c:v>
                </c:pt>
                <c:pt idx="180">
                  <c:v>40939</c:v>
                </c:pt>
                <c:pt idx="181">
                  <c:v>40968</c:v>
                </c:pt>
                <c:pt idx="182">
                  <c:v>40999</c:v>
                </c:pt>
                <c:pt idx="183">
                  <c:v>41029</c:v>
                </c:pt>
                <c:pt idx="184">
                  <c:v>41060</c:v>
                </c:pt>
                <c:pt idx="185">
                  <c:v>41090</c:v>
                </c:pt>
                <c:pt idx="186">
                  <c:v>41121</c:v>
                </c:pt>
                <c:pt idx="187">
                  <c:v>41152</c:v>
                </c:pt>
                <c:pt idx="188">
                  <c:v>41182</c:v>
                </c:pt>
                <c:pt idx="189">
                  <c:v>41213</c:v>
                </c:pt>
                <c:pt idx="190">
                  <c:v>41243</c:v>
                </c:pt>
                <c:pt idx="191">
                  <c:v>41274</c:v>
                </c:pt>
                <c:pt idx="192">
                  <c:v>41305</c:v>
                </c:pt>
                <c:pt idx="193">
                  <c:v>41333</c:v>
                </c:pt>
                <c:pt idx="194">
                  <c:v>41364</c:v>
                </c:pt>
                <c:pt idx="195">
                  <c:v>41394</c:v>
                </c:pt>
                <c:pt idx="196">
                  <c:v>41425</c:v>
                </c:pt>
                <c:pt idx="197">
                  <c:v>41455</c:v>
                </c:pt>
                <c:pt idx="198">
                  <c:v>41486</c:v>
                </c:pt>
                <c:pt idx="199">
                  <c:v>41517</c:v>
                </c:pt>
                <c:pt idx="200">
                  <c:v>41547</c:v>
                </c:pt>
                <c:pt idx="201">
                  <c:v>41578</c:v>
                </c:pt>
                <c:pt idx="202">
                  <c:v>41608</c:v>
                </c:pt>
                <c:pt idx="203">
                  <c:v>41639</c:v>
                </c:pt>
                <c:pt idx="204">
                  <c:v>41670</c:v>
                </c:pt>
                <c:pt idx="205">
                  <c:v>41698</c:v>
                </c:pt>
                <c:pt idx="206">
                  <c:v>41729</c:v>
                </c:pt>
                <c:pt idx="207">
                  <c:v>41759</c:v>
                </c:pt>
                <c:pt idx="208">
                  <c:v>41790</c:v>
                </c:pt>
                <c:pt idx="209">
                  <c:v>41820</c:v>
                </c:pt>
                <c:pt idx="210">
                  <c:v>41851</c:v>
                </c:pt>
                <c:pt idx="211">
                  <c:v>41882</c:v>
                </c:pt>
                <c:pt idx="212">
                  <c:v>41912</c:v>
                </c:pt>
                <c:pt idx="213">
                  <c:v>41943</c:v>
                </c:pt>
                <c:pt idx="214">
                  <c:v>41973</c:v>
                </c:pt>
                <c:pt idx="215">
                  <c:v>42004</c:v>
                </c:pt>
                <c:pt idx="216">
                  <c:v>42035</c:v>
                </c:pt>
                <c:pt idx="217">
                  <c:v>42063</c:v>
                </c:pt>
                <c:pt idx="218">
                  <c:v>42094</c:v>
                </c:pt>
                <c:pt idx="219">
                  <c:v>42124</c:v>
                </c:pt>
                <c:pt idx="220">
                  <c:v>42155</c:v>
                </c:pt>
                <c:pt idx="221">
                  <c:v>42185</c:v>
                </c:pt>
                <c:pt idx="222">
                  <c:v>42216</c:v>
                </c:pt>
                <c:pt idx="223">
                  <c:v>42247</c:v>
                </c:pt>
                <c:pt idx="224">
                  <c:v>42277</c:v>
                </c:pt>
                <c:pt idx="225">
                  <c:v>42308</c:v>
                </c:pt>
                <c:pt idx="226">
                  <c:v>42338</c:v>
                </c:pt>
                <c:pt idx="227">
                  <c:v>42369</c:v>
                </c:pt>
                <c:pt idx="228">
                  <c:v>42400</c:v>
                </c:pt>
                <c:pt idx="229">
                  <c:v>42429</c:v>
                </c:pt>
                <c:pt idx="230">
                  <c:v>42460</c:v>
                </c:pt>
                <c:pt idx="231">
                  <c:v>42490</c:v>
                </c:pt>
                <c:pt idx="232">
                  <c:v>42521</c:v>
                </c:pt>
                <c:pt idx="233">
                  <c:v>42551</c:v>
                </c:pt>
                <c:pt idx="234">
                  <c:v>42582</c:v>
                </c:pt>
                <c:pt idx="235">
                  <c:v>42613</c:v>
                </c:pt>
                <c:pt idx="236">
                  <c:v>42643</c:v>
                </c:pt>
                <c:pt idx="237">
                  <c:v>42674</c:v>
                </c:pt>
                <c:pt idx="238">
                  <c:v>42704</c:v>
                </c:pt>
                <c:pt idx="239">
                  <c:v>42735</c:v>
                </c:pt>
                <c:pt idx="240">
                  <c:v>42766</c:v>
                </c:pt>
                <c:pt idx="241">
                  <c:v>42794</c:v>
                </c:pt>
                <c:pt idx="242">
                  <c:v>42825</c:v>
                </c:pt>
                <c:pt idx="243">
                  <c:v>42855</c:v>
                </c:pt>
                <c:pt idx="244">
                  <c:v>42886</c:v>
                </c:pt>
                <c:pt idx="245">
                  <c:v>42916</c:v>
                </c:pt>
                <c:pt idx="246">
                  <c:v>42947</c:v>
                </c:pt>
                <c:pt idx="247">
                  <c:v>42978</c:v>
                </c:pt>
                <c:pt idx="248">
                  <c:v>43008</c:v>
                </c:pt>
                <c:pt idx="249">
                  <c:v>43039</c:v>
                </c:pt>
                <c:pt idx="250">
                  <c:v>43069</c:v>
                </c:pt>
                <c:pt idx="251">
                  <c:v>43100</c:v>
                </c:pt>
                <c:pt idx="252">
                  <c:v>43131</c:v>
                </c:pt>
                <c:pt idx="253">
                  <c:v>43159</c:v>
                </c:pt>
                <c:pt idx="254">
                  <c:v>43190</c:v>
                </c:pt>
                <c:pt idx="255">
                  <c:v>43220</c:v>
                </c:pt>
                <c:pt idx="256">
                  <c:v>43251</c:v>
                </c:pt>
                <c:pt idx="257">
                  <c:v>43281</c:v>
                </c:pt>
                <c:pt idx="258">
                  <c:v>43312</c:v>
                </c:pt>
                <c:pt idx="259">
                  <c:v>43343</c:v>
                </c:pt>
                <c:pt idx="260">
                  <c:v>43373</c:v>
                </c:pt>
                <c:pt idx="261">
                  <c:v>43404</c:v>
                </c:pt>
                <c:pt idx="262">
                  <c:v>43434</c:v>
                </c:pt>
                <c:pt idx="263">
                  <c:v>43465</c:v>
                </c:pt>
                <c:pt idx="264">
                  <c:v>43496</c:v>
                </c:pt>
                <c:pt idx="265">
                  <c:v>43524</c:v>
                </c:pt>
                <c:pt idx="266">
                  <c:v>43555</c:v>
                </c:pt>
                <c:pt idx="267">
                  <c:v>43585</c:v>
                </c:pt>
                <c:pt idx="268">
                  <c:v>43616</c:v>
                </c:pt>
                <c:pt idx="269">
                  <c:v>43646</c:v>
                </c:pt>
                <c:pt idx="270">
                  <c:v>43677</c:v>
                </c:pt>
                <c:pt idx="271">
                  <c:v>43708</c:v>
                </c:pt>
                <c:pt idx="272">
                  <c:v>43738</c:v>
                </c:pt>
                <c:pt idx="273">
                  <c:v>43769</c:v>
                </c:pt>
                <c:pt idx="274">
                  <c:v>43799</c:v>
                </c:pt>
                <c:pt idx="275">
                  <c:v>43830</c:v>
                </c:pt>
                <c:pt idx="276">
                  <c:v>43861</c:v>
                </c:pt>
                <c:pt idx="277">
                  <c:v>43890</c:v>
                </c:pt>
                <c:pt idx="278">
                  <c:v>43921</c:v>
                </c:pt>
                <c:pt idx="279">
                  <c:v>43951</c:v>
                </c:pt>
                <c:pt idx="280">
                  <c:v>43982</c:v>
                </c:pt>
                <c:pt idx="281">
                  <c:v>44012</c:v>
                </c:pt>
                <c:pt idx="282">
                  <c:v>44043</c:v>
                </c:pt>
                <c:pt idx="283">
                  <c:v>44074</c:v>
                </c:pt>
                <c:pt idx="284">
                  <c:v>44104</c:v>
                </c:pt>
                <c:pt idx="285">
                  <c:v>44135</c:v>
                </c:pt>
                <c:pt idx="286">
                  <c:v>44165</c:v>
                </c:pt>
                <c:pt idx="287">
                  <c:v>44196</c:v>
                </c:pt>
                <c:pt idx="288">
                  <c:v>44227</c:v>
                </c:pt>
                <c:pt idx="289">
                  <c:v>44255</c:v>
                </c:pt>
                <c:pt idx="290">
                  <c:v>44286</c:v>
                </c:pt>
                <c:pt idx="291">
                  <c:v>44316</c:v>
                </c:pt>
                <c:pt idx="292">
                  <c:v>44347</c:v>
                </c:pt>
                <c:pt idx="293">
                  <c:v>44377</c:v>
                </c:pt>
                <c:pt idx="294">
                  <c:v>44408</c:v>
                </c:pt>
                <c:pt idx="295">
                  <c:v>44439</c:v>
                </c:pt>
                <c:pt idx="296">
                  <c:v>44469</c:v>
                </c:pt>
                <c:pt idx="297">
                  <c:v>44500</c:v>
                </c:pt>
                <c:pt idx="298">
                  <c:v>44530</c:v>
                </c:pt>
                <c:pt idx="299">
                  <c:v>44561</c:v>
                </c:pt>
                <c:pt idx="300">
                  <c:v>44592</c:v>
                </c:pt>
                <c:pt idx="301">
                  <c:v>44620</c:v>
                </c:pt>
                <c:pt idx="302">
                  <c:v>44651</c:v>
                </c:pt>
                <c:pt idx="303">
                  <c:v>44681</c:v>
                </c:pt>
                <c:pt idx="304">
                  <c:v>44712</c:v>
                </c:pt>
                <c:pt idx="305">
                  <c:v>44742</c:v>
                </c:pt>
                <c:pt idx="306">
                  <c:v>44773</c:v>
                </c:pt>
                <c:pt idx="307">
                  <c:v>44804</c:v>
                </c:pt>
                <c:pt idx="308">
                  <c:v>44834</c:v>
                </c:pt>
                <c:pt idx="309">
                  <c:v>44865</c:v>
                </c:pt>
                <c:pt idx="310">
                  <c:v>44895</c:v>
                </c:pt>
                <c:pt idx="311">
                  <c:v>44926</c:v>
                </c:pt>
              </c:numCache>
            </c:numRef>
          </c:cat>
          <c:val>
            <c:numRef>
              <c:f>Sheet1!$D$2:$D$313</c:f>
              <c:numCache>
                <c:formatCode>General</c:formatCode>
                <c:ptCount val="312"/>
                <c:pt idx="0">
                  <c:v>2.1</c:v>
                </c:pt>
                <c:pt idx="1">
                  <c:v>1.9</c:v>
                </c:pt>
                <c:pt idx="2">
                  <c:v>1.7</c:v>
                </c:pt>
                <c:pt idx="3">
                  <c:v>1.6</c:v>
                </c:pt>
                <c:pt idx="4">
                  <c:v>1.6</c:v>
                </c:pt>
                <c:pt idx="5">
                  <c:v>1.7</c:v>
                </c:pt>
                <c:pt idx="6">
                  <c:v>2</c:v>
                </c:pt>
                <c:pt idx="7">
                  <c:v>2</c:v>
                </c:pt>
                <c:pt idx="8">
                  <c:v>1.8</c:v>
                </c:pt>
                <c:pt idx="9">
                  <c:v>1.9</c:v>
                </c:pt>
                <c:pt idx="10">
                  <c:v>1.9</c:v>
                </c:pt>
                <c:pt idx="11">
                  <c:v>1.7</c:v>
                </c:pt>
                <c:pt idx="12">
                  <c:v>1.5</c:v>
                </c:pt>
                <c:pt idx="13">
                  <c:v>1.6</c:v>
                </c:pt>
                <c:pt idx="14">
                  <c:v>1.7</c:v>
                </c:pt>
                <c:pt idx="15">
                  <c:v>1.8</c:v>
                </c:pt>
                <c:pt idx="16">
                  <c:v>2</c:v>
                </c:pt>
                <c:pt idx="17">
                  <c:v>1.7</c:v>
                </c:pt>
                <c:pt idx="18">
                  <c:v>1.4</c:v>
                </c:pt>
                <c:pt idx="19">
                  <c:v>1.3</c:v>
                </c:pt>
                <c:pt idx="20">
                  <c:v>1.4</c:v>
                </c:pt>
                <c:pt idx="21">
                  <c:v>1.4</c:v>
                </c:pt>
                <c:pt idx="22">
                  <c:v>1.4</c:v>
                </c:pt>
                <c:pt idx="23">
                  <c:v>1.6</c:v>
                </c:pt>
                <c:pt idx="24">
                  <c:v>1.6</c:v>
                </c:pt>
                <c:pt idx="25">
                  <c:v>1.4</c:v>
                </c:pt>
                <c:pt idx="26">
                  <c:v>1.7</c:v>
                </c:pt>
                <c:pt idx="27">
                  <c:v>1.5</c:v>
                </c:pt>
                <c:pt idx="28">
                  <c:v>1.3</c:v>
                </c:pt>
                <c:pt idx="29">
                  <c:v>1.3</c:v>
                </c:pt>
                <c:pt idx="30">
                  <c:v>1.3</c:v>
                </c:pt>
                <c:pt idx="31">
                  <c:v>1.2</c:v>
                </c:pt>
                <c:pt idx="32">
                  <c:v>1.2</c:v>
                </c:pt>
                <c:pt idx="33">
                  <c:v>1.1000000000000001</c:v>
                </c:pt>
                <c:pt idx="34">
                  <c:v>1.2</c:v>
                </c:pt>
                <c:pt idx="35">
                  <c:v>1.1000000000000001</c:v>
                </c:pt>
                <c:pt idx="36">
                  <c:v>0.8</c:v>
                </c:pt>
                <c:pt idx="37">
                  <c:v>0.9</c:v>
                </c:pt>
                <c:pt idx="38">
                  <c:v>0.6</c:v>
                </c:pt>
                <c:pt idx="39">
                  <c:v>0.6</c:v>
                </c:pt>
                <c:pt idx="40">
                  <c:v>0.5</c:v>
                </c:pt>
                <c:pt idx="41">
                  <c:v>0.8</c:v>
                </c:pt>
                <c:pt idx="42">
                  <c:v>0.9</c:v>
                </c:pt>
                <c:pt idx="43">
                  <c:v>0.6</c:v>
                </c:pt>
                <c:pt idx="44">
                  <c:v>1</c:v>
                </c:pt>
                <c:pt idx="45">
                  <c:v>1</c:v>
                </c:pt>
                <c:pt idx="46">
                  <c:v>1.1000000000000001</c:v>
                </c:pt>
                <c:pt idx="47">
                  <c:v>0.8</c:v>
                </c:pt>
                <c:pt idx="48">
                  <c:v>0.9</c:v>
                </c:pt>
                <c:pt idx="49">
                  <c:v>0.8</c:v>
                </c:pt>
                <c:pt idx="50">
                  <c:v>0.9</c:v>
                </c:pt>
                <c:pt idx="51">
                  <c:v>1.2</c:v>
                </c:pt>
                <c:pt idx="52">
                  <c:v>1.7</c:v>
                </c:pt>
                <c:pt idx="53">
                  <c:v>1.7</c:v>
                </c:pt>
                <c:pt idx="54">
                  <c:v>1.4</c:v>
                </c:pt>
                <c:pt idx="55">
                  <c:v>1.8</c:v>
                </c:pt>
                <c:pt idx="56">
                  <c:v>1.3</c:v>
                </c:pt>
                <c:pt idx="57">
                  <c:v>1.2</c:v>
                </c:pt>
                <c:pt idx="58">
                  <c:v>0.8</c:v>
                </c:pt>
                <c:pt idx="59">
                  <c:v>1.1000000000000001</c:v>
                </c:pt>
                <c:pt idx="60">
                  <c:v>1.6</c:v>
                </c:pt>
                <c:pt idx="61">
                  <c:v>1.5</c:v>
                </c:pt>
                <c:pt idx="62">
                  <c:v>1.5</c:v>
                </c:pt>
                <c:pt idx="63">
                  <c:v>1.4</c:v>
                </c:pt>
                <c:pt idx="64">
                  <c:v>0.8</c:v>
                </c:pt>
                <c:pt idx="65">
                  <c:v>0.6</c:v>
                </c:pt>
                <c:pt idx="66">
                  <c:v>1.1000000000000001</c:v>
                </c:pt>
                <c:pt idx="67">
                  <c:v>1</c:v>
                </c:pt>
                <c:pt idx="68">
                  <c:v>1</c:v>
                </c:pt>
                <c:pt idx="69">
                  <c:v>1.4</c:v>
                </c:pt>
                <c:pt idx="70">
                  <c:v>1.5</c:v>
                </c:pt>
                <c:pt idx="71">
                  <c:v>1.7</c:v>
                </c:pt>
                <c:pt idx="72">
                  <c:v>1.3</c:v>
                </c:pt>
                <c:pt idx="73">
                  <c:v>1.6</c:v>
                </c:pt>
                <c:pt idx="74">
                  <c:v>1.5</c:v>
                </c:pt>
                <c:pt idx="75">
                  <c:v>1.4</c:v>
                </c:pt>
                <c:pt idx="76">
                  <c:v>1.3</c:v>
                </c:pt>
                <c:pt idx="77">
                  <c:v>1.1000000000000001</c:v>
                </c:pt>
                <c:pt idx="78">
                  <c:v>1.3</c:v>
                </c:pt>
                <c:pt idx="79">
                  <c:v>1.4</c:v>
                </c:pt>
                <c:pt idx="80">
                  <c:v>1.4</c:v>
                </c:pt>
                <c:pt idx="81">
                  <c:v>1.4</c:v>
                </c:pt>
                <c:pt idx="82">
                  <c:v>1.3</c:v>
                </c:pt>
                <c:pt idx="83">
                  <c:v>1.3</c:v>
                </c:pt>
                <c:pt idx="84">
                  <c:v>1.4</c:v>
                </c:pt>
                <c:pt idx="85">
                  <c:v>1.3</c:v>
                </c:pt>
                <c:pt idx="86">
                  <c:v>1.1000000000000001</c:v>
                </c:pt>
                <c:pt idx="87">
                  <c:v>1.1000000000000001</c:v>
                </c:pt>
                <c:pt idx="88">
                  <c:v>1.5</c:v>
                </c:pt>
                <c:pt idx="89">
                  <c:v>1.6</c:v>
                </c:pt>
                <c:pt idx="90">
                  <c:v>1.4</c:v>
                </c:pt>
                <c:pt idx="91">
                  <c:v>1.3</c:v>
                </c:pt>
                <c:pt idx="92">
                  <c:v>1.1000000000000001</c:v>
                </c:pt>
                <c:pt idx="93">
                  <c:v>1.2</c:v>
                </c:pt>
                <c:pt idx="94">
                  <c:v>1.5</c:v>
                </c:pt>
                <c:pt idx="95">
                  <c:v>1.7</c:v>
                </c:pt>
                <c:pt idx="96">
                  <c:v>1.6</c:v>
                </c:pt>
                <c:pt idx="97">
                  <c:v>1.7</c:v>
                </c:pt>
                <c:pt idx="98">
                  <c:v>1.9</c:v>
                </c:pt>
                <c:pt idx="99">
                  <c:v>1.9</c:v>
                </c:pt>
                <c:pt idx="100">
                  <c:v>1.9</c:v>
                </c:pt>
                <c:pt idx="101">
                  <c:v>2</c:v>
                </c:pt>
                <c:pt idx="102">
                  <c:v>2.2999999999999998</c:v>
                </c:pt>
                <c:pt idx="103">
                  <c:v>2.4</c:v>
                </c:pt>
                <c:pt idx="104">
                  <c:v>2.5</c:v>
                </c:pt>
                <c:pt idx="105">
                  <c:v>2.2999999999999998</c:v>
                </c:pt>
                <c:pt idx="106">
                  <c:v>2.1</c:v>
                </c:pt>
                <c:pt idx="107">
                  <c:v>1.9</c:v>
                </c:pt>
                <c:pt idx="108">
                  <c:v>1.9</c:v>
                </c:pt>
                <c:pt idx="109">
                  <c:v>2</c:v>
                </c:pt>
                <c:pt idx="110">
                  <c:v>1.8</c:v>
                </c:pt>
                <c:pt idx="111">
                  <c:v>2</c:v>
                </c:pt>
                <c:pt idx="112">
                  <c:v>2.2000000000000002</c:v>
                </c:pt>
                <c:pt idx="113">
                  <c:v>2.5</c:v>
                </c:pt>
                <c:pt idx="114">
                  <c:v>2.4</c:v>
                </c:pt>
                <c:pt idx="115">
                  <c:v>2.5</c:v>
                </c:pt>
                <c:pt idx="116">
                  <c:v>2.4</c:v>
                </c:pt>
                <c:pt idx="117">
                  <c:v>2.4</c:v>
                </c:pt>
                <c:pt idx="118">
                  <c:v>2.7</c:v>
                </c:pt>
                <c:pt idx="119">
                  <c:v>3</c:v>
                </c:pt>
                <c:pt idx="120">
                  <c:v>2.7</c:v>
                </c:pt>
                <c:pt idx="121">
                  <c:v>2.8</c:v>
                </c:pt>
                <c:pt idx="122">
                  <c:v>3.1</c:v>
                </c:pt>
                <c:pt idx="123">
                  <c:v>2.8</c:v>
                </c:pt>
                <c:pt idx="124">
                  <c:v>2.5</c:v>
                </c:pt>
                <c:pt idx="125">
                  <c:v>2.4</c:v>
                </c:pt>
                <c:pt idx="126">
                  <c:v>1.9</c:v>
                </c:pt>
                <c:pt idx="127">
                  <c:v>1.8</c:v>
                </c:pt>
                <c:pt idx="128">
                  <c:v>1.8</c:v>
                </c:pt>
                <c:pt idx="129">
                  <c:v>2.1</c:v>
                </c:pt>
                <c:pt idx="130">
                  <c:v>2.1</c:v>
                </c:pt>
                <c:pt idx="131">
                  <c:v>2.1</c:v>
                </c:pt>
                <c:pt idx="132">
                  <c:v>2.2000000000000002</c:v>
                </c:pt>
                <c:pt idx="133">
                  <c:v>2.5</c:v>
                </c:pt>
                <c:pt idx="134">
                  <c:v>2.5</c:v>
                </c:pt>
                <c:pt idx="135">
                  <c:v>3</c:v>
                </c:pt>
                <c:pt idx="136">
                  <c:v>3.3</c:v>
                </c:pt>
                <c:pt idx="137">
                  <c:v>3.8</c:v>
                </c:pt>
                <c:pt idx="138">
                  <c:v>4.4000000000000004</c:v>
                </c:pt>
                <c:pt idx="139">
                  <c:v>4.7</c:v>
                </c:pt>
                <c:pt idx="140">
                  <c:v>5.2</c:v>
                </c:pt>
                <c:pt idx="141">
                  <c:v>4.5</c:v>
                </c:pt>
                <c:pt idx="142">
                  <c:v>4.0999999999999996</c:v>
                </c:pt>
                <c:pt idx="143">
                  <c:v>3.1</c:v>
                </c:pt>
                <c:pt idx="144">
                  <c:v>3</c:v>
                </c:pt>
                <c:pt idx="145">
                  <c:v>3.2</c:v>
                </c:pt>
                <c:pt idx="146">
                  <c:v>2.9</c:v>
                </c:pt>
                <c:pt idx="147">
                  <c:v>2.2999999999999998</c:v>
                </c:pt>
                <c:pt idx="148">
                  <c:v>2.2000000000000002</c:v>
                </c:pt>
                <c:pt idx="149">
                  <c:v>1.8</c:v>
                </c:pt>
                <c:pt idx="150">
                  <c:v>1.8</c:v>
                </c:pt>
                <c:pt idx="151">
                  <c:v>1.6</c:v>
                </c:pt>
                <c:pt idx="152">
                  <c:v>1.1000000000000001</c:v>
                </c:pt>
                <c:pt idx="153">
                  <c:v>1.5</c:v>
                </c:pt>
                <c:pt idx="154">
                  <c:v>1.9</c:v>
                </c:pt>
                <c:pt idx="155">
                  <c:v>2.9</c:v>
                </c:pt>
                <c:pt idx="156">
                  <c:v>3.5</c:v>
                </c:pt>
                <c:pt idx="157">
                  <c:v>3</c:v>
                </c:pt>
                <c:pt idx="158">
                  <c:v>3.4</c:v>
                </c:pt>
                <c:pt idx="159">
                  <c:v>3.7</c:v>
                </c:pt>
                <c:pt idx="160">
                  <c:v>3.4</c:v>
                </c:pt>
                <c:pt idx="161">
                  <c:v>3.2</c:v>
                </c:pt>
                <c:pt idx="162">
                  <c:v>3.1</c:v>
                </c:pt>
                <c:pt idx="163">
                  <c:v>3.1</c:v>
                </c:pt>
                <c:pt idx="164">
                  <c:v>3.1</c:v>
                </c:pt>
                <c:pt idx="165">
                  <c:v>3.2</c:v>
                </c:pt>
                <c:pt idx="166">
                  <c:v>3.3</c:v>
                </c:pt>
                <c:pt idx="167">
                  <c:v>3.7</c:v>
                </c:pt>
                <c:pt idx="168">
                  <c:v>4</c:v>
                </c:pt>
                <c:pt idx="169">
                  <c:v>4.4000000000000004</c:v>
                </c:pt>
                <c:pt idx="170">
                  <c:v>4</c:v>
                </c:pt>
                <c:pt idx="171">
                  <c:v>4.5</c:v>
                </c:pt>
                <c:pt idx="172">
                  <c:v>4.5</c:v>
                </c:pt>
                <c:pt idx="173">
                  <c:v>4.2</c:v>
                </c:pt>
                <c:pt idx="174">
                  <c:v>4.4000000000000004</c:v>
                </c:pt>
                <c:pt idx="175">
                  <c:v>4.5</c:v>
                </c:pt>
                <c:pt idx="176">
                  <c:v>5.2</c:v>
                </c:pt>
                <c:pt idx="177">
                  <c:v>5</c:v>
                </c:pt>
                <c:pt idx="178">
                  <c:v>4.8</c:v>
                </c:pt>
                <c:pt idx="179">
                  <c:v>4.2</c:v>
                </c:pt>
                <c:pt idx="180">
                  <c:v>3.6</c:v>
                </c:pt>
                <c:pt idx="181">
                  <c:v>3.4</c:v>
                </c:pt>
                <c:pt idx="182">
                  <c:v>3.5</c:v>
                </c:pt>
                <c:pt idx="183">
                  <c:v>3</c:v>
                </c:pt>
                <c:pt idx="184">
                  <c:v>2.8</c:v>
                </c:pt>
                <c:pt idx="185">
                  <c:v>2.4</c:v>
                </c:pt>
                <c:pt idx="186">
                  <c:v>2.6</c:v>
                </c:pt>
                <c:pt idx="187">
                  <c:v>2.5</c:v>
                </c:pt>
                <c:pt idx="188">
                  <c:v>2.2000000000000002</c:v>
                </c:pt>
                <c:pt idx="189">
                  <c:v>2.7</c:v>
                </c:pt>
                <c:pt idx="190">
                  <c:v>2.7</c:v>
                </c:pt>
                <c:pt idx="191">
                  <c:v>2.7</c:v>
                </c:pt>
                <c:pt idx="192">
                  <c:v>2.7</c:v>
                </c:pt>
                <c:pt idx="193">
                  <c:v>2.8</c:v>
                </c:pt>
                <c:pt idx="194">
                  <c:v>2.8</c:v>
                </c:pt>
                <c:pt idx="195">
                  <c:v>2.4</c:v>
                </c:pt>
                <c:pt idx="196">
                  <c:v>2.7</c:v>
                </c:pt>
                <c:pt idx="197">
                  <c:v>2.9</c:v>
                </c:pt>
                <c:pt idx="198">
                  <c:v>2.8</c:v>
                </c:pt>
                <c:pt idx="199">
                  <c:v>2.7</c:v>
                </c:pt>
                <c:pt idx="200">
                  <c:v>2.7</c:v>
                </c:pt>
                <c:pt idx="201">
                  <c:v>2.2000000000000002</c:v>
                </c:pt>
                <c:pt idx="202">
                  <c:v>2.1</c:v>
                </c:pt>
                <c:pt idx="203">
                  <c:v>2</c:v>
                </c:pt>
                <c:pt idx="204">
                  <c:v>1.9</c:v>
                </c:pt>
                <c:pt idx="205">
                  <c:v>1.7</c:v>
                </c:pt>
                <c:pt idx="206">
                  <c:v>1.6</c:v>
                </c:pt>
                <c:pt idx="207">
                  <c:v>1.8</c:v>
                </c:pt>
                <c:pt idx="208">
                  <c:v>1.5</c:v>
                </c:pt>
                <c:pt idx="209">
                  <c:v>1.9</c:v>
                </c:pt>
                <c:pt idx="210">
                  <c:v>1.6</c:v>
                </c:pt>
                <c:pt idx="211">
                  <c:v>1.5</c:v>
                </c:pt>
                <c:pt idx="212">
                  <c:v>1.2</c:v>
                </c:pt>
                <c:pt idx="213">
                  <c:v>1.3</c:v>
                </c:pt>
                <c:pt idx="214">
                  <c:v>1</c:v>
                </c:pt>
                <c:pt idx="215">
                  <c:v>0.5</c:v>
                </c:pt>
                <c:pt idx="216">
                  <c:v>0.3</c:v>
                </c:pt>
                <c:pt idx="217">
                  <c:v>0</c:v>
                </c:pt>
                <c:pt idx="218">
                  <c:v>0</c:v>
                </c:pt>
                <c:pt idx="219">
                  <c:v>-0.1</c:v>
                </c:pt>
                <c:pt idx="220">
                  <c:v>0.1</c:v>
                </c:pt>
                <c:pt idx="221">
                  <c:v>0</c:v>
                </c:pt>
                <c:pt idx="222">
                  <c:v>0.1</c:v>
                </c:pt>
                <c:pt idx="223">
                  <c:v>0</c:v>
                </c:pt>
                <c:pt idx="224">
                  <c:v>-0.1</c:v>
                </c:pt>
                <c:pt idx="225">
                  <c:v>-0.1</c:v>
                </c:pt>
                <c:pt idx="226">
                  <c:v>0.1</c:v>
                </c:pt>
                <c:pt idx="227">
                  <c:v>0.2</c:v>
                </c:pt>
                <c:pt idx="228">
                  <c:v>0.3</c:v>
                </c:pt>
                <c:pt idx="229">
                  <c:v>0.3</c:v>
                </c:pt>
                <c:pt idx="230">
                  <c:v>0.5</c:v>
                </c:pt>
                <c:pt idx="231">
                  <c:v>0.3</c:v>
                </c:pt>
                <c:pt idx="232">
                  <c:v>0.3</c:v>
                </c:pt>
                <c:pt idx="233">
                  <c:v>0.5</c:v>
                </c:pt>
                <c:pt idx="234">
                  <c:v>0.6</c:v>
                </c:pt>
                <c:pt idx="235">
                  <c:v>0.6</c:v>
                </c:pt>
                <c:pt idx="236">
                  <c:v>1</c:v>
                </c:pt>
                <c:pt idx="237">
                  <c:v>0.9</c:v>
                </c:pt>
                <c:pt idx="238">
                  <c:v>1.2</c:v>
                </c:pt>
                <c:pt idx="239">
                  <c:v>1.6</c:v>
                </c:pt>
                <c:pt idx="240">
                  <c:v>1.8</c:v>
                </c:pt>
                <c:pt idx="241">
                  <c:v>2.2999999999999998</c:v>
                </c:pt>
                <c:pt idx="242">
                  <c:v>2.2999999999999998</c:v>
                </c:pt>
                <c:pt idx="243">
                  <c:v>2.7</c:v>
                </c:pt>
                <c:pt idx="244">
                  <c:v>2.9</c:v>
                </c:pt>
                <c:pt idx="245">
                  <c:v>2.6</c:v>
                </c:pt>
                <c:pt idx="246">
                  <c:v>2.6</c:v>
                </c:pt>
                <c:pt idx="247">
                  <c:v>2.9</c:v>
                </c:pt>
                <c:pt idx="248">
                  <c:v>3</c:v>
                </c:pt>
                <c:pt idx="249">
                  <c:v>3</c:v>
                </c:pt>
                <c:pt idx="250">
                  <c:v>3.1</c:v>
                </c:pt>
                <c:pt idx="251">
                  <c:v>3</c:v>
                </c:pt>
                <c:pt idx="252">
                  <c:v>3</c:v>
                </c:pt>
                <c:pt idx="253">
                  <c:v>2.7</c:v>
                </c:pt>
                <c:pt idx="254">
                  <c:v>2.5</c:v>
                </c:pt>
                <c:pt idx="255">
                  <c:v>2.4</c:v>
                </c:pt>
                <c:pt idx="256">
                  <c:v>2.4</c:v>
                </c:pt>
                <c:pt idx="257">
                  <c:v>2.4</c:v>
                </c:pt>
                <c:pt idx="258">
                  <c:v>2.5</c:v>
                </c:pt>
                <c:pt idx="259">
                  <c:v>2.7</c:v>
                </c:pt>
                <c:pt idx="260">
                  <c:v>2.4</c:v>
                </c:pt>
                <c:pt idx="261">
                  <c:v>2.4</c:v>
                </c:pt>
                <c:pt idx="262">
                  <c:v>2.2999999999999998</c:v>
                </c:pt>
                <c:pt idx="263">
                  <c:v>2.1</c:v>
                </c:pt>
                <c:pt idx="264">
                  <c:v>1.8</c:v>
                </c:pt>
                <c:pt idx="265">
                  <c:v>1.9</c:v>
                </c:pt>
                <c:pt idx="266">
                  <c:v>1.9</c:v>
                </c:pt>
                <c:pt idx="267">
                  <c:v>2.1</c:v>
                </c:pt>
                <c:pt idx="268">
                  <c:v>2</c:v>
                </c:pt>
                <c:pt idx="269">
                  <c:v>2</c:v>
                </c:pt>
                <c:pt idx="270">
                  <c:v>2.1</c:v>
                </c:pt>
                <c:pt idx="271">
                  <c:v>1.7</c:v>
                </c:pt>
                <c:pt idx="272">
                  <c:v>1.7</c:v>
                </c:pt>
                <c:pt idx="273">
                  <c:v>1.5</c:v>
                </c:pt>
                <c:pt idx="274">
                  <c:v>1.5</c:v>
                </c:pt>
                <c:pt idx="275">
                  <c:v>1.3</c:v>
                </c:pt>
                <c:pt idx="276">
                  <c:v>1.8</c:v>
                </c:pt>
                <c:pt idx="277">
                  <c:v>1.7</c:v>
                </c:pt>
                <c:pt idx="278">
                  <c:v>1.5</c:v>
                </c:pt>
                <c:pt idx="279">
                  <c:v>0.8</c:v>
                </c:pt>
                <c:pt idx="280">
                  <c:v>0.5</c:v>
                </c:pt>
                <c:pt idx="281">
                  <c:v>0.6</c:v>
                </c:pt>
                <c:pt idx="282">
                  <c:v>1</c:v>
                </c:pt>
                <c:pt idx="283">
                  <c:v>0.2</c:v>
                </c:pt>
                <c:pt idx="284">
                  <c:v>0.5</c:v>
                </c:pt>
                <c:pt idx="285">
                  <c:v>0.7</c:v>
                </c:pt>
                <c:pt idx="286">
                  <c:v>0.3</c:v>
                </c:pt>
                <c:pt idx="287">
                  <c:v>0.6</c:v>
                </c:pt>
                <c:pt idx="288">
                  <c:v>0.7</c:v>
                </c:pt>
                <c:pt idx="289">
                  <c:v>0.4</c:v>
                </c:pt>
                <c:pt idx="290">
                  <c:v>0.7</c:v>
                </c:pt>
                <c:pt idx="291">
                  <c:v>1.5</c:v>
                </c:pt>
                <c:pt idx="292">
                  <c:v>2.1</c:v>
                </c:pt>
                <c:pt idx="293">
                  <c:v>2.5</c:v>
                </c:pt>
                <c:pt idx="294">
                  <c:v>2</c:v>
                </c:pt>
                <c:pt idx="295">
                  <c:v>3.2</c:v>
                </c:pt>
                <c:pt idx="296">
                  <c:v>3.1</c:v>
                </c:pt>
                <c:pt idx="297">
                  <c:v>4.2</c:v>
                </c:pt>
                <c:pt idx="298">
                  <c:v>5.0999999999999996</c:v>
                </c:pt>
                <c:pt idx="299">
                  <c:v>5.4</c:v>
                </c:pt>
                <c:pt idx="300">
                  <c:v>5.5</c:v>
                </c:pt>
                <c:pt idx="301">
                  <c:v>6.2</c:v>
                </c:pt>
                <c:pt idx="302">
                  <c:v>7</c:v>
                </c:pt>
                <c:pt idx="303">
                  <c:v>9</c:v>
                </c:pt>
                <c:pt idx="304">
                  <c:v>9.1</c:v>
                </c:pt>
                <c:pt idx="305">
                  <c:v>9.4</c:v>
                </c:pt>
                <c:pt idx="306">
                  <c:v>10.1</c:v>
                </c:pt>
                <c:pt idx="307">
                  <c:v>9.9</c:v>
                </c:pt>
                <c:pt idx="308">
                  <c:v>10.1</c:v>
                </c:pt>
              </c:numCache>
            </c:numRef>
          </c:val>
          <c:smooth val="0"/>
          <c:extLst>
            <c:ext xmlns:c16="http://schemas.microsoft.com/office/drawing/2014/chart" uri="{C3380CC4-5D6E-409C-BE32-E72D297353CC}">
              <c16:uniqueId val="{00000002-2A2E-4E8B-BE78-0D0C3157BDA6}"/>
            </c:ext>
          </c:extLst>
        </c:ser>
        <c:dLbls>
          <c:showLegendKey val="0"/>
          <c:showVal val="0"/>
          <c:showCatName val="0"/>
          <c:showSerName val="0"/>
          <c:showPercent val="0"/>
          <c:showBubbleSize val="0"/>
        </c:dLbls>
        <c:marker val="1"/>
        <c:smooth val="0"/>
        <c:axId val="1120523360"/>
        <c:axId val="1120524016"/>
      </c:lineChart>
      <c:lineChart>
        <c:grouping val="standard"/>
        <c:varyColors val="0"/>
        <c:ser>
          <c:idx val="4"/>
          <c:order val="3"/>
          <c:tx>
            <c:v>Dummy</c:v>
          </c:tx>
          <c:spPr>
            <a:ln w="28575" cap="rnd">
              <a:solidFill>
                <a:schemeClr val="accent5"/>
              </a:solidFill>
              <a:round/>
            </a:ln>
            <a:effectLst/>
          </c:spPr>
          <c:marker>
            <c:symbol val="none"/>
          </c:marker>
          <c:smooth val="0"/>
          <c:extLst>
            <c:ext xmlns:c16="http://schemas.microsoft.com/office/drawing/2014/chart" uri="{C3380CC4-5D6E-409C-BE32-E72D297353CC}">
              <c16:uniqueId val="{00000004-2A2E-4E8B-BE78-0D0C3157BDA6}"/>
            </c:ext>
          </c:extLst>
        </c:ser>
        <c:dLbls>
          <c:showLegendKey val="0"/>
          <c:showVal val="0"/>
          <c:showCatName val="0"/>
          <c:showSerName val="0"/>
          <c:showPercent val="0"/>
          <c:showBubbleSize val="0"/>
        </c:dLbls>
        <c:marker val="1"/>
        <c:smooth val="0"/>
        <c:axId val="953000664"/>
        <c:axId val="952997056"/>
      </c:lineChart>
      <c:dateAx>
        <c:axId val="1120523360"/>
        <c:scaling>
          <c:orientation val="minMax"/>
          <c:max val="44166"/>
        </c:scaling>
        <c:delete val="0"/>
        <c:axPos val="b"/>
        <c:numFmt formatCode="yyyy" sourceLinked="0"/>
        <c:majorTickMark val="out"/>
        <c:minorTickMark val="none"/>
        <c:tickLblPos val="low"/>
        <c:spPr>
          <a:noFill/>
          <a:ln w="12700" cap="flat" cmpd="sng" algn="ctr">
            <a:solidFill>
              <a:srgbClr val="C4C9CF"/>
            </a:solidFill>
            <a:prstDash val="solid"/>
            <a:round/>
          </a:ln>
          <a:effectLst/>
        </c:spPr>
        <c:txPr>
          <a:bodyPr rot="0" spcFirstLastPara="1" vertOverflow="ellipsis" wrap="square" anchor="ctr" anchorCtr="1"/>
          <a:lstStyle/>
          <a:p>
            <a:pPr>
              <a:defRPr sz="1200" b="0" i="0" u="none" strike="noStrike" kern="1200" baseline="0">
                <a:solidFill>
                  <a:srgbClr val="C4C9CF"/>
                </a:solidFill>
                <a:latin typeface="Arial"/>
                <a:ea typeface="Arial"/>
                <a:cs typeface="Arial"/>
              </a:defRPr>
            </a:pPr>
            <a:endParaRPr lang="en-US"/>
          </a:p>
        </c:txPr>
        <c:crossAx val="1120524016"/>
        <c:crossesAt val="0"/>
        <c:auto val="1"/>
        <c:lblOffset val="100"/>
        <c:baseTimeUnit val="months"/>
        <c:majorUnit val="4"/>
        <c:majorTimeUnit val="years"/>
      </c:dateAx>
      <c:valAx>
        <c:axId val="1120524016"/>
        <c:scaling>
          <c:orientation val="minMax"/>
          <c:max val="8"/>
        </c:scaling>
        <c:delete val="0"/>
        <c:axPos val="r"/>
        <c:majorGridlines>
          <c:spPr>
            <a:ln w="3175" cap="flat" cmpd="sng" algn="ctr">
              <a:solidFill>
                <a:srgbClr val="C4C9CF"/>
              </a:solidFill>
              <a:prstDash val="solid"/>
              <a:round/>
            </a:ln>
            <a:effectLst/>
          </c:spPr>
        </c:majorGridlines>
        <c:numFmt formatCode="General" sourceLinked="1"/>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C4C9CF"/>
                </a:solidFill>
                <a:latin typeface="Arial"/>
                <a:ea typeface="Arial"/>
                <a:cs typeface="Arial"/>
              </a:defRPr>
            </a:pPr>
            <a:endParaRPr lang="en-US"/>
          </a:p>
        </c:txPr>
        <c:crossAx val="1120523360"/>
        <c:crosses val="max"/>
        <c:crossBetween val="between"/>
      </c:valAx>
      <c:valAx>
        <c:axId val="952997056"/>
        <c:scaling>
          <c:orientation val="minMax"/>
          <c:max val="8"/>
          <c:min val="-4"/>
        </c:scaling>
        <c:delete val="0"/>
        <c:axPos val="l"/>
        <c:majorTickMark val="none"/>
        <c:minorTickMark val="none"/>
        <c:tickLblPos val="nextTo"/>
        <c:spPr>
          <a:noFill/>
          <a:ln w="25400">
            <a:noFill/>
          </a:ln>
          <a:effectLst/>
        </c:spPr>
        <c:txPr>
          <a:bodyPr rot="-60000000" spcFirstLastPara="1" vertOverflow="ellipsis" vert="horz" wrap="square" anchor="ctr" anchorCtr="1"/>
          <a:lstStyle/>
          <a:p>
            <a:pPr>
              <a:defRPr sz="1200" b="0" i="0" u="none" strike="noStrike" kern="1200" baseline="0">
                <a:solidFill>
                  <a:srgbClr val="C4C9CF"/>
                </a:solidFill>
                <a:latin typeface="Arial"/>
                <a:ea typeface="Arial"/>
                <a:cs typeface="Arial"/>
              </a:defRPr>
            </a:pPr>
            <a:endParaRPr lang="en-US"/>
          </a:p>
        </c:txPr>
        <c:crossAx val="953000664"/>
        <c:crosses val="autoZero"/>
        <c:crossBetween val="between"/>
      </c:valAx>
      <c:catAx>
        <c:axId val="953000664"/>
        <c:scaling>
          <c:orientation val="minMax"/>
        </c:scaling>
        <c:delete val="1"/>
        <c:axPos val="b"/>
        <c:majorTickMark val="out"/>
        <c:minorTickMark val="none"/>
        <c:tickLblPos val="nextTo"/>
        <c:crossAx val="952997056"/>
        <c:crossesAt val="0"/>
        <c:auto val="1"/>
        <c:lblAlgn val="ctr"/>
        <c:lblOffset val="100"/>
        <c:noMultiLvlLbl val="0"/>
      </c:catAx>
      <c:spPr>
        <a:solidFill>
          <a:srgbClr val="12273F"/>
        </a:solidFill>
        <a:ln>
          <a:noFill/>
        </a:ln>
        <a:effectLst/>
        <a:extLst>
          <a:ext uri="{91240B29-F687-4F45-9708-019B960494DF}">
            <a14:hiddenLine xmlns:a14="http://schemas.microsoft.com/office/drawing/2010/main">
              <a:noFill/>
            </a14:hiddenLine>
          </a:ext>
        </a:extLst>
      </c:spPr>
    </c:plotArea>
    <c:plotVisOnly val="1"/>
    <c:dispBlanksAs val="gap"/>
    <c:showDLblsOverMax val="0"/>
  </c:chart>
  <c:spPr>
    <a:solidFill>
      <a:srgbClr val="12273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0.74436</cdr:x>
      <cdr:y>0.01983</cdr:y>
    </cdr:from>
    <cdr:to>
      <cdr:x>0.98077</cdr:x>
      <cdr:y>0.09913</cdr:y>
    </cdr:to>
    <cdr:sp macro="" textlink="">
      <cdr:nvSpPr>
        <cdr:cNvPr id="2" name="TextBox 1"/>
        <cdr:cNvSpPr txBox="1"/>
      </cdr:nvSpPr>
      <cdr:spPr>
        <a:xfrm xmlns:a="http://schemas.openxmlformats.org/drawingml/2006/main">
          <a:off x="2828924" y="76200"/>
          <a:ext cx="898455" cy="304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1200" b="0">
              <a:solidFill>
                <a:srgbClr val="88939F"/>
              </a:solidFill>
              <a:latin typeface="Arial" panose="020B0604020202020204" pitchFamily="34" charset="0"/>
            </a:rPr>
            <a:t>Per</a:t>
          </a:r>
          <a:r>
            <a:rPr lang="en-GB" sz="1200" b="0" baseline="0">
              <a:solidFill>
                <a:srgbClr val="88939F"/>
              </a:solidFill>
              <a:latin typeface="Arial" panose="020B0604020202020204" pitchFamily="34" charset="0"/>
            </a:rPr>
            <a:t> cent</a:t>
          </a:r>
          <a:endParaRPr lang="en-GB" sz="1200" b="0">
            <a:solidFill>
              <a:srgbClr val="88939F"/>
            </a:solidFill>
            <a:latin typeface="Arial" panose="020B0604020202020204" pitchFamily="34" charset="0"/>
          </a:endParaRPr>
        </a:p>
      </cdr:txBody>
    </cdr:sp>
  </cdr:relSizeAnchor>
  <cdr:relSizeAnchor xmlns:cdr="http://schemas.openxmlformats.org/drawingml/2006/chartDrawing">
    <cdr:from>
      <cdr:x>0.31324</cdr:x>
      <cdr:y>0.71373</cdr:y>
    </cdr:from>
    <cdr:to>
      <cdr:x>0.94269</cdr:x>
      <cdr:y>0.79395</cdr:y>
    </cdr:to>
    <cdr:sp macro="" textlink="">
      <cdr:nvSpPr>
        <cdr:cNvPr id="3" name="TextBox 2"/>
        <cdr:cNvSpPr txBox="1"/>
      </cdr:nvSpPr>
      <cdr:spPr>
        <a:xfrm xmlns:a="http://schemas.openxmlformats.org/drawingml/2006/main">
          <a:off x="1684198" y="2970415"/>
          <a:ext cx="3384365" cy="333868"/>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1400" b="1" dirty="0">
              <a:solidFill>
                <a:srgbClr val="3CD7D9"/>
              </a:solidFill>
              <a:latin typeface="Arial" panose="020B0604020202020204" pitchFamily="34" charset="0"/>
            </a:rPr>
            <a:t>Goods</a:t>
          </a:r>
        </a:p>
      </cdr:txBody>
    </cdr:sp>
  </cdr:relSizeAnchor>
  <cdr:relSizeAnchor xmlns:cdr="http://schemas.openxmlformats.org/drawingml/2006/chartDrawing">
    <cdr:from>
      <cdr:x>0.12164</cdr:x>
      <cdr:y>0.22819</cdr:y>
    </cdr:from>
    <cdr:to>
      <cdr:x>0.75109</cdr:x>
      <cdr:y>0.30841</cdr:y>
    </cdr:to>
    <cdr:sp macro="" textlink="">
      <cdr:nvSpPr>
        <cdr:cNvPr id="4" name="TextBox 3"/>
        <cdr:cNvSpPr txBox="1"/>
      </cdr:nvSpPr>
      <cdr:spPr>
        <a:xfrm xmlns:a="http://schemas.openxmlformats.org/drawingml/2006/main">
          <a:off x="654024" y="949696"/>
          <a:ext cx="3384365" cy="333868"/>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1400" b="1" dirty="0">
              <a:solidFill>
                <a:srgbClr val="FF7300"/>
              </a:solidFill>
              <a:latin typeface="Arial" panose="020B0604020202020204" pitchFamily="34" charset="0"/>
            </a:rPr>
            <a:t>Services</a:t>
          </a:r>
        </a:p>
      </cdr:txBody>
    </cdr:sp>
  </cdr:relSizeAnchor>
  <cdr:relSizeAnchor xmlns:cdr="http://schemas.openxmlformats.org/drawingml/2006/chartDrawing">
    <cdr:from>
      <cdr:x>0.27364</cdr:x>
      <cdr:y>0.56669</cdr:y>
    </cdr:from>
    <cdr:to>
      <cdr:x>0.90309</cdr:x>
      <cdr:y>0.64691</cdr:y>
    </cdr:to>
    <cdr:sp macro="" textlink="">
      <cdr:nvSpPr>
        <cdr:cNvPr id="5" name="TextBox 4"/>
        <cdr:cNvSpPr txBox="1"/>
      </cdr:nvSpPr>
      <cdr:spPr>
        <a:xfrm xmlns:a="http://schemas.openxmlformats.org/drawingml/2006/main">
          <a:off x="1471281" y="2358461"/>
          <a:ext cx="3384365" cy="333868"/>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GB" sz="1400" b="1">
              <a:solidFill>
                <a:srgbClr val="9E71FE"/>
              </a:solidFill>
              <a:latin typeface="Arial" panose="020B0604020202020204" pitchFamily="34" charset="0"/>
            </a:rPr>
            <a:t>CPI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E002-B88B-4BB0-BA5A-919501F4FBF2}"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E53B0-EFB7-4B0E-B012-E676534541B5}" type="slidenum">
              <a:rPr lang="en-GB" smtClean="0"/>
              <a:t>‹#›</a:t>
            </a:fld>
            <a:endParaRPr lang="en-GB"/>
          </a:p>
        </p:txBody>
      </p:sp>
    </p:spTree>
    <p:extLst>
      <p:ext uri="{BB962C8B-B14F-4D97-AF65-F5344CB8AC3E}">
        <p14:creationId xmlns:p14="http://schemas.microsoft.com/office/powerpoint/2010/main" val="2830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F5E53B0-EFB7-4B0E-B012-E676534541B5}" type="slidenum">
              <a:rPr lang="en-GB" smtClean="0"/>
              <a:t>1</a:t>
            </a:fld>
            <a:endParaRPr lang="en-GB"/>
          </a:p>
        </p:txBody>
      </p:sp>
    </p:spTree>
    <p:extLst>
      <p:ext uri="{BB962C8B-B14F-4D97-AF65-F5344CB8AC3E}">
        <p14:creationId xmlns:p14="http://schemas.microsoft.com/office/powerpoint/2010/main" val="357925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10</a:t>
            </a:fld>
            <a:endParaRPr lang="en-GB"/>
          </a:p>
        </p:txBody>
      </p:sp>
    </p:spTree>
    <p:extLst>
      <p:ext uri="{BB962C8B-B14F-4D97-AF65-F5344CB8AC3E}">
        <p14:creationId xmlns:p14="http://schemas.microsoft.com/office/powerpoint/2010/main" val="228049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11</a:t>
            </a:fld>
            <a:endParaRPr lang="en-GB"/>
          </a:p>
        </p:txBody>
      </p:sp>
    </p:spTree>
    <p:extLst>
      <p:ext uri="{BB962C8B-B14F-4D97-AF65-F5344CB8AC3E}">
        <p14:creationId xmlns:p14="http://schemas.microsoft.com/office/powerpoint/2010/main" val="72547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12</a:t>
            </a:fld>
            <a:endParaRPr lang="en-GB"/>
          </a:p>
        </p:txBody>
      </p:sp>
    </p:spTree>
    <p:extLst>
      <p:ext uri="{BB962C8B-B14F-4D97-AF65-F5344CB8AC3E}">
        <p14:creationId xmlns:p14="http://schemas.microsoft.com/office/powerpoint/2010/main" val="151209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13</a:t>
            </a:fld>
            <a:endParaRPr lang="en-GB"/>
          </a:p>
        </p:txBody>
      </p:sp>
    </p:spTree>
    <p:extLst>
      <p:ext uri="{BB962C8B-B14F-4D97-AF65-F5344CB8AC3E}">
        <p14:creationId xmlns:p14="http://schemas.microsoft.com/office/powerpoint/2010/main" val="147719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14</a:t>
            </a:fld>
            <a:endParaRPr lang="en-GB"/>
          </a:p>
        </p:txBody>
      </p:sp>
    </p:spTree>
    <p:extLst>
      <p:ext uri="{BB962C8B-B14F-4D97-AF65-F5344CB8AC3E}">
        <p14:creationId xmlns:p14="http://schemas.microsoft.com/office/powerpoint/2010/main" val="378231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15</a:t>
            </a:fld>
            <a:endParaRPr lang="en-GB"/>
          </a:p>
        </p:txBody>
      </p:sp>
    </p:spTree>
    <p:extLst>
      <p:ext uri="{BB962C8B-B14F-4D97-AF65-F5344CB8AC3E}">
        <p14:creationId xmlns:p14="http://schemas.microsoft.com/office/powerpoint/2010/main" val="200520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16</a:t>
            </a:fld>
            <a:endParaRPr lang="en-GB"/>
          </a:p>
        </p:txBody>
      </p:sp>
    </p:spTree>
    <p:extLst>
      <p:ext uri="{BB962C8B-B14F-4D97-AF65-F5344CB8AC3E}">
        <p14:creationId xmlns:p14="http://schemas.microsoft.com/office/powerpoint/2010/main" val="286470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5E53B0-EFB7-4B0E-B012-E676534541B5}" type="slidenum">
              <a:rPr lang="en-GB" smtClean="0"/>
              <a:t>18</a:t>
            </a:fld>
            <a:endParaRPr lang="en-GB"/>
          </a:p>
        </p:txBody>
      </p:sp>
    </p:spTree>
    <p:extLst>
      <p:ext uri="{BB962C8B-B14F-4D97-AF65-F5344CB8AC3E}">
        <p14:creationId xmlns:p14="http://schemas.microsoft.com/office/powerpoint/2010/main" val="172702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5E53B0-EFB7-4B0E-B012-E676534541B5}" type="slidenum">
              <a:rPr lang="en-GB" smtClean="0"/>
              <a:t>19</a:t>
            </a:fld>
            <a:endParaRPr lang="en-GB"/>
          </a:p>
        </p:txBody>
      </p:sp>
    </p:spTree>
    <p:extLst>
      <p:ext uri="{BB962C8B-B14F-4D97-AF65-F5344CB8AC3E}">
        <p14:creationId xmlns:p14="http://schemas.microsoft.com/office/powerpoint/2010/main" val="136269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20</a:t>
            </a:fld>
            <a:endParaRPr lang="en-GB"/>
          </a:p>
        </p:txBody>
      </p:sp>
    </p:spTree>
    <p:extLst>
      <p:ext uri="{BB962C8B-B14F-4D97-AF65-F5344CB8AC3E}">
        <p14:creationId xmlns:p14="http://schemas.microsoft.com/office/powerpoint/2010/main" val="321403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2</a:t>
            </a:fld>
            <a:endParaRPr lang="en-GB"/>
          </a:p>
        </p:txBody>
      </p:sp>
    </p:spTree>
    <p:extLst>
      <p:ext uri="{BB962C8B-B14F-4D97-AF65-F5344CB8AC3E}">
        <p14:creationId xmlns:p14="http://schemas.microsoft.com/office/powerpoint/2010/main" val="28055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21</a:t>
            </a:fld>
            <a:endParaRPr lang="en-GB"/>
          </a:p>
        </p:txBody>
      </p:sp>
    </p:spTree>
    <p:extLst>
      <p:ext uri="{BB962C8B-B14F-4D97-AF65-F5344CB8AC3E}">
        <p14:creationId xmlns:p14="http://schemas.microsoft.com/office/powerpoint/2010/main" val="2530697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F5E53B0-EFB7-4B0E-B012-E676534541B5}" type="slidenum">
              <a:rPr lang="en-GB" smtClean="0"/>
              <a:t>22</a:t>
            </a:fld>
            <a:endParaRPr lang="en-GB"/>
          </a:p>
        </p:txBody>
      </p:sp>
    </p:spTree>
    <p:extLst>
      <p:ext uri="{BB962C8B-B14F-4D97-AF65-F5344CB8AC3E}">
        <p14:creationId xmlns:p14="http://schemas.microsoft.com/office/powerpoint/2010/main" val="279014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F5E53B0-EFB7-4B0E-B012-E676534541B5}" type="slidenum">
              <a:rPr lang="en-GB" smtClean="0"/>
              <a:t>23</a:t>
            </a:fld>
            <a:endParaRPr lang="en-GB"/>
          </a:p>
        </p:txBody>
      </p:sp>
    </p:spTree>
    <p:extLst>
      <p:ext uri="{BB962C8B-B14F-4D97-AF65-F5344CB8AC3E}">
        <p14:creationId xmlns:p14="http://schemas.microsoft.com/office/powerpoint/2010/main" val="236135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E53B0-EFB7-4B0E-B012-E676534541B5}" type="slidenum">
              <a:rPr lang="en-GB" smtClean="0"/>
              <a:t>24</a:t>
            </a:fld>
            <a:endParaRPr lang="en-GB"/>
          </a:p>
        </p:txBody>
      </p:sp>
    </p:spTree>
    <p:extLst>
      <p:ext uri="{BB962C8B-B14F-4D97-AF65-F5344CB8AC3E}">
        <p14:creationId xmlns:p14="http://schemas.microsoft.com/office/powerpoint/2010/main" val="307080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F5E53B0-EFB7-4B0E-B012-E676534541B5}" type="slidenum">
              <a:rPr lang="en-GB" smtClean="0"/>
              <a:t>25</a:t>
            </a:fld>
            <a:endParaRPr lang="en-GB"/>
          </a:p>
        </p:txBody>
      </p:sp>
    </p:spTree>
    <p:extLst>
      <p:ext uri="{BB962C8B-B14F-4D97-AF65-F5344CB8AC3E}">
        <p14:creationId xmlns:p14="http://schemas.microsoft.com/office/powerpoint/2010/main" val="333645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26</a:t>
            </a:fld>
            <a:endParaRPr lang="en-GB"/>
          </a:p>
        </p:txBody>
      </p:sp>
    </p:spTree>
    <p:extLst>
      <p:ext uri="{BB962C8B-B14F-4D97-AF65-F5344CB8AC3E}">
        <p14:creationId xmlns:p14="http://schemas.microsoft.com/office/powerpoint/2010/main" val="506373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27</a:t>
            </a:fld>
            <a:endParaRPr lang="en-GB"/>
          </a:p>
        </p:txBody>
      </p:sp>
    </p:spTree>
    <p:extLst>
      <p:ext uri="{BB962C8B-B14F-4D97-AF65-F5344CB8AC3E}">
        <p14:creationId xmlns:p14="http://schemas.microsoft.com/office/powerpoint/2010/main" val="272367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endParaRPr lang="en-GB" dirty="0"/>
              </a:p>
            </p:txBody>
          </p:sp>
        </mc:Choice>
        <mc:Fallback xmlns="">
          <p:sp>
            <p:nvSpPr>
              <p:cNvPr id="3" name="Notes Placeholder 2"/>
              <p:cNvSpPr>
                <a:spLocks noGrp="1"/>
              </p:cNvSpPr>
              <p:nvPr>
                <p:ph type="body" idx="1"/>
              </p:nvPr>
            </p:nvSpPr>
            <p:spPr/>
            <p:txBody>
              <a:bodyPr/>
              <a:lstStyle/>
              <a:p>
                <a:pPr marL="0" indent="0">
                  <a:buNone/>
                </a:pPr>
                <a:r>
                  <a:rPr lang="en-GB" dirty="0" smtClean="0"/>
                  <a:t>Examples:</a:t>
                </a:r>
              </a:p>
              <a:p>
                <a:pPr marL="0" indent="0">
                  <a:buNone/>
                </a:pPr>
                <a:endParaRPr lang="en-GB" dirty="0"/>
              </a:p>
              <a:p>
                <a:r>
                  <a:rPr lang="en-GB" dirty="0"/>
                  <a:t>(1) </a:t>
                </a:r>
                <a:r>
                  <a:rPr lang="en-GB" i="0">
                    <a:latin typeface="Cambria Math" panose="02040503050406030204" pitchFamily="18" charset="0"/>
                  </a:rPr>
                  <a:t>𝑦_𝑡</a:t>
                </a:r>
                <a:r>
                  <a:rPr lang="en-GB" dirty="0"/>
                  <a:t> and </a:t>
                </a:r>
                <a:r>
                  <a:rPr lang="en-GB" i="0">
                    <a:latin typeface="Cambria Math" panose="02040503050406030204" pitchFamily="18" charset="0"/>
                  </a:rPr>
                  <a:t>𝜋_𝑡</a:t>
                </a:r>
                <a:r>
                  <a:rPr lang="en-GB" dirty="0"/>
                  <a:t> impacts by extreme weather </a:t>
                </a:r>
              </a:p>
              <a:p>
                <a:r>
                  <a:rPr lang="en-GB" dirty="0"/>
                  <a:t>(2) </a:t>
                </a:r>
                <a:r>
                  <a:rPr lang="en-GB" i="0">
                    <a:latin typeface="Cambria Math" panose="02040503050406030204" pitchFamily="18" charset="0"/>
                  </a:rPr>
                  <a:t>𝑦_𝑡</a:t>
                </a:r>
                <a:r>
                  <a:rPr lang="en-GB" dirty="0"/>
                  <a:t> and </a:t>
                </a:r>
                <a:r>
                  <a:rPr lang="en-GB" i="0">
                    <a:latin typeface="Cambria Math" panose="02040503050406030204" pitchFamily="18" charset="0"/>
                  </a:rPr>
                  <a:t>𝜋_𝑡</a:t>
                </a:r>
                <a:r>
                  <a:rPr lang="en-GB" dirty="0"/>
                  <a:t> impacts by carbon pricing</a:t>
                </a:r>
              </a:p>
              <a:p>
                <a:endParaRPr lang="en-GB" dirty="0"/>
              </a:p>
            </p:txBody>
          </p:sp>
        </mc:Fallback>
      </mc:AlternateContent>
      <p:sp>
        <p:nvSpPr>
          <p:cNvPr id="4" name="Slide Number Placeholder 3"/>
          <p:cNvSpPr>
            <a:spLocks noGrp="1"/>
          </p:cNvSpPr>
          <p:nvPr>
            <p:ph type="sldNum" sz="quarter" idx="10"/>
          </p:nvPr>
        </p:nvSpPr>
        <p:spPr/>
        <p:txBody>
          <a:bodyPr/>
          <a:lstStyle/>
          <a:p>
            <a:fld id="{2F5E53B0-EFB7-4B0E-B012-E676534541B5}" type="slidenum">
              <a:rPr lang="en-GB" smtClean="0"/>
              <a:t>3</a:t>
            </a:fld>
            <a:endParaRPr lang="en-GB"/>
          </a:p>
        </p:txBody>
      </p:sp>
    </p:spTree>
    <p:extLst>
      <p:ext uri="{BB962C8B-B14F-4D97-AF65-F5344CB8AC3E}">
        <p14:creationId xmlns:p14="http://schemas.microsoft.com/office/powerpoint/2010/main" val="375661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pPr marL="0" indent="0">
                  <a:buNone/>
                </a:pPr>
                <a:r>
                  <a:rPr lang="en-GB" dirty="0" smtClean="0"/>
                  <a:t>Examples:</a:t>
                </a:r>
              </a:p>
              <a:p>
                <a:pPr marL="0" indent="0">
                  <a:buNone/>
                </a:pPr>
                <a:endParaRPr lang="en-GB" dirty="0"/>
              </a:p>
              <a:p>
                <a:r>
                  <a:rPr lang="en-GB" dirty="0"/>
                  <a:t>(1) </a:t>
                </a:r>
                <a:r>
                  <a:rPr lang="en-GB" i="0">
                    <a:latin typeface="Cambria Math" panose="02040503050406030204" pitchFamily="18" charset="0"/>
                  </a:rPr>
                  <a:t>𝑦_𝑡</a:t>
                </a:r>
                <a:r>
                  <a:rPr lang="en-GB" dirty="0"/>
                  <a:t> and </a:t>
                </a:r>
                <a:r>
                  <a:rPr lang="en-GB" i="0">
                    <a:latin typeface="Cambria Math" panose="02040503050406030204" pitchFamily="18" charset="0"/>
                  </a:rPr>
                  <a:t>𝜋_𝑡</a:t>
                </a:r>
                <a:r>
                  <a:rPr lang="en-GB" dirty="0"/>
                  <a:t> impacts by extreme weather </a:t>
                </a:r>
              </a:p>
              <a:p>
                <a:r>
                  <a:rPr lang="en-GB" dirty="0"/>
                  <a:t>(2) </a:t>
                </a:r>
                <a:r>
                  <a:rPr lang="en-GB" i="0">
                    <a:latin typeface="Cambria Math" panose="02040503050406030204" pitchFamily="18" charset="0"/>
                  </a:rPr>
                  <a:t>𝑦_𝑡</a:t>
                </a:r>
                <a:r>
                  <a:rPr lang="en-GB" dirty="0"/>
                  <a:t> and </a:t>
                </a:r>
                <a:r>
                  <a:rPr lang="en-GB" i="0">
                    <a:latin typeface="Cambria Math" panose="02040503050406030204" pitchFamily="18" charset="0"/>
                  </a:rPr>
                  <a:t>𝜋_𝑡</a:t>
                </a:r>
                <a:r>
                  <a:rPr lang="en-GB" dirty="0"/>
                  <a:t> impacts by carbon pricing</a:t>
                </a:r>
              </a:p>
              <a:p>
                <a:r>
                  <a:rPr lang="en-GB" dirty="0"/>
                  <a:t>(3) diversion of resources for reconstruction/adaptation </a:t>
                </a:r>
                <a:r>
                  <a:rPr lang="en-GB" dirty="0" smtClean="0"/>
                  <a:t>on productivity growth</a:t>
                </a:r>
                <a:endParaRPr lang="en-GB" dirty="0"/>
              </a:p>
              <a:p>
                <a:r>
                  <a:rPr lang="en-GB" dirty="0"/>
                  <a:t>(4) effects of green investment on </a:t>
                </a:r>
                <a:r>
                  <a:rPr lang="en-GB" i="1" dirty="0"/>
                  <a:t>r</a:t>
                </a:r>
                <a:r>
                  <a:rPr lang="en-GB" i="1" dirty="0" smtClean="0"/>
                  <a:t>*</a:t>
                </a:r>
              </a:p>
              <a:p>
                <a:endParaRPr lang="en-GB" dirty="0"/>
              </a:p>
            </p:txBody>
          </p:sp>
        </mc:Fallback>
      </mc:AlternateContent>
      <p:sp>
        <p:nvSpPr>
          <p:cNvPr id="4" name="Slide Number Placeholder 3"/>
          <p:cNvSpPr>
            <a:spLocks noGrp="1"/>
          </p:cNvSpPr>
          <p:nvPr>
            <p:ph type="sldNum" sz="quarter" idx="10"/>
          </p:nvPr>
        </p:nvSpPr>
        <p:spPr/>
        <p:txBody>
          <a:bodyPr/>
          <a:lstStyle/>
          <a:p>
            <a:fld id="{2F5E53B0-EFB7-4B0E-B012-E676534541B5}" type="slidenum">
              <a:rPr lang="en-GB" smtClean="0"/>
              <a:t>4</a:t>
            </a:fld>
            <a:endParaRPr lang="en-GB"/>
          </a:p>
        </p:txBody>
      </p:sp>
    </p:spTree>
    <p:extLst>
      <p:ext uri="{BB962C8B-B14F-4D97-AF65-F5344CB8AC3E}">
        <p14:creationId xmlns:p14="http://schemas.microsoft.com/office/powerpoint/2010/main" val="12530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5</a:t>
            </a:fld>
            <a:endParaRPr lang="en-GB"/>
          </a:p>
        </p:txBody>
      </p:sp>
    </p:spTree>
    <p:extLst>
      <p:ext uri="{BB962C8B-B14F-4D97-AF65-F5344CB8AC3E}">
        <p14:creationId xmlns:p14="http://schemas.microsoft.com/office/powerpoint/2010/main" val="17508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endParaRPr lang="en-GB" dirty="0"/>
              </a:p>
            </p:txBody>
          </p:sp>
        </mc:Choice>
        <mc:Fallback xmlns="">
          <p:sp>
            <p:nvSpPr>
              <p:cNvPr id="3" name="Notes Placeholder 2"/>
              <p:cNvSpPr>
                <a:spLocks noGrp="1"/>
              </p:cNvSpPr>
              <p:nvPr>
                <p:ph type="body" idx="1"/>
              </p:nvPr>
            </p:nvSpPr>
            <p:spPr/>
            <p:txBody>
              <a:bodyPr/>
              <a:lstStyle/>
              <a:p>
                <a:pPr marL="0" indent="0">
                  <a:buNone/>
                </a:pPr>
                <a:r>
                  <a:rPr lang="en-GB" dirty="0" smtClean="0"/>
                  <a:t>Examples:</a:t>
                </a:r>
              </a:p>
              <a:p>
                <a:pPr marL="0" indent="0">
                  <a:buNone/>
                </a:pPr>
                <a:endParaRPr lang="en-GB" dirty="0"/>
              </a:p>
              <a:p>
                <a:r>
                  <a:rPr lang="en-GB" dirty="0"/>
                  <a:t>(1) </a:t>
                </a:r>
                <a:r>
                  <a:rPr lang="en-GB" i="0">
                    <a:latin typeface="Cambria Math" panose="02040503050406030204" pitchFamily="18" charset="0"/>
                  </a:rPr>
                  <a:t>𝑦_𝑡</a:t>
                </a:r>
                <a:r>
                  <a:rPr lang="en-GB" dirty="0"/>
                  <a:t> and </a:t>
                </a:r>
                <a:r>
                  <a:rPr lang="en-GB" i="0">
                    <a:latin typeface="Cambria Math" panose="02040503050406030204" pitchFamily="18" charset="0"/>
                  </a:rPr>
                  <a:t>𝜋_𝑡</a:t>
                </a:r>
                <a:r>
                  <a:rPr lang="en-GB" dirty="0"/>
                  <a:t> impacts by extreme weather </a:t>
                </a:r>
              </a:p>
              <a:p>
                <a:r>
                  <a:rPr lang="en-GB" dirty="0"/>
                  <a:t>(2) </a:t>
                </a:r>
                <a:r>
                  <a:rPr lang="en-GB" i="0">
                    <a:latin typeface="Cambria Math" panose="02040503050406030204" pitchFamily="18" charset="0"/>
                  </a:rPr>
                  <a:t>𝑦_𝑡</a:t>
                </a:r>
                <a:r>
                  <a:rPr lang="en-GB" dirty="0"/>
                  <a:t> and </a:t>
                </a:r>
                <a:r>
                  <a:rPr lang="en-GB" i="0">
                    <a:latin typeface="Cambria Math" panose="02040503050406030204" pitchFamily="18" charset="0"/>
                  </a:rPr>
                  <a:t>𝜋_𝑡</a:t>
                </a:r>
                <a:r>
                  <a:rPr lang="en-GB" dirty="0"/>
                  <a:t> impacts by carbon pricing</a:t>
                </a:r>
              </a:p>
              <a:p>
                <a:r>
                  <a:rPr lang="en-GB" dirty="0"/>
                  <a:t>(3) diversion of resources for reconstruction/adaptation </a:t>
                </a:r>
                <a:r>
                  <a:rPr lang="en-GB" dirty="0" smtClean="0"/>
                  <a:t>on productivity growth</a:t>
                </a:r>
                <a:endParaRPr lang="en-GB" dirty="0"/>
              </a:p>
              <a:p>
                <a:r>
                  <a:rPr lang="en-GB" dirty="0"/>
                  <a:t>(4) effects of green investment on </a:t>
                </a:r>
                <a:r>
                  <a:rPr lang="en-GB" i="1" dirty="0"/>
                  <a:t>r</a:t>
                </a:r>
                <a:r>
                  <a:rPr lang="en-GB" i="1" dirty="0" smtClean="0"/>
                  <a:t>*</a:t>
                </a:r>
              </a:p>
              <a:p>
                <a:r>
                  <a:rPr lang="en-GB" dirty="0" smtClean="0"/>
                  <a:t>(5) heterogeneous effects of climate to sectors different responses to MP shocks</a:t>
                </a:r>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fld id="{2F5E53B0-EFB7-4B0E-B012-E676534541B5}" type="slidenum">
              <a:rPr lang="en-GB" smtClean="0"/>
              <a:t>6</a:t>
            </a:fld>
            <a:endParaRPr lang="en-GB"/>
          </a:p>
        </p:txBody>
      </p:sp>
    </p:spTree>
    <p:extLst>
      <p:ext uri="{BB962C8B-B14F-4D97-AF65-F5344CB8AC3E}">
        <p14:creationId xmlns:p14="http://schemas.microsoft.com/office/powerpoint/2010/main" val="47254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7</a:t>
            </a:fld>
            <a:endParaRPr lang="en-GB"/>
          </a:p>
        </p:txBody>
      </p:sp>
    </p:spTree>
    <p:extLst>
      <p:ext uri="{BB962C8B-B14F-4D97-AF65-F5344CB8AC3E}">
        <p14:creationId xmlns:p14="http://schemas.microsoft.com/office/powerpoint/2010/main" val="32734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F5E53B0-EFB7-4B0E-B012-E676534541B5}" type="slidenum">
              <a:rPr lang="en-GB" smtClean="0"/>
              <a:t>8</a:t>
            </a:fld>
            <a:endParaRPr lang="en-GB"/>
          </a:p>
        </p:txBody>
      </p:sp>
    </p:spTree>
    <p:extLst>
      <p:ext uri="{BB962C8B-B14F-4D97-AF65-F5344CB8AC3E}">
        <p14:creationId xmlns:p14="http://schemas.microsoft.com/office/powerpoint/2010/main" val="298544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9</a:t>
            </a:fld>
            <a:endParaRPr lang="en-GB"/>
          </a:p>
        </p:txBody>
      </p:sp>
    </p:spTree>
    <p:extLst>
      <p:ext uri="{BB962C8B-B14F-4D97-AF65-F5344CB8AC3E}">
        <p14:creationId xmlns:p14="http://schemas.microsoft.com/office/powerpoint/2010/main" val="209635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24733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68000" y="1752283"/>
            <a:ext cx="11277600" cy="4629466"/>
          </a:xfrm>
          <a:prstGeom prst="rect">
            <a:avLst/>
          </a:prstGeom>
        </p:spPr>
        <p:txBody>
          <a:bodyPr/>
          <a:lstStyle/>
          <a:p>
            <a:r>
              <a:rPr lang="en-US"/>
              <a:t>Click icon to add table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4279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2131200"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25358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5172146"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a:t>
            </a:r>
            <a:br>
              <a:rPr lang="en-US" dirty="0"/>
            </a:br>
            <a:r>
              <a:rPr lang="en-US" dirty="0"/>
              <a:t>(Arial 20pt)</a:t>
            </a:r>
          </a:p>
          <a:p>
            <a:pPr lvl="2"/>
            <a:r>
              <a:rPr lang="en-US" dirty="0"/>
              <a:t>Bulleted slide body text (Arial 16pt)</a:t>
            </a:r>
          </a:p>
          <a:p>
            <a:pPr lvl="3"/>
            <a:r>
              <a:rPr lang="en-US" dirty="0"/>
              <a:t>Body text</a:t>
            </a:r>
            <a:br>
              <a:rPr lang="en-US" dirty="0"/>
            </a:br>
            <a:r>
              <a:rPr lang="en-US" dirty="0"/>
              <a:t>(Arial 24pt)</a:t>
            </a:r>
          </a:p>
          <a:p>
            <a:pPr lvl="4"/>
            <a:r>
              <a:rPr lang="en-US" dirty="0"/>
              <a:t>Bulleted source</a:t>
            </a:r>
            <a:br>
              <a:rPr lang="en-US" dirty="0"/>
            </a:br>
            <a:r>
              <a:rPr lang="en-US" dirty="0"/>
              <a:t>(Arial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8236031"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71298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hart and title slide">
    <p:bg>
      <p:bgPr>
        <a:solidFill>
          <a:srgbClr val="12273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lvl1pPr>
              <a:defRPr>
                <a:solidFill>
                  <a:srgbClr val="E7E6E6"/>
                </a:solidFill>
              </a:defRPr>
            </a:lvl1p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lvl1pPr>
              <a:defRPr>
                <a:solidFill>
                  <a:srgbClr val="E7E6E6"/>
                </a:solidFill>
              </a:defRPr>
            </a:lvl1p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lvl1pPr>
              <a:defRPr>
                <a:solidFill>
                  <a:srgbClr val="E7E6E6"/>
                </a:solidFill>
              </a:defRPr>
            </a:lvl1pPr>
          </a:lstStyle>
          <a:p>
            <a:fld id="{B0B34E4B-25F1-4D72-B319-B9B5A0ABC919}" type="slidenum">
              <a:rPr lang="en-GB" smtClean="0"/>
              <a:pPr/>
              <a:t>‹#›</a:t>
            </a:fld>
            <a:endParaRPr lang="en-GB"/>
          </a:p>
        </p:txBody>
      </p:sp>
      <p:cxnSp>
        <p:nvCxnSpPr>
          <p:cNvPr id="11" name="Straight Connector 10"/>
          <p:cNvCxnSpPr/>
          <p:nvPr userDrawn="1"/>
        </p:nvCxnSpPr>
        <p:spPr>
          <a:xfrm>
            <a:off x="455296" y="6764020"/>
            <a:ext cx="1127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lvl1pPr>
              <a:defRPr>
                <a:solidFill>
                  <a:srgbClr val="E7E6E6"/>
                </a:solidFill>
              </a:defRPr>
            </a:lvl1pPr>
          </a:lstStyle>
          <a:p>
            <a:r>
              <a:rPr lang="en-US"/>
              <a:t>Click to edit Master title style</a:t>
            </a:r>
            <a:endParaRPr lang="en-GB" dirty="0"/>
          </a:p>
        </p:txBody>
      </p:sp>
      <p:sp>
        <p:nvSpPr>
          <p:cNvPr id="8" name="Rectangle 7"/>
          <p:cNvSpPr/>
          <p:nvPr userDrawn="1"/>
        </p:nvSpPr>
        <p:spPr>
          <a:xfrm>
            <a:off x="455296" y="0"/>
            <a:ext cx="11278800" cy="28956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660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15504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562800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2"/>
          <p:cNvSpPr>
            <a:spLocks noGrp="1"/>
          </p:cNvSpPr>
          <p:nvPr>
            <p:ph type="body" sz="quarter" idx="14" hasCustomPrompt="1"/>
          </p:nvPr>
        </p:nvSpPr>
        <p:spPr>
          <a:xfrm>
            <a:off x="6111306" y="1752600"/>
            <a:ext cx="562279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3051175" y="1752600"/>
            <a:ext cx="6096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341495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1524000" y="1752600"/>
            <a:ext cx="9144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61088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61173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8"/>
          </p:nvPr>
        </p:nvSpPr>
        <p:spPr>
          <a:xfrm>
            <a:off x="468000" y="1761172"/>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0" hasCustomPrompt="1"/>
          </p:nvPr>
        </p:nvSpPr>
        <p:spPr>
          <a:xfrm>
            <a:off x="468000" y="2741612"/>
            <a:ext cx="56266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1"/>
          <p:cNvSpPr>
            <a:spLocks noGrp="1"/>
          </p:cNvSpPr>
          <p:nvPr>
            <p:ph type="body" sz="quarter" idx="21" hasCustomPrompt="1"/>
          </p:nvPr>
        </p:nvSpPr>
        <p:spPr>
          <a:xfrm>
            <a:off x="6096000" y="2741613"/>
            <a:ext cx="56380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677913"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19" name="Picture Placeholder 6"/>
          <p:cNvSpPr>
            <a:spLocks noGrp="1"/>
          </p:cNvSpPr>
          <p:nvPr>
            <p:ph type="pic" sz="quarter" idx="19"/>
          </p:nvPr>
        </p:nvSpPr>
        <p:spPr>
          <a:xfrm>
            <a:off x="5624200"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20" name="Picture Placeholder 6"/>
          <p:cNvSpPr>
            <a:spLocks noGrp="1"/>
          </p:cNvSpPr>
          <p:nvPr>
            <p:ph type="pic" sz="quarter" idx="20"/>
          </p:nvPr>
        </p:nvSpPr>
        <p:spPr>
          <a:xfrm>
            <a:off x="9570488"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1"/>
          </p:nvPr>
        </p:nvSpPr>
        <p:spPr>
          <a:xfrm>
            <a:off x="468313"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22"/>
          </p:nvPr>
        </p:nvSpPr>
        <p:spPr>
          <a:xfrm>
            <a:off x="4414600"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4" name="Text Placeholder 13"/>
          <p:cNvSpPr>
            <a:spLocks noGrp="1"/>
          </p:cNvSpPr>
          <p:nvPr>
            <p:ph type="body" sz="quarter" idx="23"/>
          </p:nvPr>
        </p:nvSpPr>
        <p:spPr>
          <a:xfrm>
            <a:off x="8360888"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33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101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7" name="Picture Placeholder 6"/>
          <p:cNvSpPr>
            <a:spLocks noGrp="1"/>
          </p:cNvSpPr>
          <p:nvPr>
            <p:ph type="pic" sz="quarter" idx="20"/>
          </p:nvPr>
        </p:nvSpPr>
        <p:spPr>
          <a:xfrm>
            <a:off x="1014465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21"/>
          </p:nvPr>
        </p:nvSpPr>
        <p:spPr>
          <a:xfrm>
            <a:off x="411616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0" name="Picture Placeholder 6"/>
          <p:cNvSpPr>
            <a:spLocks noGrp="1"/>
          </p:cNvSpPr>
          <p:nvPr>
            <p:ph type="pic" sz="quarter" idx="22"/>
          </p:nvPr>
        </p:nvSpPr>
        <p:spPr>
          <a:xfrm>
            <a:off x="713040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9" name="Text Placeholder 7"/>
          <p:cNvSpPr>
            <a:spLocks noGrp="1"/>
          </p:cNvSpPr>
          <p:nvPr>
            <p:ph type="body" sz="quarter" idx="24"/>
          </p:nvPr>
        </p:nvSpPr>
        <p:spPr>
          <a:xfrm>
            <a:off x="3482560"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6496807"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951105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159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957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19"/>
          </p:nvPr>
        </p:nvSpPr>
        <p:spPr>
          <a:xfrm>
            <a:off x="561915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8" name="Picture Placeholder 6"/>
          <p:cNvSpPr>
            <a:spLocks noGrp="1"/>
          </p:cNvSpPr>
          <p:nvPr>
            <p:ph type="pic" sz="quarter" idx="20"/>
          </p:nvPr>
        </p:nvSpPr>
        <p:spPr>
          <a:xfrm>
            <a:off x="1028040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9" name="Picture Placeholder 6"/>
          <p:cNvSpPr>
            <a:spLocks noGrp="1"/>
          </p:cNvSpPr>
          <p:nvPr>
            <p:ph type="pic" sz="quarter" idx="21"/>
          </p:nvPr>
        </p:nvSpPr>
        <p:spPr>
          <a:xfrm>
            <a:off x="3288535"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0" name="Picture Placeholder 6"/>
          <p:cNvSpPr>
            <a:spLocks noGrp="1"/>
          </p:cNvSpPr>
          <p:nvPr>
            <p:ph type="pic" sz="quarter" idx="22"/>
          </p:nvPr>
        </p:nvSpPr>
        <p:spPr>
          <a:xfrm>
            <a:off x="7949779"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0" name="Text Placeholder 7"/>
          <p:cNvSpPr>
            <a:spLocks noGrp="1"/>
          </p:cNvSpPr>
          <p:nvPr>
            <p:ph type="body" sz="quarter" idx="24"/>
          </p:nvPr>
        </p:nvSpPr>
        <p:spPr>
          <a:xfrm>
            <a:off x="2798935"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5129557"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7460179"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3" name="Text Placeholder 7"/>
          <p:cNvSpPr>
            <a:spLocks noGrp="1"/>
          </p:cNvSpPr>
          <p:nvPr>
            <p:ph type="body" sz="quarter" idx="27"/>
          </p:nvPr>
        </p:nvSpPr>
        <p:spPr>
          <a:xfrm>
            <a:off x="9790800"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026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246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endParaRPr lang="en-GB"/>
          </a:p>
        </p:txBody>
      </p:sp>
      <p:sp>
        <p:nvSpPr>
          <p:cNvPr id="5" name="Footer Placeholder 4"/>
          <p:cNvSpPr>
            <a:spLocks noGrp="1"/>
          </p:cNvSpPr>
          <p:nvPr userDrawn="1">
            <p:ph type="ftr" sz="quarter" idx="11"/>
          </p:nvPr>
        </p:nvSpPr>
        <p:spPr/>
        <p:txBody>
          <a:bodyPr/>
          <a:lstStyle/>
          <a:p>
            <a:r>
              <a:rPr lang="en-GB"/>
              <a:t>OFFICIAL BLUE</a:t>
            </a:r>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91004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18689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42433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31942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8315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88269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a:t>OFFICIAL BLUE</a:t>
            </a:r>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15419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OFFICIAL BLUE</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a:t>OFFICIAL BLUE</a:t>
            </a:r>
            <a:endParaRPr lang="en-GB" dirty="0"/>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42" r:id="rId1"/>
    <p:sldLayoutId id="2147483744" r:id="rId2"/>
    <p:sldLayoutId id="2147483740" r:id="rId3"/>
    <p:sldLayoutId id="2147483743" r:id="rId4"/>
    <p:sldLayoutId id="2147483741" r:id="rId5"/>
    <p:sldLayoutId id="2147483710" r:id="rId6"/>
    <p:sldLayoutId id="2147483745" r:id="rId7"/>
    <p:sldLayoutId id="2147483746" r:id="rId8"/>
    <p:sldLayoutId id="2147483716" r:id="rId9"/>
    <p:sldLayoutId id="2147483732" r:id="rId10"/>
    <p:sldLayoutId id="2147483717" r:id="rId11"/>
    <p:sldLayoutId id="2147483718" r:id="rId12"/>
    <p:sldLayoutId id="2147483719" r:id="rId13"/>
    <p:sldLayoutId id="2147483720" r:id="rId14"/>
    <p:sldLayoutId id="2147483734" r:id="rId15"/>
    <p:sldLayoutId id="2147483721" r:id="rId16"/>
    <p:sldLayoutId id="2147483722" r:id="rId17"/>
    <p:sldLayoutId id="2147483723" r:id="rId18"/>
    <p:sldLayoutId id="2147483733" r:id="rId19"/>
    <p:sldLayoutId id="2147483725" r:id="rId20"/>
    <p:sldLayoutId id="2147483726" r:id="rId21"/>
    <p:sldLayoutId id="2147483727" r:id="rId22"/>
    <p:sldLayoutId id="2147483728" r:id="rId23"/>
    <p:sldLayoutId id="2147483747" r:id="rId24"/>
    <p:sldLayoutId id="2147483731" r:id="rId25"/>
    <p:sldLayoutId id="2147483739" r:id="rId26"/>
  </p:sldLayoutIdLst>
  <p:hf sldNum="0" hd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ankofengland.co.uk/speech/2023/november/catherine-l-mann-university-of-oxford-environmental-economics-seminar"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www.bankofengland.co.uk/monetary-policy-report/2024/february-202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199" y="4947663"/>
            <a:ext cx="7376615" cy="1619392"/>
          </a:xfrm>
        </p:spPr>
        <p:txBody>
          <a:bodyPr/>
          <a:lstStyle/>
          <a:p>
            <a:r>
              <a:rPr lang="en-GB" dirty="0"/>
              <a:t>Boromeus Wanengkirtyo</a:t>
            </a:r>
          </a:p>
          <a:p>
            <a:endParaRPr lang="en-GB" sz="1200" dirty="0"/>
          </a:p>
          <a:p>
            <a:r>
              <a:rPr lang="en-GB" sz="1200" dirty="0"/>
              <a:t>Any views expressed are solely those of the presenter and so cannot be taken to represent those of the Bank of England or to state Bank of England policy. This presentation should therefore not be reported as representing the views of the Bank of England or members of the Monetary Policy Committee, Financial Policy Committee or Prudential Regulation Committee.</a:t>
            </a:r>
          </a:p>
          <a:p>
            <a:endParaRPr lang="en-GB" sz="1200" dirty="0"/>
          </a:p>
        </p:txBody>
      </p:sp>
      <p:sp>
        <p:nvSpPr>
          <p:cNvPr id="3" name="Text Placeholder 2"/>
          <p:cNvSpPr>
            <a:spLocks noGrp="1"/>
          </p:cNvSpPr>
          <p:nvPr>
            <p:ph type="body" sz="quarter" idx="16"/>
          </p:nvPr>
        </p:nvSpPr>
        <p:spPr>
          <a:xfrm>
            <a:off x="457199" y="1212275"/>
            <a:ext cx="7165975" cy="3735387"/>
          </a:xfrm>
        </p:spPr>
        <p:txBody>
          <a:bodyPr/>
          <a:lstStyle/>
          <a:p>
            <a:r>
              <a:rPr lang="en-GB" dirty="0"/>
              <a:t>Climate Change</a:t>
            </a:r>
          </a:p>
          <a:p>
            <a:r>
              <a:rPr lang="en-GB" dirty="0"/>
              <a:t>Possible Macroeconomic Implications</a:t>
            </a:r>
          </a:p>
          <a:p>
            <a:r>
              <a:rPr lang="en-GB" sz="2400" dirty="0"/>
              <a:t>Better Statistics: Combating Climate Change – Where Are We With Net Zero?</a:t>
            </a:r>
          </a:p>
          <a:p>
            <a:r>
              <a:rPr lang="en-GB" sz="1800" dirty="0"/>
              <a:t>29</a:t>
            </a:r>
            <a:r>
              <a:rPr lang="en-GB" sz="1800" baseline="30000" dirty="0"/>
              <a:t>th</a:t>
            </a:r>
            <a:r>
              <a:rPr lang="en-GB" sz="1800" dirty="0"/>
              <a:t> February 2024</a:t>
            </a:r>
          </a:p>
        </p:txBody>
      </p:sp>
      <p:sp>
        <p:nvSpPr>
          <p:cNvPr id="4" name="Footer Placeholder 3"/>
          <p:cNvSpPr>
            <a:spLocks noGrp="1"/>
          </p:cNvSpPr>
          <p:nvPr>
            <p:ph type="ftr" sz="quarter" idx="18"/>
          </p:nvPr>
        </p:nvSpPr>
        <p:spPr/>
        <p:txBody>
          <a:bodyPr/>
          <a:lstStyle/>
          <a:p>
            <a:r>
              <a:rPr lang="en-GB" dirty="0"/>
              <a:t>OFFICIAL BLUE</a:t>
            </a:r>
          </a:p>
        </p:txBody>
      </p:sp>
    </p:spTree>
    <p:extLst>
      <p:ext uri="{BB962C8B-B14F-4D97-AF65-F5344CB8AC3E}">
        <p14:creationId xmlns:p14="http://schemas.microsoft.com/office/powerpoint/2010/main" val="145146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pic>
        <p:nvPicPr>
          <p:cNvPr id="12" name="Picture Placeholder 11"/>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a:stretch>
            <a:fillRect/>
          </a:stretch>
        </p:blipFill>
        <p:spPr>
          <a:xfrm>
            <a:off x="680385" y="1348361"/>
            <a:ext cx="2629870" cy="2629870"/>
          </a:xfrm>
        </p:spPr>
      </p:pic>
      <p:sp>
        <p:nvSpPr>
          <p:cNvPr id="4" name="Title 3"/>
          <p:cNvSpPr>
            <a:spLocks noGrp="1"/>
          </p:cNvSpPr>
          <p:nvPr>
            <p:ph type="title"/>
          </p:nvPr>
        </p:nvSpPr>
        <p:spPr/>
        <p:txBody>
          <a:bodyPr/>
          <a:lstStyle/>
          <a:p>
            <a:r>
              <a:rPr lang="en-GB" dirty="0"/>
              <a:t>Physical impacts of climate change: key literature takeaways</a:t>
            </a:r>
          </a:p>
        </p:txBody>
      </p:sp>
      <p:sp>
        <p:nvSpPr>
          <p:cNvPr id="9" name="Text Placeholder 8"/>
          <p:cNvSpPr>
            <a:spLocks noGrp="1"/>
          </p:cNvSpPr>
          <p:nvPr>
            <p:ph type="body" sz="quarter" idx="21"/>
          </p:nvPr>
        </p:nvSpPr>
        <p:spPr>
          <a:xfrm>
            <a:off x="468313" y="4061361"/>
            <a:ext cx="3384000" cy="2320389"/>
          </a:xfrm>
        </p:spPr>
        <p:txBody>
          <a:bodyPr/>
          <a:lstStyle/>
          <a:p>
            <a:pPr marL="0" indent="0">
              <a:buNone/>
            </a:pPr>
            <a:r>
              <a:rPr lang="en-GB" dirty="0"/>
              <a:t>Natural disasters often have a negative impact on GDP, but large heterogeneity</a:t>
            </a:r>
          </a:p>
          <a:p>
            <a:pPr marL="0" indent="0">
              <a:buNone/>
            </a:pPr>
            <a:r>
              <a:rPr lang="en-GB" sz="1400" dirty="0"/>
              <a:t>(</a:t>
            </a:r>
            <a:r>
              <a:rPr lang="en-GB" sz="1400" dirty="0" err="1"/>
              <a:t>Cavallo</a:t>
            </a:r>
            <a:r>
              <a:rPr lang="en-GB" sz="1400" dirty="0"/>
              <a:t> &amp; </a:t>
            </a:r>
            <a:r>
              <a:rPr lang="en-GB" sz="1400" dirty="0" err="1"/>
              <a:t>Noy</a:t>
            </a:r>
            <a:r>
              <a:rPr lang="en-GB" sz="1400" dirty="0"/>
              <a:t>, 2009; </a:t>
            </a:r>
            <a:r>
              <a:rPr lang="en-GB" sz="1400" dirty="0" err="1"/>
              <a:t>Raddatz</a:t>
            </a:r>
            <a:r>
              <a:rPr lang="en-GB" sz="1400" dirty="0"/>
              <a:t>, 2009; </a:t>
            </a:r>
            <a:r>
              <a:rPr lang="en-GB" sz="1400" dirty="0" err="1"/>
              <a:t>Loayza</a:t>
            </a:r>
            <a:r>
              <a:rPr lang="en-GB" sz="1400" dirty="0"/>
              <a:t> et al., 2012; von Peter et al., 2012)</a:t>
            </a:r>
          </a:p>
          <a:p>
            <a:pPr marL="0" indent="0">
              <a:buNone/>
            </a:pPr>
            <a:endParaRPr lang="en-GB" dirty="0"/>
          </a:p>
        </p:txBody>
      </p:sp>
      <p:sp>
        <p:nvSpPr>
          <p:cNvPr id="10" name="Text Placeholder 9"/>
          <p:cNvSpPr>
            <a:spLocks noGrp="1"/>
          </p:cNvSpPr>
          <p:nvPr>
            <p:ph type="body" sz="quarter" idx="22"/>
          </p:nvPr>
        </p:nvSpPr>
        <p:spPr>
          <a:xfrm>
            <a:off x="4414600" y="4061361"/>
            <a:ext cx="3384000" cy="2320389"/>
          </a:xfrm>
        </p:spPr>
        <p:txBody>
          <a:bodyPr/>
          <a:lstStyle/>
          <a:p>
            <a:pPr marL="0" indent="0">
              <a:buNone/>
            </a:pPr>
            <a:r>
              <a:rPr lang="en-GB" dirty="0"/>
              <a:t>Natural disasters/extreme weather raises inflation (particularly food)</a:t>
            </a:r>
          </a:p>
          <a:p>
            <a:pPr marL="0" indent="0">
              <a:buNone/>
            </a:pPr>
            <a:r>
              <a:rPr lang="en-GB" sz="1400" dirty="0"/>
              <a:t>(</a:t>
            </a:r>
            <a:r>
              <a:rPr lang="en-GB" sz="1400" dirty="0" err="1"/>
              <a:t>Heinen</a:t>
            </a:r>
            <a:r>
              <a:rPr lang="en-GB" sz="1400" dirty="0"/>
              <a:t> et al., 2019; Parker, 2018; </a:t>
            </a:r>
            <a:r>
              <a:rPr lang="en-GB" sz="1400" dirty="0" err="1"/>
              <a:t>Ciccarelli</a:t>
            </a:r>
            <a:r>
              <a:rPr lang="en-GB" sz="1400" dirty="0"/>
              <a:t> et al., 2023)</a:t>
            </a:r>
          </a:p>
        </p:txBody>
      </p:sp>
      <p:pic>
        <p:nvPicPr>
          <p:cNvPr id="7" name="Picture Placeholder 6"/>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20" r="120"/>
          <a:stretch>
            <a:fillRect/>
          </a:stretch>
        </p:blipFill>
        <p:spPr>
          <a:xfrm>
            <a:off x="4958279" y="1579240"/>
            <a:ext cx="2296642" cy="2296642"/>
          </a:xfrm>
        </p:spPr>
      </p:pic>
      <p:sp>
        <p:nvSpPr>
          <p:cNvPr id="8" name="Picture Placeholder 7"/>
          <p:cNvSpPr>
            <a:spLocks noGrp="1"/>
          </p:cNvSpPr>
          <p:nvPr>
            <p:ph type="pic" sz="quarter" idx="20"/>
          </p:nvPr>
        </p:nvSpPr>
        <p:spPr/>
      </p:sp>
      <p:sp>
        <p:nvSpPr>
          <p:cNvPr id="13" name="Text Placeholder 12"/>
          <p:cNvSpPr>
            <a:spLocks noGrp="1"/>
          </p:cNvSpPr>
          <p:nvPr>
            <p:ph type="body" sz="quarter" idx="23"/>
          </p:nvPr>
        </p:nvSpPr>
        <p:spPr/>
        <p:txBody>
          <a:bodyPr/>
          <a:lstStyle/>
          <a:p>
            <a:endParaRPr lang="en-GB"/>
          </a:p>
        </p:txBody>
      </p:sp>
    </p:spTree>
    <p:extLst>
      <p:ext uri="{BB962C8B-B14F-4D97-AF65-F5344CB8AC3E}">
        <p14:creationId xmlns:p14="http://schemas.microsoft.com/office/powerpoint/2010/main" val="376942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pic>
        <p:nvPicPr>
          <p:cNvPr id="12" name="Picture Placeholder 11"/>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a:stretch>
            <a:fillRect/>
          </a:stretch>
        </p:blipFill>
        <p:spPr>
          <a:xfrm>
            <a:off x="680385" y="1348361"/>
            <a:ext cx="2629870" cy="2629870"/>
          </a:xfrm>
        </p:spPr>
      </p:pic>
      <p:sp>
        <p:nvSpPr>
          <p:cNvPr id="4" name="Title 3"/>
          <p:cNvSpPr>
            <a:spLocks noGrp="1"/>
          </p:cNvSpPr>
          <p:nvPr>
            <p:ph type="title"/>
          </p:nvPr>
        </p:nvSpPr>
        <p:spPr/>
        <p:txBody>
          <a:bodyPr/>
          <a:lstStyle/>
          <a:p>
            <a:r>
              <a:rPr lang="en-GB" dirty="0"/>
              <a:t>Physical impacts of climate change: key literature takeaways</a:t>
            </a:r>
          </a:p>
        </p:txBody>
      </p:sp>
      <p:sp>
        <p:nvSpPr>
          <p:cNvPr id="9" name="Text Placeholder 8"/>
          <p:cNvSpPr>
            <a:spLocks noGrp="1"/>
          </p:cNvSpPr>
          <p:nvPr>
            <p:ph type="body" sz="quarter" idx="21"/>
          </p:nvPr>
        </p:nvSpPr>
        <p:spPr>
          <a:xfrm>
            <a:off x="468313" y="4061361"/>
            <a:ext cx="3384000" cy="2320389"/>
          </a:xfrm>
        </p:spPr>
        <p:txBody>
          <a:bodyPr/>
          <a:lstStyle/>
          <a:p>
            <a:pPr marL="0" indent="0">
              <a:buNone/>
            </a:pPr>
            <a:r>
              <a:rPr lang="en-GB" dirty="0"/>
              <a:t>Natural disasters often have a negative impact on GDP, but large heterogeneity</a:t>
            </a:r>
          </a:p>
          <a:p>
            <a:pPr marL="0" indent="0">
              <a:buNone/>
            </a:pPr>
            <a:r>
              <a:rPr lang="en-GB" sz="1400" dirty="0"/>
              <a:t>(</a:t>
            </a:r>
            <a:r>
              <a:rPr lang="en-GB" sz="1400" dirty="0" err="1"/>
              <a:t>Cavallo</a:t>
            </a:r>
            <a:r>
              <a:rPr lang="en-GB" sz="1400" dirty="0"/>
              <a:t> &amp; </a:t>
            </a:r>
            <a:r>
              <a:rPr lang="en-GB" sz="1400" dirty="0" err="1"/>
              <a:t>Noy</a:t>
            </a:r>
            <a:r>
              <a:rPr lang="en-GB" sz="1400" dirty="0"/>
              <a:t>, 2009; </a:t>
            </a:r>
            <a:r>
              <a:rPr lang="en-GB" sz="1400" dirty="0" err="1"/>
              <a:t>Raddatz</a:t>
            </a:r>
            <a:r>
              <a:rPr lang="en-GB" sz="1400" dirty="0"/>
              <a:t>, 2009; Loayza et al., 2012; von Peter et al., 2012)</a:t>
            </a:r>
          </a:p>
          <a:p>
            <a:pPr marL="0" indent="0">
              <a:buNone/>
            </a:pPr>
            <a:endParaRPr lang="en-GB" dirty="0"/>
          </a:p>
        </p:txBody>
      </p:sp>
      <p:sp>
        <p:nvSpPr>
          <p:cNvPr id="10" name="Text Placeholder 9"/>
          <p:cNvSpPr>
            <a:spLocks noGrp="1"/>
          </p:cNvSpPr>
          <p:nvPr>
            <p:ph type="body" sz="quarter" idx="22"/>
          </p:nvPr>
        </p:nvSpPr>
        <p:spPr>
          <a:xfrm>
            <a:off x="4414600" y="4061361"/>
            <a:ext cx="3384000" cy="2320389"/>
          </a:xfrm>
        </p:spPr>
        <p:txBody>
          <a:bodyPr/>
          <a:lstStyle/>
          <a:p>
            <a:pPr marL="0" indent="0">
              <a:buNone/>
            </a:pPr>
            <a:r>
              <a:rPr lang="en-GB" dirty="0"/>
              <a:t>Natural disasters/extreme weather raises inflation (particularly food)</a:t>
            </a:r>
          </a:p>
          <a:p>
            <a:pPr marL="0" indent="0">
              <a:buNone/>
            </a:pPr>
            <a:r>
              <a:rPr lang="en-GB" sz="1400" dirty="0"/>
              <a:t>(</a:t>
            </a:r>
            <a:r>
              <a:rPr lang="en-GB" sz="1400" dirty="0" err="1"/>
              <a:t>Heinen</a:t>
            </a:r>
            <a:r>
              <a:rPr lang="en-GB" sz="1400" dirty="0"/>
              <a:t> et al., 2019; Parker, 2018; </a:t>
            </a:r>
            <a:r>
              <a:rPr lang="en-GB" sz="1400" dirty="0" err="1"/>
              <a:t>Ciccarelli</a:t>
            </a:r>
            <a:r>
              <a:rPr lang="en-GB" sz="1400" dirty="0"/>
              <a:t> et al., 2023)</a:t>
            </a:r>
          </a:p>
        </p:txBody>
      </p:sp>
      <p:sp>
        <p:nvSpPr>
          <p:cNvPr id="11" name="Text Placeholder 10"/>
          <p:cNvSpPr>
            <a:spLocks noGrp="1"/>
          </p:cNvSpPr>
          <p:nvPr>
            <p:ph type="body" sz="quarter" idx="23"/>
          </p:nvPr>
        </p:nvSpPr>
        <p:spPr>
          <a:xfrm>
            <a:off x="8360888" y="4061361"/>
            <a:ext cx="3384000" cy="2320389"/>
          </a:xfrm>
        </p:spPr>
        <p:txBody>
          <a:bodyPr/>
          <a:lstStyle/>
          <a:p>
            <a:pPr marL="0" indent="0">
              <a:buNone/>
            </a:pPr>
            <a:r>
              <a:rPr lang="en-GB" dirty="0"/>
              <a:t>Gradual temperature rises also negative on economic growth, both in the short and long run</a:t>
            </a:r>
          </a:p>
          <a:p>
            <a:pPr marL="0" indent="0">
              <a:buNone/>
            </a:pPr>
            <a:r>
              <a:rPr lang="en-GB" sz="1400" dirty="0"/>
              <a:t>(</a:t>
            </a:r>
            <a:r>
              <a:rPr lang="en-GB" sz="1400" dirty="0" err="1"/>
              <a:t>Felbermayr</a:t>
            </a:r>
            <a:r>
              <a:rPr lang="en-GB" sz="1400" dirty="0"/>
              <a:t> et al., 2014; </a:t>
            </a:r>
            <a:br>
              <a:rPr lang="en-GB" sz="1400" dirty="0"/>
            </a:br>
            <a:r>
              <a:rPr lang="en-GB" sz="1400" dirty="0"/>
              <a:t>Burke et al., 2015)</a:t>
            </a:r>
          </a:p>
          <a:p>
            <a:pPr marL="0" indent="0">
              <a:buNone/>
            </a:pPr>
            <a:endParaRPr lang="en-GB" dirty="0"/>
          </a:p>
        </p:txBody>
      </p:sp>
      <p:pic>
        <p:nvPicPr>
          <p:cNvPr id="5" name="Picture Placeholder 4"/>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82" r="82"/>
          <a:stretch>
            <a:fillRect/>
          </a:stretch>
        </p:blipFill>
        <p:spPr>
          <a:xfrm>
            <a:off x="8900469" y="1510877"/>
            <a:ext cx="2304837" cy="2304837"/>
          </a:xfrm>
        </p:spPr>
      </p:pic>
      <p:pic>
        <p:nvPicPr>
          <p:cNvPr id="7" name="Picture Placeholder 6"/>
          <p:cNvPicPr>
            <a:picLocks noGrp="1" noChangeAspect="1"/>
          </p:cNvPicPr>
          <p:nvPr>
            <p:ph type="pic" sz="quarter" idx="19"/>
          </p:nvPr>
        </p:nvPicPr>
        <p:blipFill>
          <a:blip r:embed="rId5" cstate="print">
            <a:extLst>
              <a:ext uri="{28A0092B-C50C-407E-A947-70E740481C1C}">
                <a14:useLocalDpi xmlns:a14="http://schemas.microsoft.com/office/drawing/2010/main" val="0"/>
              </a:ext>
            </a:extLst>
          </a:blip>
          <a:srcRect l="120" r="120"/>
          <a:stretch>
            <a:fillRect/>
          </a:stretch>
        </p:blipFill>
        <p:spPr>
          <a:xfrm>
            <a:off x="4958279" y="1579240"/>
            <a:ext cx="2296642" cy="2296642"/>
          </a:xfrm>
        </p:spPr>
      </p:pic>
    </p:spTree>
    <p:extLst>
      <p:ext uri="{BB962C8B-B14F-4D97-AF65-F5344CB8AC3E}">
        <p14:creationId xmlns:p14="http://schemas.microsoft.com/office/powerpoint/2010/main" val="28748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OFFICIAL BLUE</a:t>
            </a:r>
          </a:p>
        </p:txBody>
      </p:sp>
      <p:sp>
        <p:nvSpPr>
          <p:cNvPr id="3" name="Text Placeholder 2"/>
          <p:cNvSpPr>
            <a:spLocks noGrp="1"/>
          </p:cNvSpPr>
          <p:nvPr>
            <p:ph type="body" sz="quarter" idx="13"/>
          </p:nvPr>
        </p:nvSpPr>
        <p:spPr>
          <a:xfrm>
            <a:off x="468000" y="1561307"/>
            <a:ext cx="6253434" cy="4629150"/>
          </a:xfrm>
        </p:spPr>
        <p:txBody>
          <a:bodyPr/>
          <a:lstStyle/>
          <a:p>
            <a:r>
              <a:rPr lang="en-GB" sz="2000" dirty="0"/>
              <a:t>UK Climate Change Risk Assessment 2022 rates the risks by 2050s to:</a:t>
            </a:r>
          </a:p>
          <a:p>
            <a:pPr lvl="1"/>
            <a:r>
              <a:rPr lang="en-GB" sz="1600" dirty="0"/>
              <a:t>People, communities &amp; buildings from river/surface flooding as ‘very high’ (&gt;£1bn p.a. damages) and from coastal flooding as ‘high’ (&gt;£100m p.a. in damages)</a:t>
            </a:r>
          </a:p>
          <a:p>
            <a:pPr lvl="1"/>
            <a:r>
              <a:rPr lang="en-GB" sz="1600" dirty="0"/>
              <a:t>Business sites as ‘very high’ and infrastructure networks as ‘high to very high’</a:t>
            </a:r>
            <a:endParaRPr lang="en-GB" sz="1800" dirty="0"/>
          </a:p>
          <a:p>
            <a:r>
              <a:rPr lang="en-GB" sz="2000" dirty="0"/>
              <a:t>Economic impacts on firms</a:t>
            </a:r>
          </a:p>
          <a:p>
            <a:pPr lvl="1"/>
            <a:r>
              <a:rPr lang="en-GB" sz="1600" dirty="0"/>
              <a:t>Novel dataset merging business premise address information with flood maps and corporate financial records for all businesses in England and Wales</a:t>
            </a:r>
          </a:p>
          <a:p>
            <a:pPr lvl="1"/>
            <a:r>
              <a:rPr lang="en-GB" sz="1600" dirty="0"/>
              <a:t>SMEs more likely to terminate their business operations following a flood (unlike with large firms)</a:t>
            </a:r>
          </a:p>
          <a:p>
            <a:pPr lvl="1"/>
            <a:r>
              <a:rPr lang="en-GB" sz="1600" dirty="0"/>
              <a:t>Among those continuing operations, flooding to a business premise leads to a significant reduction in the firm’s turnover, employment and total assets on the year of the flooding, followed by a recovery in the subsequent years </a:t>
            </a:r>
            <a:endParaRPr lang="en-GB" dirty="0"/>
          </a:p>
          <a:p>
            <a:pPr lvl="1"/>
            <a:endParaRPr lang="en-GB" dirty="0"/>
          </a:p>
        </p:txBody>
      </p:sp>
      <p:sp>
        <p:nvSpPr>
          <p:cNvPr id="4" name="Title 3"/>
          <p:cNvSpPr>
            <a:spLocks noGrp="1"/>
          </p:cNvSpPr>
          <p:nvPr>
            <p:ph type="title"/>
          </p:nvPr>
        </p:nvSpPr>
        <p:spPr/>
        <p:txBody>
          <a:bodyPr/>
          <a:lstStyle/>
          <a:p>
            <a:r>
              <a:rPr lang="en-GB" dirty="0"/>
              <a:t>Floods and its macroeconomic impacts</a:t>
            </a:r>
          </a:p>
        </p:txBody>
      </p:sp>
      <p:pic>
        <p:nvPicPr>
          <p:cNvPr id="8" name="Picture 7">
            <a:extLst>
              <a:ext uri="{FF2B5EF4-FFF2-40B4-BE49-F238E27FC236}">
                <a16:creationId xmlns:a16="http://schemas.microsoft.com/office/drawing/2014/main" id="{0518F9CE-D5E0-C6A2-5064-5D3E649E3585}"/>
              </a:ext>
            </a:extLst>
          </p:cNvPr>
          <p:cNvPicPr>
            <a:picLocks noChangeAspect="1"/>
          </p:cNvPicPr>
          <p:nvPr/>
        </p:nvPicPr>
        <p:blipFill>
          <a:blip r:embed="rId3"/>
          <a:stretch>
            <a:fillRect/>
          </a:stretch>
        </p:blipFill>
        <p:spPr>
          <a:xfrm>
            <a:off x="6828823" y="1630724"/>
            <a:ext cx="4916777" cy="4629151"/>
          </a:xfrm>
          <a:prstGeom prst="rect">
            <a:avLst/>
          </a:prstGeom>
        </p:spPr>
      </p:pic>
      <p:sp>
        <p:nvSpPr>
          <p:cNvPr id="9" name="Text Placeholder 2">
            <a:extLst>
              <a:ext uri="{FF2B5EF4-FFF2-40B4-BE49-F238E27FC236}">
                <a16:creationId xmlns:a16="http://schemas.microsoft.com/office/drawing/2014/main" id="{65048D4B-EDFF-C256-F260-1A9BA71FBF15}"/>
              </a:ext>
            </a:extLst>
          </p:cNvPr>
          <p:cNvSpPr txBox="1">
            <a:spLocks/>
          </p:cNvSpPr>
          <p:nvPr/>
        </p:nvSpPr>
        <p:spPr>
          <a:xfrm>
            <a:off x="7291450" y="6253247"/>
            <a:ext cx="4313797" cy="382270"/>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dirty="0"/>
              <a:t>Source: Crampton, Gilman &amp; Mari (2024)</a:t>
            </a:r>
            <a:br>
              <a:rPr lang="en-GB" sz="1400" dirty="0"/>
            </a:br>
            <a:r>
              <a:rPr lang="en-GB" sz="1400" i="1" dirty="0"/>
              <a:t>Staying Afloat: The Impact of Flooding on UK Firms</a:t>
            </a:r>
          </a:p>
          <a:p>
            <a:pPr marL="0" indent="0" algn="ctr">
              <a:buNone/>
            </a:pPr>
            <a:endParaRPr lang="en-GB" sz="1400" dirty="0"/>
          </a:p>
        </p:txBody>
      </p:sp>
      <p:sp>
        <p:nvSpPr>
          <p:cNvPr id="10" name="TextBox 9">
            <a:extLst>
              <a:ext uri="{FF2B5EF4-FFF2-40B4-BE49-F238E27FC236}">
                <a16:creationId xmlns:a16="http://schemas.microsoft.com/office/drawing/2014/main" id="{5158AFE5-C5FA-7BE1-8237-9F8D821948D3}"/>
              </a:ext>
            </a:extLst>
          </p:cNvPr>
          <p:cNvSpPr txBox="1"/>
          <p:nvPr/>
        </p:nvSpPr>
        <p:spPr>
          <a:xfrm>
            <a:off x="7411059" y="1223200"/>
            <a:ext cx="4074577" cy="369332"/>
          </a:xfrm>
          <a:prstGeom prst="rect">
            <a:avLst/>
          </a:prstGeom>
          <a:noFill/>
        </p:spPr>
        <p:txBody>
          <a:bodyPr wrap="none" rtlCol="0">
            <a:spAutoFit/>
          </a:bodyPr>
          <a:lstStyle/>
          <a:p>
            <a:pPr algn="ctr"/>
            <a:r>
              <a:rPr lang="en-GB" dirty="0">
                <a:latin typeface="Arial" panose="020B0604020202020204" pitchFamily="34" charset="0"/>
                <a:cs typeface="Arial" panose="020B0604020202020204" pitchFamily="34" charset="0"/>
              </a:rPr>
              <a:t>Historical flooding in England &amp; Wales</a:t>
            </a:r>
          </a:p>
        </p:txBody>
      </p:sp>
    </p:spTree>
    <p:extLst>
      <p:ext uri="{BB962C8B-B14F-4D97-AF65-F5344CB8AC3E}">
        <p14:creationId xmlns:p14="http://schemas.microsoft.com/office/powerpoint/2010/main" val="93940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impacts on business cycles</a:t>
            </a:r>
          </a:p>
        </p:txBody>
      </p:sp>
      <p:sp>
        <p:nvSpPr>
          <p:cNvPr id="3" name="Text Placeholder 2"/>
          <p:cNvSpPr>
            <a:spLocks noGrp="1"/>
          </p:cNvSpPr>
          <p:nvPr>
            <p:ph type="body" idx="1"/>
          </p:nvPr>
        </p:nvSpPr>
        <p:spPr/>
        <p:txBody>
          <a:bodyPr/>
          <a:lstStyle/>
          <a:p>
            <a:endParaRPr lang="en-GB"/>
          </a:p>
        </p:txBody>
      </p:sp>
      <p:sp>
        <p:nvSpPr>
          <p:cNvPr id="4" name="Footer Placeholder 3"/>
          <p:cNvSpPr>
            <a:spLocks noGrp="1"/>
          </p:cNvSpPr>
          <p:nvPr>
            <p:ph type="ftr" sz="quarter" idx="11"/>
          </p:nvPr>
        </p:nvSpPr>
        <p:spPr/>
        <p:txBody>
          <a:bodyPr/>
          <a:lstStyle/>
          <a:p>
            <a:r>
              <a:rPr lang="en-GB"/>
              <a:t>OFFICIAL BLUE</a:t>
            </a:r>
          </a:p>
        </p:txBody>
      </p:sp>
    </p:spTree>
    <p:extLst>
      <p:ext uri="{BB962C8B-B14F-4D97-AF65-F5344CB8AC3E}">
        <p14:creationId xmlns:p14="http://schemas.microsoft.com/office/powerpoint/2010/main" val="278693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sp>
        <p:nvSpPr>
          <p:cNvPr id="4" name="Title 3"/>
          <p:cNvSpPr>
            <a:spLocks noGrp="1"/>
          </p:cNvSpPr>
          <p:nvPr>
            <p:ph type="title"/>
          </p:nvPr>
        </p:nvSpPr>
        <p:spPr/>
        <p:txBody>
          <a:bodyPr/>
          <a:lstStyle/>
          <a:p>
            <a:r>
              <a:rPr lang="en-GB" dirty="0"/>
              <a:t>Transition impacts of climate change: key literature takeaways</a:t>
            </a:r>
          </a:p>
        </p:txBody>
      </p:sp>
      <p:sp>
        <p:nvSpPr>
          <p:cNvPr id="9" name="Text Placeholder 8"/>
          <p:cNvSpPr>
            <a:spLocks noGrp="1"/>
          </p:cNvSpPr>
          <p:nvPr>
            <p:ph type="body" sz="quarter" idx="21"/>
          </p:nvPr>
        </p:nvSpPr>
        <p:spPr>
          <a:xfrm>
            <a:off x="468313" y="4061361"/>
            <a:ext cx="3384000" cy="2320389"/>
          </a:xfrm>
        </p:spPr>
        <p:txBody>
          <a:bodyPr/>
          <a:lstStyle/>
          <a:p>
            <a:pPr marL="0" indent="0">
              <a:buNone/>
            </a:pPr>
            <a:r>
              <a:rPr lang="en-GB" dirty="0"/>
              <a:t>Cap-and-trade schemes appear to be inflationary, carbon taxes less so</a:t>
            </a:r>
          </a:p>
          <a:p>
            <a:pPr marL="0" indent="0">
              <a:buNone/>
            </a:pPr>
            <a:r>
              <a:rPr lang="en-GB" sz="1400" dirty="0"/>
              <a:t>(ETS coverage tends to be in high pass-through sectors &amp; carbon tax rev. </a:t>
            </a:r>
            <a:r>
              <a:rPr lang="en-GB" sz="1400" dirty="0" err="1"/>
              <a:t>recyc</a:t>
            </a:r>
            <a:r>
              <a:rPr lang="en-GB" sz="1400" dirty="0"/>
              <a:t>.)*</a:t>
            </a:r>
          </a:p>
          <a:p>
            <a:pPr marL="0" indent="0">
              <a:buNone/>
            </a:pPr>
            <a:r>
              <a:rPr lang="en-GB" sz="1400" dirty="0" err="1"/>
              <a:t>Elgie</a:t>
            </a:r>
            <a:r>
              <a:rPr lang="en-GB" sz="1400" dirty="0"/>
              <a:t> and McClay (2013), Bernard et al. (2018), Metcalf (2019), Metcalf and Stock (2020), </a:t>
            </a:r>
            <a:r>
              <a:rPr lang="en-GB" sz="1400" dirty="0" err="1"/>
              <a:t>Konradt</a:t>
            </a:r>
            <a:r>
              <a:rPr lang="en-GB" sz="1400" dirty="0"/>
              <a:t> and </a:t>
            </a:r>
            <a:r>
              <a:rPr lang="en-GB" sz="1400" dirty="0" err="1"/>
              <a:t>Weder</a:t>
            </a:r>
            <a:r>
              <a:rPr lang="en-GB" sz="1400" dirty="0"/>
              <a:t> di Mauro (2022), * </a:t>
            </a:r>
            <a:r>
              <a:rPr lang="en-GB" sz="1400" dirty="0" err="1"/>
              <a:t>Kaenzig</a:t>
            </a:r>
            <a:r>
              <a:rPr lang="en-GB" sz="1400" dirty="0"/>
              <a:t> &amp; </a:t>
            </a:r>
            <a:r>
              <a:rPr lang="en-GB" sz="1400" dirty="0" err="1"/>
              <a:t>Konradt</a:t>
            </a:r>
            <a:r>
              <a:rPr lang="en-GB" sz="1400" dirty="0"/>
              <a:t> (2023)</a:t>
            </a:r>
          </a:p>
          <a:p>
            <a:pPr marL="0" indent="0">
              <a:buNone/>
            </a:pPr>
            <a:endParaRPr lang="en-GB" dirty="0"/>
          </a:p>
        </p:txBody>
      </p:sp>
      <p:pic>
        <p:nvPicPr>
          <p:cNvPr id="21" name="Picture Placeholder 20" descr="A blue and white logo with smoke coming out of it&#10;&#10;Description automatically generated">
            <a:extLst>
              <a:ext uri="{FF2B5EF4-FFF2-40B4-BE49-F238E27FC236}">
                <a16:creationId xmlns:a16="http://schemas.microsoft.com/office/drawing/2014/main" id="{8A5381EE-FFAE-3E43-1079-576A5B0B5C4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a:xfrm>
            <a:off x="1001957" y="1557331"/>
            <a:ext cx="2316712" cy="2316712"/>
          </a:xfrm>
        </p:spPr>
      </p:pic>
      <p:sp>
        <p:nvSpPr>
          <p:cNvPr id="29" name="Picture Placeholder 28">
            <a:extLst>
              <a:ext uri="{FF2B5EF4-FFF2-40B4-BE49-F238E27FC236}">
                <a16:creationId xmlns:a16="http://schemas.microsoft.com/office/drawing/2014/main" id="{F26E9AC5-7494-EFD8-5863-83D0C9FBD540}"/>
              </a:ext>
            </a:extLst>
          </p:cNvPr>
          <p:cNvSpPr>
            <a:spLocks noGrp="1"/>
          </p:cNvSpPr>
          <p:nvPr>
            <p:ph type="pic" sz="quarter" idx="19"/>
          </p:nvPr>
        </p:nvSpPr>
        <p:spPr/>
      </p:sp>
      <p:sp>
        <p:nvSpPr>
          <p:cNvPr id="31" name="Text Placeholder 30">
            <a:extLst>
              <a:ext uri="{FF2B5EF4-FFF2-40B4-BE49-F238E27FC236}">
                <a16:creationId xmlns:a16="http://schemas.microsoft.com/office/drawing/2014/main" id="{D024249B-4DA7-397D-E42C-4BC4442E90A5}"/>
              </a:ext>
            </a:extLst>
          </p:cNvPr>
          <p:cNvSpPr>
            <a:spLocks noGrp="1"/>
          </p:cNvSpPr>
          <p:nvPr>
            <p:ph type="body" sz="quarter" idx="22"/>
          </p:nvPr>
        </p:nvSpPr>
        <p:spPr/>
        <p:txBody>
          <a:bodyPr/>
          <a:lstStyle/>
          <a:p>
            <a:endParaRPr lang="en-GB"/>
          </a:p>
        </p:txBody>
      </p:sp>
      <p:sp>
        <p:nvSpPr>
          <p:cNvPr id="33" name="Picture Placeholder 32">
            <a:extLst>
              <a:ext uri="{FF2B5EF4-FFF2-40B4-BE49-F238E27FC236}">
                <a16:creationId xmlns:a16="http://schemas.microsoft.com/office/drawing/2014/main" id="{000D898F-D7D9-C8E1-2C93-B92C8FD5E01A}"/>
              </a:ext>
            </a:extLst>
          </p:cNvPr>
          <p:cNvSpPr>
            <a:spLocks noGrp="1"/>
          </p:cNvSpPr>
          <p:nvPr>
            <p:ph type="pic" sz="quarter" idx="20"/>
          </p:nvPr>
        </p:nvSpPr>
        <p:spPr/>
      </p:sp>
      <p:sp>
        <p:nvSpPr>
          <p:cNvPr id="35" name="Text Placeholder 34">
            <a:extLst>
              <a:ext uri="{FF2B5EF4-FFF2-40B4-BE49-F238E27FC236}">
                <a16:creationId xmlns:a16="http://schemas.microsoft.com/office/drawing/2014/main" id="{4F8D12FC-221B-406E-9C43-96C961DE4554}"/>
              </a:ext>
            </a:extLst>
          </p:cNvPr>
          <p:cNvSpPr>
            <a:spLocks noGrp="1"/>
          </p:cNvSpPr>
          <p:nvPr>
            <p:ph type="body" sz="quarter" idx="23"/>
          </p:nvPr>
        </p:nvSpPr>
        <p:spPr/>
        <p:txBody>
          <a:bodyPr/>
          <a:lstStyle/>
          <a:p>
            <a:endParaRPr lang="en-GB"/>
          </a:p>
        </p:txBody>
      </p:sp>
    </p:spTree>
    <p:extLst>
      <p:ext uri="{BB962C8B-B14F-4D97-AF65-F5344CB8AC3E}">
        <p14:creationId xmlns:p14="http://schemas.microsoft.com/office/powerpoint/2010/main" val="3812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sp>
        <p:nvSpPr>
          <p:cNvPr id="4" name="Title 3"/>
          <p:cNvSpPr>
            <a:spLocks noGrp="1"/>
          </p:cNvSpPr>
          <p:nvPr>
            <p:ph type="title"/>
          </p:nvPr>
        </p:nvSpPr>
        <p:spPr/>
        <p:txBody>
          <a:bodyPr/>
          <a:lstStyle/>
          <a:p>
            <a:r>
              <a:rPr lang="en-GB" dirty="0"/>
              <a:t>Transition impacts of climate change: key literature takeaways</a:t>
            </a:r>
          </a:p>
        </p:txBody>
      </p:sp>
      <p:sp>
        <p:nvSpPr>
          <p:cNvPr id="9" name="Text Placeholder 8"/>
          <p:cNvSpPr>
            <a:spLocks noGrp="1"/>
          </p:cNvSpPr>
          <p:nvPr>
            <p:ph type="body" sz="quarter" idx="21"/>
          </p:nvPr>
        </p:nvSpPr>
        <p:spPr>
          <a:xfrm>
            <a:off x="468313" y="4061361"/>
            <a:ext cx="3384000" cy="2320389"/>
          </a:xfrm>
        </p:spPr>
        <p:txBody>
          <a:bodyPr/>
          <a:lstStyle/>
          <a:p>
            <a:pPr marL="0" indent="0">
              <a:buNone/>
            </a:pPr>
            <a:r>
              <a:rPr lang="en-GB" dirty="0"/>
              <a:t>Cap-and-trade schemes appear to be inflationary, carbon taxes less so</a:t>
            </a:r>
          </a:p>
          <a:p>
            <a:pPr marL="0" indent="0">
              <a:buNone/>
            </a:pPr>
            <a:r>
              <a:rPr lang="en-GB" sz="1400" dirty="0"/>
              <a:t>(ETS coverage tends to be in high pass-through sectors &amp; carbon tax rev. </a:t>
            </a:r>
            <a:r>
              <a:rPr lang="en-GB" sz="1400" dirty="0" err="1"/>
              <a:t>recyc</a:t>
            </a:r>
            <a:r>
              <a:rPr lang="en-GB" sz="1400" dirty="0"/>
              <a:t>.)*</a:t>
            </a:r>
          </a:p>
          <a:p>
            <a:pPr marL="0" indent="0">
              <a:buNone/>
            </a:pPr>
            <a:r>
              <a:rPr lang="en-GB" sz="1400" dirty="0" err="1"/>
              <a:t>Elgie</a:t>
            </a:r>
            <a:r>
              <a:rPr lang="en-GB" sz="1400" dirty="0"/>
              <a:t> and McClay (2013), Bernard et al. (2018), Metcalf (2019), Metcalf and Stock (2020), </a:t>
            </a:r>
            <a:r>
              <a:rPr lang="en-GB" sz="1400" dirty="0" err="1"/>
              <a:t>Konradt</a:t>
            </a:r>
            <a:r>
              <a:rPr lang="en-GB" sz="1400" dirty="0"/>
              <a:t> and </a:t>
            </a:r>
            <a:r>
              <a:rPr lang="en-GB" sz="1400" dirty="0" err="1"/>
              <a:t>Weder</a:t>
            </a:r>
            <a:r>
              <a:rPr lang="en-GB" sz="1400" dirty="0"/>
              <a:t> di Mauro (2022), * </a:t>
            </a:r>
            <a:r>
              <a:rPr lang="en-GB" sz="1400" dirty="0" err="1"/>
              <a:t>Kaenzig</a:t>
            </a:r>
            <a:r>
              <a:rPr lang="en-GB" sz="1400" dirty="0"/>
              <a:t> &amp; </a:t>
            </a:r>
            <a:r>
              <a:rPr lang="en-GB" sz="1400" dirty="0" err="1"/>
              <a:t>Konradt</a:t>
            </a:r>
            <a:r>
              <a:rPr lang="en-GB" sz="1400" dirty="0"/>
              <a:t> (2023)</a:t>
            </a:r>
          </a:p>
          <a:p>
            <a:pPr marL="0" indent="0">
              <a:buNone/>
            </a:pPr>
            <a:endParaRPr lang="en-GB" dirty="0"/>
          </a:p>
        </p:txBody>
      </p:sp>
      <p:sp>
        <p:nvSpPr>
          <p:cNvPr id="10" name="Text Placeholder 9"/>
          <p:cNvSpPr>
            <a:spLocks noGrp="1"/>
          </p:cNvSpPr>
          <p:nvPr>
            <p:ph type="body" sz="quarter" idx="22"/>
          </p:nvPr>
        </p:nvSpPr>
        <p:spPr>
          <a:xfrm>
            <a:off x="4414600" y="4061361"/>
            <a:ext cx="3384000" cy="2320389"/>
          </a:xfrm>
        </p:spPr>
        <p:txBody>
          <a:bodyPr/>
          <a:lstStyle/>
          <a:p>
            <a:pPr marL="0" indent="0">
              <a:buNone/>
            </a:pPr>
            <a:r>
              <a:rPr lang="en-GB" dirty="0"/>
              <a:t>Green patents positively impact GDP, through higher investment</a:t>
            </a:r>
          </a:p>
          <a:p>
            <a:pPr marL="0" indent="0">
              <a:buNone/>
            </a:pPr>
            <a:r>
              <a:rPr lang="en-GB" sz="1400" dirty="0"/>
              <a:t>(effects comparable to non-green patents)</a:t>
            </a:r>
          </a:p>
          <a:p>
            <a:pPr marL="0" indent="0">
              <a:buNone/>
            </a:pPr>
            <a:r>
              <a:rPr lang="en-GB" sz="1400" dirty="0" err="1"/>
              <a:t>Hasna</a:t>
            </a:r>
            <a:r>
              <a:rPr lang="en-GB" sz="1400" dirty="0"/>
              <a:t> et al. (2023)</a:t>
            </a:r>
          </a:p>
          <a:p>
            <a:pPr marL="0" indent="0">
              <a:buNone/>
            </a:pPr>
            <a:endParaRPr lang="en-GB" sz="1400" dirty="0"/>
          </a:p>
          <a:p>
            <a:pPr marL="0" indent="0">
              <a:buNone/>
            </a:pPr>
            <a:endParaRPr lang="en-GB" sz="1400" dirty="0"/>
          </a:p>
        </p:txBody>
      </p:sp>
      <p:pic>
        <p:nvPicPr>
          <p:cNvPr id="21" name="Picture Placeholder 20" descr="A blue and white logo with smoke coming out of it&#10;&#10;Description automatically generated">
            <a:extLst>
              <a:ext uri="{FF2B5EF4-FFF2-40B4-BE49-F238E27FC236}">
                <a16:creationId xmlns:a16="http://schemas.microsoft.com/office/drawing/2014/main" id="{8A5381EE-FFAE-3E43-1079-576A5B0B5C4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a:xfrm>
            <a:off x="1001957" y="1557331"/>
            <a:ext cx="2316712" cy="2316712"/>
          </a:xfrm>
        </p:spPr>
      </p:pic>
      <p:pic>
        <p:nvPicPr>
          <p:cNvPr id="27" name="Picture Placeholder 26" descr="A blue outline of hands holding a leaf&#10;&#10;Description automatically generated">
            <a:extLst>
              <a:ext uri="{FF2B5EF4-FFF2-40B4-BE49-F238E27FC236}">
                <a16:creationId xmlns:a16="http://schemas.microsoft.com/office/drawing/2014/main" id="{B5D4F7E7-A632-9A9E-5E00-FC44EE9EC94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a:xfrm>
            <a:off x="4937644" y="1557331"/>
            <a:ext cx="2316712" cy="2316712"/>
          </a:xfrm>
        </p:spPr>
      </p:pic>
      <p:sp>
        <p:nvSpPr>
          <p:cNvPr id="5" name="Picture Placeholder 4">
            <a:extLst>
              <a:ext uri="{FF2B5EF4-FFF2-40B4-BE49-F238E27FC236}">
                <a16:creationId xmlns:a16="http://schemas.microsoft.com/office/drawing/2014/main" id="{59DF7409-BB15-39F5-58AB-96CDDFAFB32C}"/>
              </a:ext>
            </a:extLst>
          </p:cNvPr>
          <p:cNvSpPr>
            <a:spLocks noGrp="1"/>
          </p:cNvSpPr>
          <p:nvPr>
            <p:ph type="pic" sz="quarter" idx="20"/>
          </p:nvPr>
        </p:nvSpPr>
        <p:spPr/>
      </p:sp>
      <p:sp>
        <p:nvSpPr>
          <p:cNvPr id="7" name="Text Placeholder 6">
            <a:extLst>
              <a:ext uri="{FF2B5EF4-FFF2-40B4-BE49-F238E27FC236}">
                <a16:creationId xmlns:a16="http://schemas.microsoft.com/office/drawing/2014/main" id="{68A4D517-DF6C-C2A5-DE53-C07D511168DE}"/>
              </a:ext>
            </a:extLst>
          </p:cNvPr>
          <p:cNvSpPr>
            <a:spLocks noGrp="1"/>
          </p:cNvSpPr>
          <p:nvPr>
            <p:ph type="body" sz="quarter" idx="23"/>
          </p:nvPr>
        </p:nvSpPr>
        <p:spPr/>
        <p:txBody>
          <a:bodyPr/>
          <a:lstStyle/>
          <a:p>
            <a:endParaRPr lang="en-GB"/>
          </a:p>
        </p:txBody>
      </p:sp>
    </p:spTree>
    <p:extLst>
      <p:ext uri="{BB962C8B-B14F-4D97-AF65-F5344CB8AC3E}">
        <p14:creationId xmlns:p14="http://schemas.microsoft.com/office/powerpoint/2010/main" val="157880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sp>
        <p:nvSpPr>
          <p:cNvPr id="4" name="Title 3"/>
          <p:cNvSpPr>
            <a:spLocks noGrp="1"/>
          </p:cNvSpPr>
          <p:nvPr>
            <p:ph type="title"/>
          </p:nvPr>
        </p:nvSpPr>
        <p:spPr/>
        <p:txBody>
          <a:bodyPr/>
          <a:lstStyle/>
          <a:p>
            <a:r>
              <a:rPr lang="en-GB" dirty="0"/>
              <a:t>Transition impacts of climate change: key literature takeaways</a:t>
            </a:r>
          </a:p>
        </p:txBody>
      </p:sp>
      <p:sp>
        <p:nvSpPr>
          <p:cNvPr id="9" name="Text Placeholder 8"/>
          <p:cNvSpPr>
            <a:spLocks noGrp="1"/>
          </p:cNvSpPr>
          <p:nvPr>
            <p:ph type="body" sz="quarter" idx="21"/>
          </p:nvPr>
        </p:nvSpPr>
        <p:spPr>
          <a:xfrm>
            <a:off x="468313" y="4061361"/>
            <a:ext cx="3384000" cy="2320389"/>
          </a:xfrm>
        </p:spPr>
        <p:txBody>
          <a:bodyPr/>
          <a:lstStyle/>
          <a:p>
            <a:pPr marL="0" indent="0">
              <a:buNone/>
            </a:pPr>
            <a:r>
              <a:rPr lang="en-GB" dirty="0"/>
              <a:t>Cap-and-trade schemes appear to be inflationary, carbon taxes less so</a:t>
            </a:r>
          </a:p>
          <a:p>
            <a:pPr marL="0" indent="0">
              <a:buNone/>
            </a:pPr>
            <a:r>
              <a:rPr lang="en-GB" sz="1400" dirty="0"/>
              <a:t>(ETS coverage tends to be in high pass-through sectors &amp; carbon tax rev. </a:t>
            </a:r>
            <a:r>
              <a:rPr lang="en-GB" sz="1400" dirty="0" err="1"/>
              <a:t>recyc</a:t>
            </a:r>
            <a:r>
              <a:rPr lang="en-GB" sz="1400" dirty="0"/>
              <a:t>.)*</a:t>
            </a:r>
          </a:p>
          <a:p>
            <a:pPr marL="0" indent="0">
              <a:buNone/>
            </a:pPr>
            <a:r>
              <a:rPr lang="en-GB" sz="1400" dirty="0" err="1"/>
              <a:t>Elgie</a:t>
            </a:r>
            <a:r>
              <a:rPr lang="en-GB" sz="1400" dirty="0"/>
              <a:t> and McClay (2013), Bernard et al. (2018), Metcalf (2019), Metcalf and Stock (2020), </a:t>
            </a:r>
            <a:r>
              <a:rPr lang="en-GB" sz="1400" dirty="0" err="1"/>
              <a:t>Konradt</a:t>
            </a:r>
            <a:r>
              <a:rPr lang="en-GB" sz="1400" dirty="0"/>
              <a:t> and </a:t>
            </a:r>
            <a:r>
              <a:rPr lang="en-GB" sz="1400" dirty="0" err="1"/>
              <a:t>Weder</a:t>
            </a:r>
            <a:r>
              <a:rPr lang="en-GB" sz="1400" dirty="0"/>
              <a:t> di Mauro (2022), * </a:t>
            </a:r>
            <a:r>
              <a:rPr lang="en-GB" sz="1400" dirty="0" err="1"/>
              <a:t>Kaenzig</a:t>
            </a:r>
            <a:r>
              <a:rPr lang="en-GB" sz="1400" dirty="0"/>
              <a:t> &amp; </a:t>
            </a:r>
            <a:r>
              <a:rPr lang="en-GB" sz="1400" dirty="0" err="1"/>
              <a:t>Konradt</a:t>
            </a:r>
            <a:r>
              <a:rPr lang="en-GB" sz="1400" dirty="0"/>
              <a:t> (2023)</a:t>
            </a:r>
          </a:p>
          <a:p>
            <a:pPr marL="0" indent="0">
              <a:buNone/>
            </a:pPr>
            <a:endParaRPr lang="en-GB" dirty="0"/>
          </a:p>
        </p:txBody>
      </p:sp>
      <p:sp>
        <p:nvSpPr>
          <p:cNvPr id="10" name="Text Placeholder 9"/>
          <p:cNvSpPr>
            <a:spLocks noGrp="1"/>
          </p:cNvSpPr>
          <p:nvPr>
            <p:ph type="body" sz="quarter" idx="22"/>
          </p:nvPr>
        </p:nvSpPr>
        <p:spPr>
          <a:xfrm>
            <a:off x="4414600" y="4061361"/>
            <a:ext cx="3384000" cy="2320389"/>
          </a:xfrm>
        </p:spPr>
        <p:txBody>
          <a:bodyPr/>
          <a:lstStyle/>
          <a:p>
            <a:pPr marL="0" indent="0">
              <a:buNone/>
            </a:pPr>
            <a:r>
              <a:rPr lang="en-GB" dirty="0"/>
              <a:t>Green patents positively impact GDP, through higher investment</a:t>
            </a:r>
          </a:p>
          <a:p>
            <a:pPr marL="0" indent="0">
              <a:buNone/>
            </a:pPr>
            <a:r>
              <a:rPr lang="en-GB" sz="1400" dirty="0"/>
              <a:t>(effects comparable to non-green patents)</a:t>
            </a:r>
          </a:p>
          <a:p>
            <a:pPr marL="0" indent="0">
              <a:buNone/>
            </a:pPr>
            <a:r>
              <a:rPr lang="en-GB" sz="1400" dirty="0" err="1"/>
              <a:t>Hasna</a:t>
            </a:r>
            <a:r>
              <a:rPr lang="en-GB" sz="1400" dirty="0"/>
              <a:t> et al. (2023)</a:t>
            </a:r>
          </a:p>
          <a:p>
            <a:pPr marL="0" indent="0">
              <a:buNone/>
            </a:pPr>
            <a:endParaRPr lang="en-GB" sz="1400" dirty="0"/>
          </a:p>
          <a:p>
            <a:pPr marL="0" indent="0">
              <a:buNone/>
            </a:pPr>
            <a:endParaRPr lang="en-GB" sz="1400" dirty="0"/>
          </a:p>
        </p:txBody>
      </p:sp>
      <p:sp>
        <p:nvSpPr>
          <p:cNvPr id="11" name="Text Placeholder 10"/>
          <p:cNvSpPr>
            <a:spLocks noGrp="1"/>
          </p:cNvSpPr>
          <p:nvPr>
            <p:ph type="body" sz="quarter" idx="23"/>
          </p:nvPr>
        </p:nvSpPr>
        <p:spPr>
          <a:xfrm>
            <a:off x="8360888" y="4061361"/>
            <a:ext cx="3384000" cy="2320389"/>
          </a:xfrm>
        </p:spPr>
        <p:txBody>
          <a:bodyPr/>
          <a:lstStyle/>
          <a:p>
            <a:pPr marL="0" indent="0">
              <a:buNone/>
            </a:pPr>
            <a:r>
              <a:rPr lang="en-GB" dirty="0"/>
              <a:t>About a third of UK firms raised climate-related capex over last 3 years </a:t>
            </a:r>
          </a:p>
          <a:p>
            <a:pPr marL="0" indent="0">
              <a:buNone/>
            </a:pPr>
            <a:endParaRPr lang="en-GB" sz="1400" dirty="0"/>
          </a:p>
          <a:p>
            <a:pPr marL="0" indent="0">
              <a:buNone/>
            </a:pPr>
            <a:r>
              <a:rPr lang="en-GB" sz="1400" dirty="0"/>
              <a:t>February 2024 </a:t>
            </a:r>
            <a:r>
              <a:rPr lang="en-GB" sz="1400" i="1" dirty="0"/>
              <a:t>Monetary Policy Report</a:t>
            </a:r>
          </a:p>
          <a:p>
            <a:pPr marL="0" indent="0">
              <a:buNone/>
            </a:pPr>
            <a:endParaRPr lang="en-GB" dirty="0"/>
          </a:p>
        </p:txBody>
      </p:sp>
      <p:pic>
        <p:nvPicPr>
          <p:cNvPr id="13" name="Picture Placeholder 12" descr="A blue line drawing of a car with a plug in the middle&#10;&#10;Description automatically generated">
            <a:extLst>
              <a:ext uri="{FF2B5EF4-FFF2-40B4-BE49-F238E27FC236}">
                <a16:creationId xmlns:a16="http://schemas.microsoft.com/office/drawing/2014/main" id="{E2193DFE-E0AF-E6FC-CD55-6BF912D4E2DD}"/>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82" r="82"/>
          <a:stretch>
            <a:fillRect/>
          </a:stretch>
        </p:blipFill>
        <p:spPr>
          <a:xfrm>
            <a:off x="8873331" y="1557331"/>
            <a:ext cx="2316712" cy="2316712"/>
          </a:xfrm>
        </p:spPr>
      </p:pic>
      <p:pic>
        <p:nvPicPr>
          <p:cNvPr id="21" name="Picture Placeholder 20" descr="A blue and white logo with smoke coming out of it&#10;&#10;Description automatically generated">
            <a:extLst>
              <a:ext uri="{FF2B5EF4-FFF2-40B4-BE49-F238E27FC236}">
                <a16:creationId xmlns:a16="http://schemas.microsoft.com/office/drawing/2014/main" id="{8A5381EE-FFAE-3E43-1079-576A5B0B5C46}"/>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a:stretch>
            <a:fillRect/>
          </a:stretch>
        </p:blipFill>
        <p:spPr>
          <a:xfrm>
            <a:off x="1001957" y="1557331"/>
            <a:ext cx="2316712" cy="2316712"/>
          </a:xfrm>
        </p:spPr>
      </p:pic>
      <p:pic>
        <p:nvPicPr>
          <p:cNvPr id="27" name="Picture Placeholder 26" descr="A blue outline of hands holding a leaf&#10;&#10;Description automatically generated">
            <a:extLst>
              <a:ext uri="{FF2B5EF4-FFF2-40B4-BE49-F238E27FC236}">
                <a16:creationId xmlns:a16="http://schemas.microsoft.com/office/drawing/2014/main" id="{B5D4F7E7-A632-9A9E-5E00-FC44EE9EC941}"/>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a:stretch>
            <a:fillRect/>
          </a:stretch>
        </p:blipFill>
        <p:spPr>
          <a:xfrm>
            <a:off x="4937644" y="1557331"/>
            <a:ext cx="2316712" cy="2316712"/>
          </a:xfrm>
        </p:spPr>
      </p:pic>
    </p:spTree>
    <p:extLst>
      <p:ext uri="{BB962C8B-B14F-4D97-AF65-F5344CB8AC3E}">
        <p14:creationId xmlns:p14="http://schemas.microsoft.com/office/powerpoint/2010/main" val="394107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30F38E-9652-56EF-C545-9F632595D4A3}"/>
              </a:ext>
            </a:extLst>
          </p:cNvPr>
          <p:cNvSpPr>
            <a:spLocks noGrp="1"/>
          </p:cNvSpPr>
          <p:nvPr>
            <p:ph type="ftr" sz="quarter" idx="11"/>
          </p:nvPr>
        </p:nvSpPr>
        <p:spPr/>
        <p:txBody>
          <a:bodyPr/>
          <a:lstStyle/>
          <a:p>
            <a:r>
              <a:rPr lang="en-GB"/>
              <a:t>OFFICIAL BLUE</a:t>
            </a:r>
            <a:endParaRPr lang="en-GB" dirty="0"/>
          </a:p>
        </p:txBody>
      </p:sp>
      <p:sp>
        <p:nvSpPr>
          <p:cNvPr id="3" name="Text Placeholder 2">
            <a:extLst>
              <a:ext uri="{FF2B5EF4-FFF2-40B4-BE49-F238E27FC236}">
                <a16:creationId xmlns:a16="http://schemas.microsoft.com/office/drawing/2014/main" id="{C065A1EE-7CB8-7AC3-4254-7B5818DDAC76}"/>
              </a:ext>
            </a:extLst>
          </p:cNvPr>
          <p:cNvSpPr>
            <a:spLocks noGrp="1"/>
          </p:cNvSpPr>
          <p:nvPr>
            <p:ph type="body" sz="quarter" idx="13"/>
          </p:nvPr>
        </p:nvSpPr>
        <p:spPr>
          <a:xfrm>
            <a:off x="468000" y="5468934"/>
            <a:ext cx="11268643" cy="912815"/>
          </a:xfrm>
        </p:spPr>
        <p:txBody>
          <a:bodyPr/>
          <a:lstStyle/>
          <a:p>
            <a:pPr marL="0" indent="0">
              <a:buNone/>
            </a:pPr>
            <a:r>
              <a:rPr lang="en-GB" sz="1100" dirty="0"/>
              <a:t>Source: Bank calculations, in Catherine L Mann speech </a:t>
            </a:r>
            <a:r>
              <a:rPr lang="en-GB" sz="1100" dirty="0">
                <a:hlinkClick r:id="rId2"/>
              </a:rPr>
              <a:t>Climate policy and monetary policy: interactions and implications</a:t>
            </a:r>
            <a:r>
              <a:rPr lang="en-GB" sz="1100" dirty="0"/>
              <a:t>. Notes: The model is a structural VAR identified using an internal instrument approach. The proxies for the identified shocks (carbon policy supply and oil supply) are ordered first in the causal chain, and are thereby exogenous to variation in the other variables. The carbon supply version of the model identifies the effect of a change in the supply of emissions certificates on the price of carbon, CPI inflation, energy price inflation, GDP, equity returns, GHG emissions, the unemployment rate, policy rate and the output gap. The output gap is interpolated to monthly frequency using monthly GDP, and the GHG emissions are interpolated to monthly frequency using industrial production (as in </a:t>
            </a:r>
            <a:r>
              <a:rPr lang="en-GB" sz="1100" dirty="0" err="1"/>
              <a:t>Känzig</a:t>
            </a:r>
            <a:r>
              <a:rPr lang="en-GB" sz="1100" dirty="0"/>
              <a:t>, 2023). The oil supply version of the model orders oil supply shocks first, followed by Brent oil prices, and the remaining variables are the same as the carbon supply model. The response of carbon and oil prices are scaled to be €1 on impact. Shaded areas are the 68% bootstrapped confidence intervals.</a:t>
            </a:r>
          </a:p>
          <a:p>
            <a:pPr marL="0" indent="0">
              <a:buNone/>
            </a:pPr>
            <a:endParaRPr lang="en-GB" sz="1100" dirty="0"/>
          </a:p>
        </p:txBody>
      </p:sp>
      <p:sp>
        <p:nvSpPr>
          <p:cNvPr id="4" name="Title 3">
            <a:extLst>
              <a:ext uri="{FF2B5EF4-FFF2-40B4-BE49-F238E27FC236}">
                <a16:creationId xmlns:a16="http://schemas.microsoft.com/office/drawing/2014/main" id="{7A6AC99D-828E-E20D-4870-8A284BE3C0A3}"/>
              </a:ext>
            </a:extLst>
          </p:cNvPr>
          <p:cNvSpPr>
            <a:spLocks noGrp="1"/>
          </p:cNvSpPr>
          <p:nvPr>
            <p:ph type="title"/>
          </p:nvPr>
        </p:nvSpPr>
        <p:spPr>
          <a:xfrm>
            <a:off x="457199" y="298740"/>
            <a:ext cx="11277600" cy="912814"/>
          </a:xfrm>
        </p:spPr>
        <p:txBody>
          <a:bodyPr/>
          <a:lstStyle/>
          <a:p>
            <a:r>
              <a:rPr lang="en-GB" sz="2400" dirty="0"/>
              <a:t>Carbon price shocks are similar to, but not the same as, oil price shocks</a:t>
            </a:r>
          </a:p>
        </p:txBody>
      </p:sp>
      <p:pic>
        <p:nvPicPr>
          <p:cNvPr id="6" name="Picture 5">
            <a:extLst>
              <a:ext uri="{FF2B5EF4-FFF2-40B4-BE49-F238E27FC236}">
                <a16:creationId xmlns:a16="http://schemas.microsoft.com/office/drawing/2014/main" id="{C228FD68-7672-3117-CC4B-275D3C9BA6A8}"/>
              </a:ext>
            </a:extLst>
          </p:cNvPr>
          <p:cNvPicPr>
            <a:picLocks noChangeAspect="1"/>
          </p:cNvPicPr>
          <p:nvPr/>
        </p:nvPicPr>
        <p:blipFill rotWithShape="1">
          <a:blip r:embed="rId3"/>
          <a:srcRect t="14706"/>
          <a:stretch/>
        </p:blipFill>
        <p:spPr>
          <a:xfrm>
            <a:off x="1942520" y="1466721"/>
            <a:ext cx="8306959" cy="3924558"/>
          </a:xfrm>
          <a:prstGeom prst="rect">
            <a:avLst/>
          </a:prstGeom>
        </p:spPr>
      </p:pic>
      <p:sp>
        <p:nvSpPr>
          <p:cNvPr id="8" name="TextBox 7">
            <a:extLst>
              <a:ext uri="{FF2B5EF4-FFF2-40B4-BE49-F238E27FC236}">
                <a16:creationId xmlns:a16="http://schemas.microsoft.com/office/drawing/2014/main" id="{DF41D032-9317-BC39-14C8-DF82F59AFAF4}"/>
              </a:ext>
            </a:extLst>
          </p:cNvPr>
          <p:cNvSpPr txBox="1"/>
          <p:nvPr/>
        </p:nvSpPr>
        <p:spPr>
          <a:xfrm>
            <a:off x="468000" y="1076578"/>
            <a:ext cx="11509169" cy="923330"/>
          </a:xfrm>
          <a:prstGeom prst="rect">
            <a:avLst/>
          </a:prstGeom>
          <a:noFill/>
        </p:spPr>
        <p:txBody>
          <a:bodyPr wrap="square">
            <a:spAutoFit/>
          </a:bodyPr>
          <a:lstStyle/>
          <a:p>
            <a:pPr algn="ctr"/>
            <a:r>
              <a:rPr lang="en-GB" b="1" i="0" dirty="0">
                <a:effectLst/>
                <a:latin typeface="Arial" panose="020B0604020202020204" pitchFamily="34" charset="0"/>
              </a:rPr>
              <a:t>Impulse response functions to a carbon policy &amp; oil supply shock</a:t>
            </a:r>
          </a:p>
          <a:p>
            <a:br>
              <a:rPr lang="en-GB" dirty="0"/>
            </a:br>
            <a:endParaRPr lang="en-GB" dirty="0"/>
          </a:p>
        </p:txBody>
      </p:sp>
    </p:spTree>
    <p:extLst>
      <p:ext uri="{BB962C8B-B14F-4D97-AF65-F5344CB8AC3E}">
        <p14:creationId xmlns:p14="http://schemas.microsoft.com/office/powerpoint/2010/main" val="423483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3BD10C-04C6-0080-2C14-DB5580E56C2F}"/>
              </a:ext>
            </a:extLst>
          </p:cNvPr>
          <p:cNvSpPr>
            <a:spLocks noGrp="1"/>
          </p:cNvSpPr>
          <p:nvPr>
            <p:ph type="ftr" sz="quarter" idx="11"/>
          </p:nvPr>
        </p:nvSpPr>
        <p:spPr/>
        <p:txBody>
          <a:bodyPr/>
          <a:lstStyle/>
          <a:p>
            <a:r>
              <a:rPr lang="en-GB"/>
              <a:t>OFFICIAL BLUE</a:t>
            </a:r>
            <a:endParaRPr lang="en-GB" dirty="0"/>
          </a:p>
        </p:txBody>
      </p:sp>
      <p:sp>
        <p:nvSpPr>
          <p:cNvPr id="8" name="Text Placeholder 7">
            <a:extLst>
              <a:ext uri="{FF2B5EF4-FFF2-40B4-BE49-F238E27FC236}">
                <a16:creationId xmlns:a16="http://schemas.microsoft.com/office/drawing/2014/main" id="{83EAAD67-DC40-A307-0B5D-7D9DE42B44DD}"/>
              </a:ext>
            </a:extLst>
          </p:cNvPr>
          <p:cNvSpPr>
            <a:spLocks noGrp="1"/>
          </p:cNvSpPr>
          <p:nvPr>
            <p:ph type="body" sz="quarter" idx="13"/>
          </p:nvPr>
        </p:nvSpPr>
        <p:spPr>
          <a:xfrm>
            <a:off x="468001" y="1752600"/>
            <a:ext cx="4163376" cy="4629150"/>
          </a:xfrm>
        </p:spPr>
        <p:txBody>
          <a:bodyPr/>
          <a:lstStyle/>
          <a:p>
            <a:r>
              <a:rPr lang="en-GB" sz="1600" b="1" dirty="0"/>
              <a:t>Decision Maker Panel </a:t>
            </a:r>
            <a:r>
              <a:rPr lang="en-GB" sz="1600" dirty="0"/>
              <a:t>(BoE-Stanford-Nottingham survey, with a panel of 9,000+</a:t>
            </a:r>
            <a:r>
              <a:rPr lang="en-GB" sz="1600" dirty="0">
                <a:solidFill>
                  <a:srgbClr val="FF0000"/>
                </a:solidFill>
              </a:rPr>
              <a:t> </a:t>
            </a:r>
            <a:r>
              <a:rPr lang="en-GB" sz="1600" dirty="0"/>
              <a:t>firms): new climate-related questions added in 2021, and repeated in 2023</a:t>
            </a:r>
            <a:endParaRPr lang="en-GB" sz="1600" b="0" i="0" dirty="0">
              <a:solidFill>
                <a:srgbClr val="000000"/>
              </a:solidFill>
              <a:effectLst/>
              <a:latin typeface="Arial" panose="020B0604020202020204" pitchFamily="34" charset="0"/>
            </a:endParaRPr>
          </a:p>
          <a:p>
            <a:pPr algn="l"/>
            <a:r>
              <a:rPr lang="en-GB" sz="1600" b="0" i="0" dirty="0">
                <a:solidFill>
                  <a:srgbClr val="000000"/>
                </a:solidFill>
                <a:effectLst/>
                <a:latin typeface="Arial" panose="020B0604020202020204" pitchFamily="34" charset="0"/>
              </a:rPr>
              <a:t>Around a third of DMP Survey respondents reported that climate change has resulted in an increase in their capital expenditure over the </a:t>
            </a:r>
            <a:r>
              <a:rPr lang="en-GB" sz="1600" b="0" i="0" u="sng" dirty="0">
                <a:solidFill>
                  <a:srgbClr val="000000"/>
                </a:solidFill>
                <a:effectLst/>
                <a:latin typeface="Arial" panose="020B0604020202020204" pitchFamily="34" charset="0"/>
              </a:rPr>
              <a:t>past</a:t>
            </a:r>
            <a:r>
              <a:rPr lang="en-GB" sz="1600" b="0" i="0" dirty="0">
                <a:solidFill>
                  <a:srgbClr val="000000"/>
                </a:solidFill>
                <a:effectLst/>
                <a:latin typeface="Arial" panose="020B0604020202020204" pitchFamily="34" charset="0"/>
              </a:rPr>
              <a:t> three years. </a:t>
            </a:r>
          </a:p>
        </p:txBody>
      </p:sp>
      <p:sp>
        <p:nvSpPr>
          <p:cNvPr id="7" name="Title 6">
            <a:extLst>
              <a:ext uri="{FF2B5EF4-FFF2-40B4-BE49-F238E27FC236}">
                <a16:creationId xmlns:a16="http://schemas.microsoft.com/office/drawing/2014/main" id="{B01DB810-11E4-C1F0-F9DA-3430A3562F43}"/>
              </a:ext>
            </a:extLst>
          </p:cNvPr>
          <p:cNvSpPr>
            <a:spLocks noGrp="1"/>
          </p:cNvSpPr>
          <p:nvPr>
            <p:ph type="title"/>
          </p:nvPr>
        </p:nvSpPr>
        <p:spPr/>
        <p:txBody>
          <a:bodyPr/>
          <a:lstStyle/>
          <a:p>
            <a:r>
              <a:rPr lang="en-GB" dirty="0"/>
              <a:t>Latest Decision Maker Panel survey climate module in 2023</a:t>
            </a:r>
          </a:p>
        </p:txBody>
      </p:sp>
    </p:spTree>
    <p:extLst>
      <p:ext uri="{BB962C8B-B14F-4D97-AF65-F5344CB8AC3E}">
        <p14:creationId xmlns:p14="http://schemas.microsoft.com/office/powerpoint/2010/main" val="219202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3BD10C-04C6-0080-2C14-DB5580E56C2F}"/>
              </a:ext>
            </a:extLst>
          </p:cNvPr>
          <p:cNvSpPr>
            <a:spLocks noGrp="1"/>
          </p:cNvSpPr>
          <p:nvPr>
            <p:ph type="ftr" sz="quarter" idx="11"/>
          </p:nvPr>
        </p:nvSpPr>
        <p:spPr/>
        <p:txBody>
          <a:bodyPr/>
          <a:lstStyle/>
          <a:p>
            <a:r>
              <a:rPr lang="en-GB"/>
              <a:t>OFFICIAL BLUE</a:t>
            </a:r>
            <a:endParaRPr lang="en-GB" dirty="0"/>
          </a:p>
        </p:txBody>
      </p:sp>
      <p:sp>
        <p:nvSpPr>
          <p:cNvPr id="8" name="Text Placeholder 7">
            <a:extLst>
              <a:ext uri="{FF2B5EF4-FFF2-40B4-BE49-F238E27FC236}">
                <a16:creationId xmlns:a16="http://schemas.microsoft.com/office/drawing/2014/main" id="{83EAAD67-DC40-A307-0B5D-7D9DE42B44DD}"/>
              </a:ext>
            </a:extLst>
          </p:cNvPr>
          <p:cNvSpPr>
            <a:spLocks noGrp="1"/>
          </p:cNvSpPr>
          <p:nvPr>
            <p:ph type="body" sz="quarter" idx="13"/>
          </p:nvPr>
        </p:nvSpPr>
        <p:spPr>
          <a:xfrm>
            <a:off x="468001" y="1752600"/>
            <a:ext cx="4163376" cy="4629150"/>
          </a:xfrm>
        </p:spPr>
        <p:txBody>
          <a:bodyPr/>
          <a:lstStyle/>
          <a:p>
            <a:r>
              <a:rPr lang="en-GB" sz="1600" b="1" dirty="0"/>
              <a:t>Decision Maker Panel </a:t>
            </a:r>
            <a:r>
              <a:rPr lang="en-GB" sz="1600" dirty="0"/>
              <a:t>(BoE-Stanford-Nottingham survey, with a panel of 9,000+</a:t>
            </a:r>
            <a:r>
              <a:rPr lang="en-GB" sz="1600" dirty="0">
                <a:solidFill>
                  <a:srgbClr val="FF0000"/>
                </a:solidFill>
              </a:rPr>
              <a:t> </a:t>
            </a:r>
            <a:r>
              <a:rPr lang="en-GB" sz="1600" dirty="0"/>
              <a:t>firms): new climate-related questions added in 2021, and repeated in 2023</a:t>
            </a:r>
            <a:endParaRPr lang="en-GB" sz="1600" b="0" i="0" dirty="0">
              <a:solidFill>
                <a:srgbClr val="000000"/>
              </a:solidFill>
              <a:effectLst/>
              <a:latin typeface="Arial" panose="020B0604020202020204" pitchFamily="34" charset="0"/>
            </a:endParaRPr>
          </a:p>
          <a:p>
            <a:pPr algn="l"/>
            <a:r>
              <a:rPr lang="en-GB" sz="1600" b="0" i="0" dirty="0">
                <a:solidFill>
                  <a:srgbClr val="000000"/>
                </a:solidFill>
                <a:effectLst/>
                <a:latin typeface="Arial" panose="020B0604020202020204" pitchFamily="34" charset="0"/>
              </a:rPr>
              <a:t>Around a third of DMP Survey respondents reported that climate change has resulted in an increase in their capital expenditure over the </a:t>
            </a:r>
            <a:r>
              <a:rPr lang="en-GB" sz="1600" b="0" i="0" u="sng" dirty="0">
                <a:solidFill>
                  <a:srgbClr val="000000"/>
                </a:solidFill>
                <a:effectLst/>
                <a:latin typeface="Arial" panose="020B0604020202020204" pitchFamily="34" charset="0"/>
              </a:rPr>
              <a:t>past</a:t>
            </a:r>
            <a:r>
              <a:rPr lang="en-GB" sz="1600" b="0" i="0" dirty="0">
                <a:solidFill>
                  <a:srgbClr val="000000"/>
                </a:solidFill>
                <a:effectLst/>
                <a:latin typeface="Arial" panose="020B0604020202020204" pitchFamily="34" charset="0"/>
              </a:rPr>
              <a:t> three years. </a:t>
            </a:r>
          </a:p>
          <a:p>
            <a:pPr algn="l"/>
            <a:r>
              <a:rPr lang="en-GB" sz="1600" dirty="0">
                <a:solidFill>
                  <a:srgbClr val="000000"/>
                </a:solidFill>
              </a:rPr>
              <a:t>Out of firms expecting to increase investment over </a:t>
            </a:r>
            <a:r>
              <a:rPr lang="en-GB" sz="1600" b="0" i="0" dirty="0">
                <a:solidFill>
                  <a:srgbClr val="000000"/>
                </a:solidFill>
                <a:effectLst/>
                <a:latin typeface="Arial" panose="020B0604020202020204" pitchFamily="34" charset="0"/>
              </a:rPr>
              <a:t>the </a:t>
            </a:r>
            <a:r>
              <a:rPr lang="en-GB" sz="1600" b="0" i="0" u="sng" dirty="0">
                <a:solidFill>
                  <a:srgbClr val="000000"/>
                </a:solidFill>
                <a:effectLst/>
                <a:latin typeface="Arial" panose="020B0604020202020204" pitchFamily="34" charset="0"/>
              </a:rPr>
              <a:t>next</a:t>
            </a:r>
            <a:r>
              <a:rPr lang="en-GB" sz="1600" b="0" i="0" dirty="0">
                <a:solidFill>
                  <a:srgbClr val="000000"/>
                </a:solidFill>
                <a:effectLst/>
                <a:latin typeface="Arial" panose="020B0604020202020204" pitchFamily="34" charset="0"/>
              </a:rPr>
              <a:t> three years, they are most likely to do so by investing in switching to green energy sources or more energy-efficient production methods</a:t>
            </a:r>
            <a:endParaRPr lang="en-GB" sz="1600" dirty="0"/>
          </a:p>
        </p:txBody>
      </p:sp>
      <p:sp>
        <p:nvSpPr>
          <p:cNvPr id="7" name="Title 6">
            <a:extLst>
              <a:ext uri="{FF2B5EF4-FFF2-40B4-BE49-F238E27FC236}">
                <a16:creationId xmlns:a16="http://schemas.microsoft.com/office/drawing/2014/main" id="{B01DB810-11E4-C1F0-F9DA-3430A3562F43}"/>
              </a:ext>
            </a:extLst>
          </p:cNvPr>
          <p:cNvSpPr>
            <a:spLocks noGrp="1"/>
          </p:cNvSpPr>
          <p:nvPr>
            <p:ph type="title"/>
          </p:nvPr>
        </p:nvSpPr>
        <p:spPr/>
        <p:txBody>
          <a:bodyPr/>
          <a:lstStyle/>
          <a:p>
            <a:r>
              <a:rPr lang="en-GB" dirty="0"/>
              <a:t>Latest Decision Maker Panel survey climate module in 2023</a:t>
            </a:r>
          </a:p>
        </p:txBody>
      </p:sp>
      <p:pic>
        <p:nvPicPr>
          <p:cNvPr id="10" name="Picture 9">
            <a:extLst>
              <a:ext uri="{FF2B5EF4-FFF2-40B4-BE49-F238E27FC236}">
                <a16:creationId xmlns:a16="http://schemas.microsoft.com/office/drawing/2014/main" id="{C1A7A030-22EC-F7A8-C5B0-A7285DCA169B}"/>
              </a:ext>
            </a:extLst>
          </p:cNvPr>
          <p:cNvPicPr>
            <a:picLocks noChangeAspect="1"/>
          </p:cNvPicPr>
          <p:nvPr/>
        </p:nvPicPr>
        <p:blipFill>
          <a:blip r:embed="rId3"/>
          <a:stretch>
            <a:fillRect/>
          </a:stretch>
        </p:blipFill>
        <p:spPr>
          <a:xfrm>
            <a:off x="4880758" y="1436059"/>
            <a:ext cx="6873566" cy="4020996"/>
          </a:xfrm>
          <a:prstGeom prst="rect">
            <a:avLst/>
          </a:prstGeom>
        </p:spPr>
      </p:pic>
      <p:sp>
        <p:nvSpPr>
          <p:cNvPr id="11" name="Text Placeholder 7">
            <a:extLst>
              <a:ext uri="{FF2B5EF4-FFF2-40B4-BE49-F238E27FC236}">
                <a16:creationId xmlns:a16="http://schemas.microsoft.com/office/drawing/2014/main" id="{3A7B74AD-EC56-36CF-F7E5-BCA3D7CDAD3D}"/>
              </a:ext>
            </a:extLst>
          </p:cNvPr>
          <p:cNvSpPr txBox="1">
            <a:spLocks/>
          </p:cNvSpPr>
          <p:nvPr/>
        </p:nvSpPr>
        <p:spPr>
          <a:xfrm>
            <a:off x="468000" y="5640779"/>
            <a:ext cx="11256000" cy="1615044"/>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200" b="0" i="0" dirty="0">
                <a:solidFill>
                  <a:srgbClr val="000000"/>
                </a:solidFill>
                <a:effectLst/>
                <a:latin typeface="Arial" panose="020B0604020202020204" pitchFamily="34" charset="0"/>
              </a:rPr>
              <a:t>Source: </a:t>
            </a:r>
            <a:r>
              <a:rPr lang="en-GB" sz="1200" b="0" i="0" dirty="0">
                <a:solidFill>
                  <a:srgbClr val="000000"/>
                </a:solidFill>
                <a:effectLst/>
                <a:latin typeface="Arial" panose="020B0604020202020204" pitchFamily="34" charset="0"/>
                <a:hlinkClick r:id="rId4"/>
              </a:rPr>
              <a:t>February 2024 </a:t>
            </a:r>
            <a:r>
              <a:rPr lang="en-GB" sz="1200" b="0" i="1" dirty="0">
                <a:solidFill>
                  <a:srgbClr val="000000"/>
                </a:solidFill>
                <a:effectLst/>
                <a:latin typeface="Arial" panose="020B0604020202020204" pitchFamily="34" charset="0"/>
                <a:hlinkClick r:id="rId4"/>
              </a:rPr>
              <a:t>Monetary Policy Report</a:t>
            </a:r>
            <a:r>
              <a:rPr lang="en-GB" sz="1200" b="0" i="1" dirty="0">
                <a:solidFill>
                  <a:srgbClr val="000000"/>
                </a:solidFill>
                <a:effectLst/>
                <a:latin typeface="Arial" panose="020B0604020202020204" pitchFamily="34" charset="0"/>
              </a:rPr>
              <a:t>. </a:t>
            </a:r>
            <a:r>
              <a:rPr lang="en-GB" sz="1200" b="0" i="0" dirty="0">
                <a:solidFill>
                  <a:srgbClr val="000000"/>
                </a:solidFill>
                <a:effectLst/>
                <a:latin typeface="Arial" panose="020B0604020202020204" pitchFamily="34" charset="0"/>
              </a:rPr>
              <a:t>The DMP Survey asks firms who expect a positive impact of climate change on their capital expenditure over the next three years about the sources of climate-related investment they expect to make. Firms are asked to select from: (</a:t>
            </a:r>
            <a:r>
              <a:rPr lang="en-GB" sz="1200" b="0" i="0" dirty="0" err="1">
                <a:solidFill>
                  <a:srgbClr val="000000"/>
                </a:solidFill>
                <a:effectLst/>
                <a:latin typeface="Arial" panose="020B0604020202020204" pitchFamily="34" charset="0"/>
              </a:rPr>
              <a:t>i</a:t>
            </a:r>
            <a:r>
              <a:rPr lang="en-GB" sz="1200" b="0" i="0" dirty="0">
                <a:solidFill>
                  <a:srgbClr val="000000"/>
                </a:solidFill>
                <a:effectLst/>
                <a:latin typeface="Arial" panose="020B0604020202020204" pitchFamily="34" charset="0"/>
              </a:rPr>
              <a:t>) energy-efficiency improvements, (ii) switching to greener energy sources, (iii) carbon capture, (iv) research and development in new green technologies, (v) adaptation to physical impacts, and (vi) other. Firms are allowed to select multiple sources of investment, therefore the percentages do not add up to 100.</a:t>
            </a:r>
            <a:br>
              <a:rPr lang="en-GB" sz="1600" dirty="0"/>
            </a:br>
            <a:endParaRPr lang="en-GB" sz="1600" dirty="0"/>
          </a:p>
        </p:txBody>
      </p:sp>
    </p:spTree>
    <p:extLst>
      <p:ext uri="{BB962C8B-B14F-4D97-AF65-F5344CB8AC3E}">
        <p14:creationId xmlns:p14="http://schemas.microsoft.com/office/powerpoint/2010/main" val="402453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6" y="257486"/>
            <a:ext cx="11277600" cy="912814"/>
          </a:xfrm>
        </p:spPr>
        <p:txBody>
          <a:bodyPr/>
          <a:lstStyle/>
          <a:p>
            <a:r>
              <a:rPr lang="en-GB" dirty="0"/>
              <a:t>A framework of the macroeconomic impacts of climate change</a:t>
            </a:r>
          </a:p>
        </p:txBody>
      </p:sp>
      <p:sp>
        <p:nvSpPr>
          <p:cNvPr id="4" name="Rounded Rectangle 3"/>
          <p:cNvSpPr/>
          <p:nvPr/>
        </p:nvSpPr>
        <p:spPr>
          <a:xfrm>
            <a:off x="1068307"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a:p>
            <a:pPr algn="ctr"/>
            <a:r>
              <a:rPr lang="en-GB" dirty="0"/>
              <a:t>impacts</a:t>
            </a:r>
          </a:p>
        </p:txBody>
      </p:sp>
      <p:sp>
        <p:nvSpPr>
          <p:cNvPr id="5" name="Rounded Rectangle 4"/>
          <p:cNvSpPr/>
          <p:nvPr/>
        </p:nvSpPr>
        <p:spPr>
          <a:xfrm>
            <a:off x="3755300"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Transition impacts</a:t>
            </a:r>
          </a:p>
        </p:txBody>
      </p:sp>
      <p:sp>
        <p:nvSpPr>
          <p:cNvPr id="6" name="Rounded Rectangle 5"/>
          <p:cNvSpPr/>
          <p:nvPr/>
        </p:nvSpPr>
        <p:spPr>
          <a:xfrm>
            <a:off x="724276" y="1242964"/>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2578692" y="1687124"/>
            <a:ext cx="1176608" cy="646331"/>
          </a:xfrm>
          <a:prstGeom prst="rect">
            <a:avLst/>
          </a:prstGeom>
          <a:noFill/>
        </p:spPr>
        <p:txBody>
          <a:bodyPr wrap="square" rtlCol="0">
            <a:spAutoFit/>
          </a:bodyPr>
          <a:lstStyle/>
          <a:p>
            <a:pPr algn="ctr"/>
            <a:r>
              <a:rPr lang="en-GB" i="1" dirty="0">
                <a:solidFill>
                  <a:schemeClr val="accent5"/>
                </a:solidFill>
              </a:rPr>
              <a:t>Climate change</a:t>
            </a:r>
          </a:p>
        </p:txBody>
      </p:sp>
      <p:sp>
        <p:nvSpPr>
          <p:cNvPr id="10" name="Footer Placeholder 9"/>
          <p:cNvSpPr>
            <a:spLocks noGrp="1"/>
          </p:cNvSpPr>
          <p:nvPr>
            <p:ph type="ftr" sz="quarter" idx="11"/>
          </p:nvPr>
        </p:nvSpPr>
        <p:spPr/>
        <p:txBody>
          <a:bodyPr/>
          <a:lstStyle/>
          <a:p>
            <a:r>
              <a:rPr lang="en-GB"/>
              <a:t>OFFICIAL BLUE</a:t>
            </a:r>
            <a:endParaRPr lang="en-GB" dirty="0"/>
          </a:p>
        </p:txBody>
      </p:sp>
    </p:spTree>
    <p:extLst>
      <p:ext uri="{BB962C8B-B14F-4D97-AF65-F5344CB8AC3E}">
        <p14:creationId xmlns:p14="http://schemas.microsoft.com/office/powerpoint/2010/main" val="267815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640884F-585A-D4FF-133E-8FB44A89D421}"/>
              </a:ext>
            </a:extLst>
          </p:cNvPr>
          <p:cNvGraphicFramePr>
            <a:graphicFrameLocks/>
          </p:cNvGraphicFramePr>
          <p:nvPr>
            <p:extLst>
              <p:ext uri="{D42A27DB-BD31-4B8C-83A1-F6EECF244321}">
                <p14:modId xmlns:p14="http://schemas.microsoft.com/office/powerpoint/2010/main" val="3831643354"/>
              </p:ext>
            </p:extLst>
          </p:nvPr>
        </p:nvGraphicFramePr>
        <p:xfrm>
          <a:off x="468000" y="1439771"/>
          <a:ext cx="11264822" cy="416991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GB"/>
              <a:t>OFFICIAL BLUE</a:t>
            </a:r>
            <a:endParaRPr lang="en-GB" dirty="0"/>
          </a:p>
        </p:txBody>
      </p:sp>
      <p:sp>
        <p:nvSpPr>
          <p:cNvPr id="4" name="Title 3"/>
          <p:cNvSpPr>
            <a:spLocks noGrp="1"/>
          </p:cNvSpPr>
          <p:nvPr>
            <p:ph type="title"/>
          </p:nvPr>
        </p:nvSpPr>
        <p:spPr/>
        <p:txBody>
          <a:bodyPr/>
          <a:lstStyle/>
          <a:p>
            <a:r>
              <a:rPr lang="en-GB" dirty="0"/>
              <a:t>Only a small minority of UK firms report monitoring climate risks…</a:t>
            </a:r>
          </a:p>
        </p:txBody>
      </p:sp>
      <p:sp>
        <p:nvSpPr>
          <p:cNvPr id="7" name="TextBox 6"/>
          <p:cNvSpPr txBox="1"/>
          <p:nvPr/>
        </p:nvSpPr>
        <p:spPr>
          <a:xfrm>
            <a:off x="2642838" y="5240354"/>
            <a:ext cx="27432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Number of employees</a:t>
            </a:r>
          </a:p>
        </p:txBody>
      </p:sp>
      <p:sp>
        <p:nvSpPr>
          <p:cNvPr id="9" name="TextBox 8"/>
          <p:cNvSpPr txBox="1"/>
          <p:nvPr/>
        </p:nvSpPr>
        <p:spPr>
          <a:xfrm>
            <a:off x="11392128" y="4672361"/>
            <a:ext cx="25647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t>
            </a:r>
          </a:p>
        </p:txBody>
      </p:sp>
      <p:sp>
        <p:nvSpPr>
          <p:cNvPr id="10" name="Rectangle 9"/>
          <p:cNvSpPr/>
          <p:nvPr/>
        </p:nvSpPr>
        <p:spPr>
          <a:xfrm>
            <a:off x="4594302" y="1621814"/>
            <a:ext cx="7151298" cy="354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68000" y="5679443"/>
            <a:ext cx="1140312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Source: Business Insights and Conditions Survey (Office for National Statistics), </a:t>
            </a:r>
            <a:r>
              <a:rPr lang="en-GB" sz="1800" b="0" i="0" u="none" strike="noStrike" dirty="0">
                <a:solidFill>
                  <a:srgbClr val="000000"/>
                </a:solidFill>
                <a:effectLst/>
                <a:latin typeface="Arial" panose="020B0604020202020204" pitchFamily="34" charset="0"/>
              </a:rPr>
              <a:t>30 Oct 2023 to 12 Nov 2023</a:t>
            </a:r>
            <a:r>
              <a:rPr lang="en-GB" dirty="0"/>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29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15AF277-FF33-4831-2505-E4179F31AA36}"/>
              </a:ext>
            </a:extLst>
          </p:cNvPr>
          <p:cNvGraphicFramePr>
            <a:graphicFrameLocks/>
          </p:cNvGraphicFramePr>
          <p:nvPr>
            <p:extLst>
              <p:ext uri="{D42A27DB-BD31-4B8C-83A1-F6EECF244321}">
                <p14:modId xmlns:p14="http://schemas.microsoft.com/office/powerpoint/2010/main" val="19052409"/>
              </p:ext>
            </p:extLst>
          </p:nvPr>
        </p:nvGraphicFramePr>
        <p:xfrm>
          <a:off x="468000" y="1439771"/>
          <a:ext cx="11264822" cy="416991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GB"/>
              <a:t>OFFICIAL BLUE</a:t>
            </a:r>
            <a:endParaRPr lang="en-GB" dirty="0"/>
          </a:p>
        </p:txBody>
      </p:sp>
      <p:sp>
        <p:nvSpPr>
          <p:cNvPr id="4" name="Title 3"/>
          <p:cNvSpPr>
            <a:spLocks noGrp="1"/>
          </p:cNvSpPr>
          <p:nvPr>
            <p:ph type="title"/>
          </p:nvPr>
        </p:nvSpPr>
        <p:spPr/>
        <p:txBody>
          <a:bodyPr/>
          <a:lstStyle/>
          <a:p>
            <a:r>
              <a:rPr lang="en-GB" dirty="0"/>
              <a:t>… but more have a climate change strategy…</a:t>
            </a:r>
          </a:p>
        </p:txBody>
      </p:sp>
      <p:sp>
        <p:nvSpPr>
          <p:cNvPr id="7" name="TextBox 6"/>
          <p:cNvSpPr txBox="1"/>
          <p:nvPr/>
        </p:nvSpPr>
        <p:spPr>
          <a:xfrm>
            <a:off x="2642838" y="5240354"/>
            <a:ext cx="27432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Number of employees</a:t>
            </a:r>
          </a:p>
        </p:txBody>
      </p:sp>
      <p:sp>
        <p:nvSpPr>
          <p:cNvPr id="9" name="TextBox 8"/>
          <p:cNvSpPr txBox="1"/>
          <p:nvPr/>
        </p:nvSpPr>
        <p:spPr>
          <a:xfrm>
            <a:off x="11392128" y="4672361"/>
            <a:ext cx="25647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t>
            </a:r>
          </a:p>
        </p:txBody>
      </p:sp>
      <p:sp>
        <p:nvSpPr>
          <p:cNvPr id="10" name="Rectangle 9"/>
          <p:cNvSpPr/>
          <p:nvPr/>
        </p:nvSpPr>
        <p:spPr>
          <a:xfrm>
            <a:off x="7984272" y="1621814"/>
            <a:ext cx="3761327" cy="341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5DA518C-E8EB-A368-35B3-11AD5D05694A}"/>
              </a:ext>
            </a:extLst>
          </p:cNvPr>
          <p:cNvSpPr txBox="1"/>
          <p:nvPr/>
        </p:nvSpPr>
        <p:spPr>
          <a:xfrm>
            <a:off x="468000" y="5679443"/>
            <a:ext cx="1140312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Source: Business Insights and Conditions Survey (Office for National Statistics), </a:t>
            </a:r>
            <a:r>
              <a:rPr lang="en-GB" sz="1800" b="0" i="0" u="none" strike="noStrike" dirty="0">
                <a:solidFill>
                  <a:srgbClr val="000000"/>
                </a:solidFill>
                <a:effectLst/>
                <a:latin typeface="Arial" panose="020B0604020202020204" pitchFamily="34" charset="0"/>
              </a:rPr>
              <a:t>30 Oct 2023 to 12 Nov 2023</a:t>
            </a:r>
            <a:r>
              <a:rPr lang="en-GB" dirty="0"/>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44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sp>
        <p:nvSpPr>
          <p:cNvPr id="4" name="Title 3"/>
          <p:cNvSpPr>
            <a:spLocks noGrp="1"/>
          </p:cNvSpPr>
          <p:nvPr>
            <p:ph type="title"/>
          </p:nvPr>
        </p:nvSpPr>
        <p:spPr>
          <a:xfrm>
            <a:off x="468000" y="457200"/>
            <a:ext cx="11441502" cy="912814"/>
          </a:xfrm>
        </p:spPr>
        <p:txBody>
          <a:bodyPr/>
          <a:lstStyle/>
          <a:p>
            <a:r>
              <a:rPr lang="en-GB" dirty="0"/>
              <a:t>... and majority of UK firms took some action to reduce emissions…</a:t>
            </a:r>
          </a:p>
        </p:txBody>
      </p:sp>
      <p:sp>
        <p:nvSpPr>
          <p:cNvPr id="7" name="TextBox 6"/>
          <p:cNvSpPr txBox="1"/>
          <p:nvPr/>
        </p:nvSpPr>
        <p:spPr>
          <a:xfrm>
            <a:off x="2642838" y="5240354"/>
            <a:ext cx="27432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Number of employees</a:t>
            </a:r>
          </a:p>
        </p:txBody>
      </p:sp>
      <p:sp>
        <p:nvSpPr>
          <p:cNvPr id="8" name="TextBox 7"/>
          <p:cNvSpPr txBox="1"/>
          <p:nvPr/>
        </p:nvSpPr>
        <p:spPr>
          <a:xfrm>
            <a:off x="468000" y="6048775"/>
            <a:ext cx="10448692"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 At least one of: Adjusting heating and cooling systems, Going paperless, Electrifying vehicle fleet, Installing a smart meter, Installing charging points, Installing own renewable electricity or heating, Insulating buildings, Introducing a cycle to work scheme, Switching to LED bulbs </a:t>
            </a:r>
          </a:p>
        </p:txBody>
      </p:sp>
      <p:sp>
        <p:nvSpPr>
          <p:cNvPr id="9" name="TextBox 8"/>
          <p:cNvSpPr txBox="1"/>
          <p:nvPr/>
        </p:nvSpPr>
        <p:spPr>
          <a:xfrm>
            <a:off x="11392128" y="4672361"/>
            <a:ext cx="25647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t>
            </a:r>
          </a:p>
        </p:txBody>
      </p:sp>
      <p:graphicFrame>
        <p:nvGraphicFramePr>
          <p:cNvPr id="3" name="Chart 2">
            <a:extLst>
              <a:ext uri="{FF2B5EF4-FFF2-40B4-BE49-F238E27FC236}">
                <a16:creationId xmlns:a16="http://schemas.microsoft.com/office/drawing/2014/main" id="{6B96B70D-CB5E-CC16-AAEA-0D0B42C55B9B}"/>
              </a:ext>
            </a:extLst>
          </p:cNvPr>
          <p:cNvGraphicFramePr>
            <a:graphicFrameLocks/>
          </p:cNvGraphicFramePr>
          <p:nvPr>
            <p:extLst>
              <p:ext uri="{D42A27DB-BD31-4B8C-83A1-F6EECF244321}">
                <p14:modId xmlns:p14="http://schemas.microsoft.com/office/powerpoint/2010/main" val="3086641642"/>
              </p:ext>
            </p:extLst>
          </p:nvPr>
        </p:nvGraphicFramePr>
        <p:xfrm>
          <a:off x="468000" y="1439771"/>
          <a:ext cx="11264822" cy="41699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083851-2E8E-00DE-74E8-C38DCCCB56BD}"/>
              </a:ext>
            </a:extLst>
          </p:cNvPr>
          <p:cNvSpPr txBox="1"/>
          <p:nvPr/>
        </p:nvSpPr>
        <p:spPr>
          <a:xfrm>
            <a:off x="468000" y="5679443"/>
            <a:ext cx="1140312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Source: Business Insights and Conditions Survey (Office for National Statistics), </a:t>
            </a:r>
            <a:r>
              <a:rPr lang="en-GB" sz="1800" b="0" i="0" u="none" strike="noStrike" dirty="0">
                <a:solidFill>
                  <a:srgbClr val="000000"/>
                </a:solidFill>
                <a:effectLst/>
                <a:latin typeface="Arial" panose="020B0604020202020204" pitchFamily="34" charset="0"/>
              </a:rPr>
              <a:t>30 Oct 2023 to 12 Nov 2023</a:t>
            </a:r>
            <a:r>
              <a:rPr lang="en-GB" dirty="0"/>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9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sp>
        <p:nvSpPr>
          <p:cNvPr id="4" name="Title 3"/>
          <p:cNvSpPr>
            <a:spLocks noGrp="1"/>
          </p:cNvSpPr>
          <p:nvPr>
            <p:ph type="title"/>
          </p:nvPr>
        </p:nvSpPr>
        <p:spPr>
          <a:xfrm>
            <a:off x="468000" y="457200"/>
            <a:ext cx="11441502" cy="912814"/>
          </a:xfrm>
        </p:spPr>
        <p:txBody>
          <a:bodyPr/>
          <a:lstStyle/>
          <a:p>
            <a:r>
              <a:rPr lang="en-GB" dirty="0"/>
              <a:t>… which was a little higher in 2023 relative to 2022</a:t>
            </a:r>
          </a:p>
        </p:txBody>
      </p:sp>
      <p:graphicFrame>
        <p:nvGraphicFramePr>
          <p:cNvPr id="5" name="Chart 4"/>
          <p:cNvGraphicFramePr>
            <a:graphicFrameLocks/>
          </p:cNvGraphicFramePr>
          <p:nvPr/>
        </p:nvGraphicFramePr>
        <p:xfrm>
          <a:off x="468000" y="1621814"/>
          <a:ext cx="11277600" cy="40383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42838" y="5240354"/>
            <a:ext cx="27432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Number of employees</a:t>
            </a:r>
          </a:p>
        </p:txBody>
      </p:sp>
      <p:sp>
        <p:nvSpPr>
          <p:cNvPr id="8" name="TextBox 7"/>
          <p:cNvSpPr txBox="1"/>
          <p:nvPr/>
        </p:nvSpPr>
        <p:spPr>
          <a:xfrm>
            <a:off x="468000" y="6048775"/>
            <a:ext cx="10448692"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 At least one of: Adjusting heating and cooling systems, Going paperless, Electrifying vehicle fleet, Installing a smart meter, Installing charging points, Installing own renewable electricity or heating, Insulating buildings, Introducing a cycle to work scheme, Switching to LED bulbs </a:t>
            </a:r>
          </a:p>
        </p:txBody>
      </p:sp>
      <p:sp>
        <p:nvSpPr>
          <p:cNvPr id="9" name="TextBox 8"/>
          <p:cNvSpPr txBox="1"/>
          <p:nvPr/>
        </p:nvSpPr>
        <p:spPr>
          <a:xfrm>
            <a:off x="11392128" y="4672361"/>
            <a:ext cx="25647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t>
            </a:r>
          </a:p>
        </p:txBody>
      </p:sp>
      <p:sp>
        <p:nvSpPr>
          <p:cNvPr id="11" name="TextBox 10"/>
          <p:cNvSpPr txBox="1"/>
          <p:nvPr/>
        </p:nvSpPr>
        <p:spPr>
          <a:xfrm>
            <a:off x="468000" y="5679443"/>
            <a:ext cx="1095274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Source: Business Insights and Conditions Survey (Office for National Statistics), 21 March to 3 April 2022</a:t>
            </a:r>
          </a:p>
        </p:txBody>
      </p:sp>
    </p:spTree>
    <p:extLst>
      <p:ext uri="{BB962C8B-B14F-4D97-AF65-F5344CB8AC3E}">
        <p14:creationId xmlns:p14="http://schemas.microsoft.com/office/powerpoint/2010/main" val="115166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OFFICIAL BLUE</a:t>
            </a:r>
          </a:p>
        </p:txBody>
      </p:sp>
    </p:spTree>
    <p:extLst>
      <p:ext uri="{BB962C8B-B14F-4D97-AF65-F5344CB8AC3E}">
        <p14:creationId xmlns:p14="http://schemas.microsoft.com/office/powerpoint/2010/main" val="84887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sp>
        <p:nvSpPr>
          <p:cNvPr id="5" name="Text Placeholder 4"/>
          <p:cNvSpPr>
            <a:spLocks noGrp="1"/>
          </p:cNvSpPr>
          <p:nvPr>
            <p:ph type="body" sz="quarter" idx="13"/>
          </p:nvPr>
        </p:nvSpPr>
        <p:spPr/>
        <p:txBody>
          <a:bodyPr/>
          <a:lstStyle/>
          <a:p>
            <a:endParaRPr lang="en-GB" dirty="0"/>
          </a:p>
          <a:p>
            <a:r>
              <a:rPr lang="en-GB" dirty="0"/>
              <a:t>Accession of China to WTO in 2001</a:t>
            </a:r>
          </a:p>
          <a:p>
            <a:pPr lvl="1"/>
            <a:r>
              <a:rPr lang="en-GB" dirty="0"/>
              <a:t>Sustained period reduced the prices of manufactured goods imported by advanced economies in early 2000s</a:t>
            </a:r>
          </a:p>
          <a:p>
            <a:pPr lvl="1"/>
            <a:endParaRPr lang="en-GB" dirty="0"/>
          </a:p>
          <a:p>
            <a:r>
              <a:rPr lang="en-GB" dirty="0"/>
              <a:t>Ultimately, monetary policy must allow the economy to adjust to such shocks</a:t>
            </a:r>
          </a:p>
          <a:p>
            <a:pPr lvl="1"/>
            <a:r>
              <a:rPr lang="en-GB" dirty="0"/>
              <a:t>A sustained rise in carbon prices may induce similar effects, but in an upward direction on carbon-intensive parts of the CPI basket</a:t>
            </a:r>
          </a:p>
          <a:p>
            <a:endParaRPr lang="en-GB" dirty="0"/>
          </a:p>
        </p:txBody>
      </p:sp>
      <p:sp>
        <p:nvSpPr>
          <p:cNvPr id="4" name="Title 3"/>
          <p:cNvSpPr>
            <a:spLocks noGrp="1"/>
          </p:cNvSpPr>
          <p:nvPr>
            <p:ph type="title"/>
          </p:nvPr>
        </p:nvSpPr>
        <p:spPr/>
        <p:txBody>
          <a:bodyPr/>
          <a:lstStyle/>
          <a:p>
            <a:r>
              <a:rPr lang="en-GB" dirty="0"/>
              <a:t>Adapting to structural changes is not new to monetary policy</a:t>
            </a:r>
          </a:p>
        </p:txBody>
      </p:sp>
      <p:sp>
        <p:nvSpPr>
          <p:cNvPr id="8" name="TextBox 7"/>
          <p:cNvSpPr txBox="1"/>
          <p:nvPr/>
        </p:nvSpPr>
        <p:spPr>
          <a:xfrm>
            <a:off x="537210" y="1680186"/>
            <a:ext cx="5237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UK CPI inflation and its components, 1997-2019</a:t>
            </a:r>
          </a:p>
        </p:txBody>
      </p:sp>
      <p:sp>
        <p:nvSpPr>
          <p:cNvPr id="9" name="TextBox 8"/>
          <p:cNvSpPr txBox="1"/>
          <p:nvPr/>
        </p:nvSpPr>
        <p:spPr>
          <a:xfrm>
            <a:off x="463404" y="6381750"/>
            <a:ext cx="3033203"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Source: ONS and Bank calculations</a:t>
            </a:r>
          </a:p>
        </p:txBody>
      </p:sp>
      <p:graphicFrame>
        <p:nvGraphicFramePr>
          <p:cNvPr id="3"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502673114"/>
              </p:ext>
            </p:extLst>
          </p:nvPr>
        </p:nvGraphicFramePr>
        <p:xfrm>
          <a:off x="537210" y="2145436"/>
          <a:ext cx="5376702" cy="4161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004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sp>
        <p:nvSpPr>
          <p:cNvPr id="7" name="Text Placeholder 6"/>
          <p:cNvSpPr>
            <a:spLocks noGrp="1"/>
          </p:cNvSpPr>
          <p:nvPr>
            <p:ph type="body" sz="quarter" idx="13"/>
          </p:nvPr>
        </p:nvSpPr>
        <p:spPr/>
        <p:txBody>
          <a:bodyPr/>
          <a:lstStyle/>
          <a:p>
            <a:endParaRPr lang="en-GB" dirty="0"/>
          </a:p>
          <a:p>
            <a:r>
              <a:rPr lang="en-GB" dirty="0"/>
              <a:t>Climate change comprises another set of economic shocks and structural changes for monetary policymakers to assess and monitor in order to achieve monetary policy targets </a:t>
            </a:r>
          </a:p>
          <a:p>
            <a:r>
              <a:rPr lang="en-GB" dirty="0"/>
              <a:t>But it presents new challenges: a global dimension, its very long time horizon and the degree of uncertainty on future climate policy and the response of economic agents will respond</a:t>
            </a:r>
          </a:p>
          <a:p>
            <a:endParaRPr lang="en-GB" dirty="0"/>
          </a:p>
          <a:p>
            <a:r>
              <a:rPr lang="en-GB" dirty="0"/>
              <a:t>Many of the questions in this area are new, open and worthy of further research</a:t>
            </a:r>
          </a:p>
        </p:txBody>
      </p:sp>
      <p:sp>
        <p:nvSpPr>
          <p:cNvPr id="6" name="Title 5"/>
          <p:cNvSpPr>
            <a:spLocks noGrp="1"/>
          </p:cNvSpPr>
          <p:nvPr>
            <p:ph type="title"/>
          </p:nvPr>
        </p:nvSpPr>
        <p:spPr/>
        <p:txBody>
          <a:bodyPr/>
          <a:lstStyle/>
          <a:p>
            <a:r>
              <a:rPr lang="en-GB" dirty="0"/>
              <a:t>Conclusion</a:t>
            </a:r>
          </a:p>
        </p:txBody>
      </p:sp>
    </p:spTree>
    <p:extLst>
      <p:ext uri="{BB962C8B-B14F-4D97-AF65-F5344CB8AC3E}">
        <p14:creationId xmlns:p14="http://schemas.microsoft.com/office/powerpoint/2010/main" val="3290281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OFFICIAL BLUE</a:t>
            </a:r>
          </a:p>
        </p:txBody>
      </p:sp>
      <p:pic>
        <p:nvPicPr>
          <p:cNvPr id="6" name="Picture 5"/>
          <p:cNvPicPr>
            <a:picLocks noChangeAspect="1"/>
          </p:cNvPicPr>
          <p:nvPr/>
        </p:nvPicPr>
        <p:blipFill>
          <a:blip r:embed="rId3"/>
          <a:stretch>
            <a:fillRect/>
          </a:stretch>
        </p:blipFill>
        <p:spPr>
          <a:xfrm>
            <a:off x="461040" y="575810"/>
            <a:ext cx="5218219" cy="1989092"/>
          </a:xfrm>
          <a:prstGeom prst="rect">
            <a:avLst/>
          </a:prstGeom>
        </p:spPr>
      </p:pic>
      <p:pic>
        <p:nvPicPr>
          <p:cNvPr id="7" name="Picture 6">
            <a:extLst>
              <a:ext uri="{FF2B5EF4-FFF2-40B4-BE49-F238E27FC236}">
                <a16:creationId xmlns:a16="http://schemas.microsoft.com/office/drawing/2014/main" id="{FDEDC8E4-F200-8EE9-2FE1-7EC8556FED27}"/>
              </a:ext>
            </a:extLst>
          </p:cNvPr>
          <p:cNvPicPr>
            <a:picLocks noChangeAspect="1"/>
          </p:cNvPicPr>
          <p:nvPr/>
        </p:nvPicPr>
        <p:blipFill>
          <a:blip r:embed="rId4"/>
          <a:stretch>
            <a:fillRect/>
          </a:stretch>
        </p:blipFill>
        <p:spPr>
          <a:xfrm>
            <a:off x="5861572" y="413947"/>
            <a:ext cx="5965107" cy="6020597"/>
          </a:xfrm>
          <a:prstGeom prst="rect">
            <a:avLst/>
          </a:prstGeom>
        </p:spPr>
      </p:pic>
      <p:sp>
        <p:nvSpPr>
          <p:cNvPr id="10" name="TextBox 9">
            <a:extLst>
              <a:ext uri="{FF2B5EF4-FFF2-40B4-BE49-F238E27FC236}">
                <a16:creationId xmlns:a16="http://schemas.microsoft.com/office/drawing/2014/main" id="{ECBD8DE0-9CAE-2323-4F5C-0598C5E9DB8C}"/>
              </a:ext>
            </a:extLst>
          </p:cNvPr>
          <p:cNvSpPr txBox="1"/>
          <p:nvPr/>
        </p:nvSpPr>
        <p:spPr>
          <a:xfrm>
            <a:off x="461040" y="2749248"/>
            <a:ext cx="5218218" cy="3785652"/>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0000"/>
                </a:solidFill>
                <a:latin typeface="Arial" panose="020B0604020202020204" pitchFamily="34" charset="0"/>
              </a:rPr>
              <a:t>Effects on macroeconomic fluctuations</a:t>
            </a:r>
          </a:p>
          <a:p>
            <a:pPr marL="285750" indent="-285750">
              <a:buFont typeface="Arial" panose="020B0604020202020204" pitchFamily="34" charset="0"/>
              <a:buChar char="•"/>
            </a:pPr>
            <a:r>
              <a:rPr lang="en-GB" sz="1600" dirty="0">
                <a:solidFill>
                  <a:srgbClr val="000000"/>
                </a:solidFill>
                <a:latin typeface="Arial" panose="020B0604020202020204" pitchFamily="34" charset="0"/>
              </a:rPr>
              <a:t>Box A: Case study – flooding and house prices in the UK</a:t>
            </a:r>
          </a:p>
          <a:p>
            <a:pPr marL="285750" indent="-285750">
              <a:buFont typeface="Arial" panose="020B0604020202020204" pitchFamily="34" charset="0"/>
              <a:buChar char="•"/>
            </a:pPr>
            <a:r>
              <a:rPr lang="en-GB" sz="1600" dirty="0">
                <a:solidFill>
                  <a:srgbClr val="000000"/>
                </a:solidFill>
                <a:latin typeface="Arial" panose="020B0604020202020204" pitchFamily="34" charset="0"/>
              </a:rPr>
              <a:t>Box B: The Balanced Net Zero Pathway (Climate Change Committee, 2020)</a:t>
            </a:r>
          </a:p>
          <a:p>
            <a:pPr marL="285750" indent="-285750">
              <a:buFont typeface="Arial" panose="020B0604020202020204" pitchFamily="34" charset="0"/>
              <a:buChar char="•"/>
            </a:pPr>
            <a:r>
              <a:rPr lang="en-GB" sz="1600" dirty="0">
                <a:solidFill>
                  <a:srgbClr val="000000"/>
                </a:solidFill>
                <a:latin typeface="Arial" panose="020B0604020202020204" pitchFamily="34" charset="0"/>
              </a:rPr>
              <a:t>Box C: Amplification channels and international </a:t>
            </a:r>
            <a:r>
              <a:rPr lang="en-GB" sz="1600" dirty="0" err="1">
                <a:solidFill>
                  <a:srgbClr val="000000"/>
                </a:solidFill>
                <a:latin typeface="Arial" panose="020B0604020202020204" pitchFamily="34" charset="0"/>
              </a:rPr>
              <a:t>spillovers</a:t>
            </a:r>
            <a:endParaRPr lang="en-GB" sz="1600" dirty="0">
              <a:solidFill>
                <a:srgbClr val="000000"/>
              </a:solidFill>
              <a:latin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panose="020B0604020202020204" pitchFamily="34" charset="0"/>
              </a:rPr>
              <a:t>Effects on the long-run equilibrium interest rate, R*</a:t>
            </a:r>
          </a:p>
          <a:p>
            <a:pPr marL="285750" indent="-285750">
              <a:buFont typeface="Arial" panose="020B0604020202020204" pitchFamily="34" charset="0"/>
              <a:buChar char="•"/>
            </a:pPr>
            <a:r>
              <a:rPr lang="en-GB" sz="1600" dirty="0">
                <a:solidFill>
                  <a:srgbClr val="000000"/>
                </a:solidFill>
                <a:latin typeface="Arial" panose="020B0604020202020204" pitchFamily="34" charset="0"/>
              </a:rPr>
              <a:t>Monetary policy considerations</a:t>
            </a:r>
          </a:p>
          <a:p>
            <a:pPr marL="742950" lvl="1" indent="-285750">
              <a:buFont typeface="Arial" panose="020B0604020202020204" pitchFamily="34" charset="0"/>
              <a:buChar char="•"/>
            </a:pPr>
            <a:r>
              <a:rPr lang="en-GB" sz="1600" dirty="0">
                <a:solidFill>
                  <a:srgbClr val="000000"/>
                </a:solidFill>
                <a:latin typeface="Arial" panose="020B0604020202020204" pitchFamily="34" charset="0"/>
              </a:rPr>
              <a:t>Climate and monetary policy strategy</a:t>
            </a:r>
          </a:p>
          <a:p>
            <a:pPr marL="742950" lvl="1" indent="-285750">
              <a:buFont typeface="Arial" panose="020B0604020202020204" pitchFamily="34" charset="0"/>
              <a:buChar char="•"/>
            </a:pPr>
            <a:r>
              <a:rPr lang="en-GB" sz="1600" dirty="0">
                <a:solidFill>
                  <a:srgbClr val="000000"/>
                </a:solidFill>
                <a:latin typeface="Arial" panose="020B0604020202020204" pitchFamily="34" charset="0"/>
              </a:rPr>
              <a:t>Monetary policy trade-offs</a:t>
            </a:r>
          </a:p>
          <a:p>
            <a:pPr marL="285750" indent="-285750">
              <a:buFont typeface="Arial" panose="020B0604020202020204" pitchFamily="34" charset="0"/>
              <a:buChar char="•"/>
            </a:pPr>
            <a:r>
              <a:rPr lang="en-GB" sz="1600" dirty="0">
                <a:solidFill>
                  <a:srgbClr val="000000"/>
                </a:solidFill>
                <a:latin typeface="Arial" panose="020B0604020202020204" pitchFamily="34" charset="0"/>
              </a:rPr>
              <a:t>Possible changes in the transmission mechanism of monetary policy</a:t>
            </a:r>
          </a:p>
          <a:p>
            <a:pPr marL="285750" indent="-285750">
              <a:buFont typeface="Arial" panose="020B0604020202020204" pitchFamily="34" charset="0"/>
              <a:buChar char="•"/>
            </a:pPr>
            <a:r>
              <a:rPr lang="en-GB" sz="1600" dirty="0">
                <a:solidFill>
                  <a:srgbClr val="000000"/>
                </a:solidFill>
                <a:latin typeface="Arial" panose="020B0604020202020204" pitchFamily="34" charset="0"/>
              </a:rPr>
              <a:t>Conclusion</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87679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6" y="257486"/>
            <a:ext cx="11277600" cy="912814"/>
          </a:xfrm>
        </p:spPr>
        <p:txBody>
          <a:bodyPr/>
          <a:lstStyle/>
          <a:p>
            <a:r>
              <a:rPr lang="en-GB" dirty="0"/>
              <a:t>A framework of the macroeconomic impacts of climate change</a:t>
            </a:r>
          </a:p>
        </p:txBody>
      </p:sp>
      <p:sp>
        <p:nvSpPr>
          <p:cNvPr id="3" name="Text Placeholder 2"/>
          <p:cNvSpPr>
            <a:spLocks noGrp="1"/>
          </p:cNvSpPr>
          <p:nvPr>
            <p:ph type="body" sz="quarter" idx="13"/>
          </p:nvPr>
        </p:nvSpPr>
        <p:spPr>
          <a:xfrm>
            <a:off x="6111089" y="1242964"/>
            <a:ext cx="5621807" cy="5138786"/>
          </a:xfrm>
        </p:spPr>
        <p:txBody>
          <a:bodyPr/>
          <a:lstStyle/>
          <a:p>
            <a:pPr>
              <a:buClr>
                <a:schemeClr val="tx1"/>
              </a:buClr>
            </a:pPr>
            <a:r>
              <a:rPr lang="en-GB" dirty="0">
                <a:solidFill>
                  <a:schemeClr val="accent2"/>
                </a:solidFill>
              </a:rPr>
              <a:t>(1)</a:t>
            </a:r>
            <a:r>
              <a:rPr lang="en-GB" dirty="0"/>
              <a:t> &amp; </a:t>
            </a:r>
            <a:r>
              <a:rPr lang="en-GB" dirty="0">
                <a:solidFill>
                  <a:schemeClr val="accent2"/>
                </a:solidFill>
              </a:rPr>
              <a:t>(2)</a:t>
            </a:r>
            <a:r>
              <a:rPr lang="en-GB" dirty="0"/>
              <a:t>: Effects on shorter-term   economic variables (e.g. output, inflation) by physical and transition impacts</a:t>
            </a:r>
          </a:p>
        </p:txBody>
      </p:sp>
      <p:sp>
        <p:nvSpPr>
          <p:cNvPr id="4" name="Rounded Rectangle 3"/>
          <p:cNvSpPr/>
          <p:nvPr/>
        </p:nvSpPr>
        <p:spPr>
          <a:xfrm>
            <a:off x="1068307"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a:p>
            <a:pPr algn="ctr"/>
            <a:r>
              <a:rPr lang="en-GB" dirty="0"/>
              <a:t>impacts</a:t>
            </a:r>
          </a:p>
        </p:txBody>
      </p:sp>
      <p:sp>
        <p:nvSpPr>
          <p:cNvPr id="5" name="Rounded Rectangle 4"/>
          <p:cNvSpPr/>
          <p:nvPr/>
        </p:nvSpPr>
        <p:spPr>
          <a:xfrm>
            <a:off x="3755300"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Transition impacts</a:t>
            </a:r>
          </a:p>
        </p:txBody>
      </p:sp>
      <p:sp>
        <p:nvSpPr>
          <p:cNvPr id="6" name="Rounded Rectangle 5"/>
          <p:cNvSpPr/>
          <p:nvPr/>
        </p:nvSpPr>
        <p:spPr>
          <a:xfrm>
            <a:off x="724276" y="1242964"/>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68307" y="3589698"/>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cycle variables</a:t>
            </a:r>
          </a:p>
        </p:txBody>
      </p:sp>
      <p:cxnSp>
        <p:nvCxnSpPr>
          <p:cNvPr id="13" name="Straight Arrow Connector 12"/>
          <p:cNvCxnSpPr>
            <a:stCxn id="4" idx="2"/>
            <a:endCxn id="7" idx="0"/>
          </p:cNvCxnSpPr>
          <p:nvPr/>
        </p:nvCxnSpPr>
        <p:spPr>
          <a:xfrm>
            <a:off x="1831062" y="2308633"/>
            <a:ext cx="0"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93817" y="2296135"/>
            <a:ext cx="1339159" cy="12935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78692" y="1687124"/>
            <a:ext cx="1176608" cy="646331"/>
          </a:xfrm>
          <a:prstGeom prst="rect">
            <a:avLst/>
          </a:prstGeom>
          <a:noFill/>
        </p:spPr>
        <p:txBody>
          <a:bodyPr wrap="square" rtlCol="0">
            <a:spAutoFit/>
          </a:bodyPr>
          <a:lstStyle/>
          <a:p>
            <a:pPr algn="ctr"/>
            <a:r>
              <a:rPr lang="en-GB" i="1" dirty="0">
                <a:solidFill>
                  <a:schemeClr val="accent5"/>
                </a:solidFill>
              </a:rPr>
              <a:t>Climate change</a:t>
            </a:r>
          </a:p>
        </p:txBody>
      </p:sp>
      <p:sp>
        <p:nvSpPr>
          <p:cNvPr id="22" name="TextBox 21"/>
          <p:cNvSpPr txBox="1"/>
          <p:nvPr/>
        </p:nvSpPr>
        <p:spPr>
          <a:xfrm>
            <a:off x="1398196" y="3081867"/>
            <a:ext cx="466629" cy="369332"/>
          </a:xfrm>
          <a:prstGeom prst="rect">
            <a:avLst/>
          </a:prstGeom>
          <a:noFill/>
        </p:spPr>
        <p:txBody>
          <a:bodyPr wrap="square" rtlCol="0">
            <a:spAutoFit/>
          </a:bodyPr>
          <a:lstStyle/>
          <a:p>
            <a:r>
              <a:rPr lang="en-GB" b="1" dirty="0">
                <a:solidFill>
                  <a:schemeClr val="accent2"/>
                </a:solidFill>
              </a:rPr>
              <a:t>(1)</a:t>
            </a:r>
          </a:p>
        </p:txBody>
      </p:sp>
      <p:sp>
        <p:nvSpPr>
          <p:cNvPr id="24" name="TextBox 23"/>
          <p:cNvSpPr txBox="1"/>
          <p:nvPr/>
        </p:nvSpPr>
        <p:spPr>
          <a:xfrm>
            <a:off x="2428027" y="3081867"/>
            <a:ext cx="466629" cy="369332"/>
          </a:xfrm>
          <a:prstGeom prst="rect">
            <a:avLst/>
          </a:prstGeom>
          <a:noFill/>
        </p:spPr>
        <p:txBody>
          <a:bodyPr wrap="square" rtlCol="0">
            <a:spAutoFit/>
          </a:bodyPr>
          <a:lstStyle/>
          <a:p>
            <a:r>
              <a:rPr lang="en-GB" b="1" dirty="0">
                <a:solidFill>
                  <a:schemeClr val="accent2"/>
                </a:solidFill>
              </a:rPr>
              <a:t>(2)</a:t>
            </a:r>
          </a:p>
        </p:txBody>
      </p:sp>
      <p:sp>
        <p:nvSpPr>
          <p:cNvPr id="10" name="Footer Placeholder 9"/>
          <p:cNvSpPr>
            <a:spLocks noGrp="1"/>
          </p:cNvSpPr>
          <p:nvPr>
            <p:ph type="ftr" sz="quarter" idx="11"/>
          </p:nvPr>
        </p:nvSpPr>
        <p:spPr/>
        <p:txBody>
          <a:bodyPr/>
          <a:lstStyle/>
          <a:p>
            <a:r>
              <a:rPr lang="en-GB"/>
              <a:t>OFFICIAL BLUE</a:t>
            </a:r>
            <a:endParaRPr lang="en-GB" dirty="0"/>
          </a:p>
        </p:txBody>
      </p:sp>
    </p:spTree>
    <p:extLst>
      <p:ext uri="{BB962C8B-B14F-4D97-AF65-F5344CB8AC3E}">
        <p14:creationId xmlns:p14="http://schemas.microsoft.com/office/powerpoint/2010/main" val="292967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6" y="257486"/>
            <a:ext cx="11277600" cy="912814"/>
          </a:xfrm>
        </p:spPr>
        <p:txBody>
          <a:bodyPr/>
          <a:lstStyle/>
          <a:p>
            <a:r>
              <a:rPr lang="en-GB" dirty="0"/>
              <a:t>A framework of the macroeconomic impacts of climate change</a:t>
            </a:r>
          </a:p>
        </p:txBody>
      </p:sp>
      <p:sp>
        <p:nvSpPr>
          <p:cNvPr id="3" name="Text Placeholder 2"/>
          <p:cNvSpPr>
            <a:spLocks noGrp="1"/>
          </p:cNvSpPr>
          <p:nvPr>
            <p:ph type="body" sz="quarter" idx="13"/>
          </p:nvPr>
        </p:nvSpPr>
        <p:spPr>
          <a:xfrm>
            <a:off x="6111089" y="1242964"/>
            <a:ext cx="5621807" cy="5138786"/>
          </a:xfrm>
        </p:spPr>
        <p:txBody>
          <a:bodyPr/>
          <a:lstStyle/>
          <a:p>
            <a:pPr>
              <a:buClr>
                <a:schemeClr val="tx1"/>
              </a:buClr>
            </a:pPr>
            <a:r>
              <a:rPr lang="en-GB" dirty="0">
                <a:solidFill>
                  <a:schemeClr val="accent2"/>
                </a:solidFill>
              </a:rPr>
              <a:t>(1)</a:t>
            </a:r>
            <a:r>
              <a:rPr lang="en-GB" dirty="0"/>
              <a:t> &amp; </a:t>
            </a:r>
            <a:r>
              <a:rPr lang="en-GB" dirty="0">
                <a:solidFill>
                  <a:schemeClr val="accent2"/>
                </a:solidFill>
              </a:rPr>
              <a:t>(2)</a:t>
            </a:r>
            <a:r>
              <a:rPr lang="en-GB" dirty="0"/>
              <a:t>: Effects on shorter-term   economic variables (e.g. output, inflation) by physical and transition impacts</a:t>
            </a:r>
          </a:p>
          <a:p>
            <a:pPr>
              <a:buClr>
                <a:schemeClr val="tx1"/>
              </a:buClr>
            </a:pPr>
            <a:r>
              <a:rPr lang="en-GB" dirty="0">
                <a:solidFill>
                  <a:schemeClr val="accent2"/>
                </a:solidFill>
              </a:rPr>
              <a:t>(3) </a:t>
            </a:r>
            <a:r>
              <a:rPr lang="en-GB" dirty="0"/>
              <a:t>&amp; </a:t>
            </a:r>
            <a:r>
              <a:rPr lang="en-GB" dirty="0">
                <a:solidFill>
                  <a:schemeClr val="accent2"/>
                </a:solidFill>
              </a:rPr>
              <a:t>(4)</a:t>
            </a:r>
            <a:r>
              <a:rPr lang="en-GB" dirty="0"/>
              <a:t>: Effects of longer-term economic variables (e.g. </a:t>
            </a:r>
            <a:r>
              <a:rPr lang="en-GB" i="1" dirty="0"/>
              <a:t>r*</a:t>
            </a:r>
            <a:r>
              <a:rPr lang="en-GB" dirty="0"/>
              <a:t>) by physical and transition impacts</a:t>
            </a:r>
          </a:p>
        </p:txBody>
      </p:sp>
      <p:sp>
        <p:nvSpPr>
          <p:cNvPr id="4" name="Rounded Rectangle 3"/>
          <p:cNvSpPr/>
          <p:nvPr/>
        </p:nvSpPr>
        <p:spPr>
          <a:xfrm>
            <a:off x="1068307"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a:p>
            <a:pPr algn="ctr"/>
            <a:r>
              <a:rPr lang="en-GB" dirty="0"/>
              <a:t>impacts</a:t>
            </a:r>
          </a:p>
        </p:txBody>
      </p:sp>
      <p:sp>
        <p:nvSpPr>
          <p:cNvPr id="5" name="Rounded Rectangle 4"/>
          <p:cNvSpPr/>
          <p:nvPr/>
        </p:nvSpPr>
        <p:spPr>
          <a:xfrm>
            <a:off x="3755300"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Transition impacts</a:t>
            </a:r>
          </a:p>
        </p:txBody>
      </p:sp>
      <p:sp>
        <p:nvSpPr>
          <p:cNvPr id="6" name="Rounded Rectangle 5"/>
          <p:cNvSpPr/>
          <p:nvPr/>
        </p:nvSpPr>
        <p:spPr>
          <a:xfrm>
            <a:off x="724276" y="1242964"/>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68307" y="3589698"/>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cycle variables</a:t>
            </a:r>
          </a:p>
        </p:txBody>
      </p:sp>
      <p:sp>
        <p:nvSpPr>
          <p:cNvPr id="8" name="Rounded Rectangle 7"/>
          <p:cNvSpPr/>
          <p:nvPr/>
        </p:nvSpPr>
        <p:spPr>
          <a:xfrm>
            <a:off x="3739457" y="3589698"/>
            <a:ext cx="1541353"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Long-run “star” variables</a:t>
            </a:r>
          </a:p>
        </p:txBody>
      </p:sp>
      <p:cxnSp>
        <p:nvCxnSpPr>
          <p:cNvPr id="13" name="Straight Arrow Connector 12"/>
          <p:cNvCxnSpPr>
            <a:stCxn id="4" idx="2"/>
            <a:endCxn id="7" idx="0"/>
          </p:cNvCxnSpPr>
          <p:nvPr/>
        </p:nvCxnSpPr>
        <p:spPr>
          <a:xfrm>
            <a:off x="1831062" y="2308633"/>
            <a:ext cx="0"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8" idx="0"/>
          </p:cNvCxnSpPr>
          <p:nvPr/>
        </p:nvCxnSpPr>
        <p:spPr>
          <a:xfrm flipH="1">
            <a:off x="4510134" y="2308633"/>
            <a:ext cx="7921"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78692" y="2333455"/>
            <a:ext cx="1176608" cy="125624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93817" y="2296135"/>
            <a:ext cx="1339159" cy="12935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78692" y="1687124"/>
            <a:ext cx="1176608" cy="646331"/>
          </a:xfrm>
          <a:prstGeom prst="rect">
            <a:avLst/>
          </a:prstGeom>
          <a:noFill/>
        </p:spPr>
        <p:txBody>
          <a:bodyPr wrap="square" rtlCol="0">
            <a:spAutoFit/>
          </a:bodyPr>
          <a:lstStyle/>
          <a:p>
            <a:pPr algn="ctr"/>
            <a:r>
              <a:rPr lang="en-GB" i="1" dirty="0">
                <a:solidFill>
                  <a:schemeClr val="accent5"/>
                </a:solidFill>
              </a:rPr>
              <a:t>Climate change</a:t>
            </a:r>
          </a:p>
        </p:txBody>
      </p:sp>
      <p:sp>
        <p:nvSpPr>
          <p:cNvPr id="22" name="TextBox 21"/>
          <p:cNvSpPr txBox="1"/>
          <p:nvPr/>
        </p:nvSpPr>
        <p:spPr>
          <a:xfrm>
            <a:off x="1398196" y="3081867"/>
            <a:ext cx="466629" cy="369332"/>
          </a:xfrm>
          <a:prstGeom prst="rect">
            <a:avLst/>
          </a:prstGeom>
          <a:noFill/>
        </p:spPr>
        <p:txBody>
          <a:bodyPr wrap="square" rtlCol="0">
            <a:spAutoFit/>
          </a:bodyPr>
          <a:lstStyle/>
          <a:p>
            <a:r>
              <a:rPr lang="en-GB" b="1" dirty="0">
                <a:solidFill>
                  <a:schemeClr val="accent2"/>
                </a:solidFill>
              </a:rPr>
              <a:t>(1)</a:t>
            </a:r>
          </a:p>
        </p:txBody>
      </p:sp>
      <p:sp>
        <p:nvSpPr>
          <p:cNvPr id="24" name="TextBox 23"/>
          <p:cNvSpPr txBox="1"/>
          <p:nvPr/>
        </p:nvSpPr>
        <p:spPr>
          <a:xfrm>
            <a:off x="2428027" y="3081867"/>
            <a:ext cx="466629" cy="369332"/>
          </a:xfrm>
          <a:prstGeom prst="rect">
            <a:avLst/>
          </a:prstGeom>
          <a:noFill/>
        </p:spPr>
        <p:txBody>
          <a:bodyPr wrap="square" rtlCol="0">
            <a:spAutoFit/>
          </a:bodyPr>
          <a:lstStyle/>
          <a:p>
            <a:r>
              <a:rPr lang="en-GB" b="1" dirty="0">
                <a:solidFill>
                  <a:schemeClr val="accent2"/>
                </a:solidFill>
              </a:rPr>
              <a:t>(2)</a:t>
            </a:r>
          </a:p>
        </p:txBody>
      </p:sp>
      <p:sp>
        <p:nvSpPr>
          <p:cNvPr id="26" name="TextBox 25"/>
          <p:cNvSpPr txBox="1"/>
          <p:nvPr/>
        </p:nvSpPr>
        <p:spPr>
          <a:xfrm>
            <a:off x="3472569" y="3081867"/>
            <a:ext cx="466629" cy="369332"/>
          </a:xfrm>
          <a:prstGeom prst="rect">
            <a:avLst/>
          </a:prstGeom>
          <a:noFill/>
          <a:ln>
            <a:noFill/>
          </a:ln>
        </p:spPr>
        <p:txBody>
          <a:bodyPr wrap="square" rtlCol="0">
            <a:spAutoFit/>
          </a:bodyPr>
          <a:lstStyle/>
          <a:p>
            <a:r>
              <a:rPr lang="en-GB" b="1" dirty="0">
                <a:solidFill>
                  <a:schemeClr val="accent2"/>
                </a:solidFill>
              </a:rPr>
              <a:t>(3)</a:t>
            </a:r>
          </a:p>
        </p:txBody>
      </p:sp>
      <p:sp>
        <p:nvSpPr>
          <p:cNvPr id="28" name="TextBox 27"/>
          <p:cNvSpPr txBox="1"/>
          <p:nvPr/>
        </p:nvSpPr>
        <p:spPr>
          <a:xfrm>
            <a:off x="4487690" y="3081867"/>
            <a:ext cx="466629" cy="369332"/>
          </a:xfrm>
          <a:prstGeom prst="rect">
            <a:avLst/>
          </a:prstGeom>
          <a:noFill/>
        </p:spPr>
        <p:txBody>
          <a:bodyPr wrap="square" rtlCol="0">
            <a:spAutoFit/>
          </a:bodyPr>
          <a:lstStyle/>
          <a:p>
            <a:r>
              <a:rPr lang="en-GB" b="1" dirty="0">
                <a:solidFill>
                  <a:schemeClr val="accent2"/>
                </a:solidFill>
              </a:rPr>
              <a:t>(4)</a:t>
            </a:r>
          </a:p>
        </p:txBody>
      </p:sp>
      <p:sp>
        <p:nvSpPr>
          <p:cNvPr id="10" name="Footer Placeholder 9"/>
          <p:cNvSpPr>
            <a:spLocks noGrp="1"/>
          </p:cNvSpPr>
          <p:nvPr>
            <p:ph type="ftr" sz="quarter" idx="11"/>
          </p:nvPr>
        </p:nvSpPr>
        <p:spPr/>
        <p:txBody>
          <a:bodyPr/>
          <a:lstStyle/>
          <a:p>
            <a:r>
              <a:rPr lang="en-GB"/>
              <a:t>OFFICIAL BLUE</a:t>
            </a:r>
            <a:endParaRPr lang="en-GB" dirty="0"/>
          </a:p>
        </p:txBody>
      </p:sp>
    </p:spTree>
    <p:extLst>
      <p:ext uri="{BB962C8B-B14F-4D97-AF65-F5344CB8AC3E}">
        <p14:creationId xmlns:p14="http://schemas.microsoft.com/office/powerpoint/2010/main" val="402079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6" y="257486"/>
            <a:ext cx="11277600" cy="912814"/>
          </a:xfrm>
        </p:spPr>
        <p:txBody>
          <a:bodyPr/>
          <a:lstStyle/>
          <a:p>
            <a:r>
              <a:rPr lang="en-GB" dirty="0"/>
              <a:t>A framework of the macroeconomic impacts of climate change</a:t>
            </a:r>
          </a:p>
        </p:txBody>
      </p:sp>
      <p:sp>
        <p:nvSpPr>
          <p:cNvPr id="3" name="Text Placeholder 2"/>
          <p:cNvSpPr>
            <a:spLocks noGrp="1"/>
          </p:cNvSpPr>
          <p:nvPr>
            <p:ph type="body" sz="quarter" idx="13"/>
          </p:nvPr>
        </p:nvSpPr>
        <p:spPr>
          <a:xfrm>
            <a:off x="6111089" y="1242964"/>
            <a:ext cx="5621807" cy="5138786"/>
          </a:xfrm>
        </p:spPr>
        <p:txBody>
          <a:bodyPr/>
          <a:lstStyle/>
          <a:p>
            <a:pPr>
              <a:buClr>
                <a:schemeClr val="tx1"/>
              </a:buClr>
            </a:pPr>
            <a:r>
              <a:rPr lang="en-GB" dirty="0">
                <a:solidFill>
                  <a:schemeClr val="accent2"/>
                </a:solidFill>
              </a:rPr>
              <a:t>(1)</a:t>
            </a:r>
            <a:r>
              <a:rPr lang="en-GB" dirty="0"/>
              <a:t> &amp; </a:t>
            </a:r>
            <a:r>
              <a:rPr lang="en-GB" dirty="0">
                <a:solidFill>
                  <a:schemeClr val="accent2"/>
                </a:solidFill>
              </a:rPr>
              <a:t>(2)</a:t>
            </a:r>
            <a:r>
              <a:rPr lang="en-GB" dirty="0"/>
              <a:t>: Effects on shorter-term   economic variables (e.g. output, inflation) by physical and transition impacts</a:t>
            </a:r>
          </a:p>
          <a:p>
            <a:pPr>
              <a:buClr>
                <a:schemeClr val="tx1"/>
              </a:buClr>
            </a:pPr>
            <a:r>
              <a:rPr lang="en-GB" dirty="0">
                <a:solidFill>
                  <a:schemeClr val="accent2"/>
                </a:solidFill>
              </a:rPr>
              <a:t>(3) </a:t>
            </a:r>
            <a:r>
              <a:rPr lang="en-GB" dirty="0"/>
              <a:t>&amp; </a:t>
            </a:r>
            <a:r>
              <a:rPr lang="en-GB" dirty="0">
                <a:solidFill>
                  <a:schemeClr val="accent2"/>
                </a:solidFill>
              </a:rPr>
              <a:t>(4)</a:t>
            </a:r>
            <a:r>
              <a:rPr lang="en-GB" dirty="0"/>
              <a:t>: Effects of longer-term economic variables (e.g. </a:t>
            </a:r>
            <a:r>
              <a:rPr lang="en-GB" i="1" dirty="0"/>
              <a:t>r*</a:t>
            </a:r>
            <a:r>
              <a:rPr lang="en-GB" dirty="0"/>
              <a:t>) by physical and transition impacts</a:t>
            </a:r>
          </a:p>
        </p:txBody>
      </p:sp>
      <p:sp>
        <p:nvSpPr>
          <p:cNvPr id="4" name="Rounded Rectangle 3"/>
          <p:cNvSpPr/>
          <p:nvPr/>
        </p:nvSpPr>
        <p:spPr>
          <a:xfrm>
            <a:off x="1068307"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a:p>
            <a:pPr algn="ctr"/>
            <a:r>
              <a:rPr lang="en-GB" dirty="0"/>
              <a:t>impacts</a:t>
            </a:r>
          </a:p>
        </p:txBody>
      </p:sp>
      <p:sp>
        <p:nvSpPr>
          <p:cNvPr id="5" name="Rounded Rectangle 4"/>
          <p:cNvSpPr/>
          <p:nvPr/>
        </p:nvSpPr>
        <p:spPr>
          <a:xfrm>
            <a:off x="3755300"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Transition impacts</a:t>
            </a:r>
          </a:p>
        </p:txBody>
      </p:sp>
      <p:sp>
        <p:nvSpPr>
          <p:cNvPr id="6" name="Rounded Rectangle 5"/>
          <p:cNvSpPr/>
          <p:nvPr/>
        </p:nvSpPr>
        <p:spPr>
          <a:xfrm>
            <a:off x="724276" y="1242964"/>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68307" y="3589698"/>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cycle variables</a:t>
            </a:r>
          </a:p>
        </p:txBody>
      </p:sp>
      <p:sp>
        <p:nvSpPr>
          <p:cNvPr id="8" name="Rounded Rectangle 7"/>
          <p:cNvSpPr/>
          <p:nvPr/>
        </p:nvSpPr>
        <p:spPr>
          <a:xfrm>
            <a:off x="3739457" y="3589698"/>
            <a:ext cx="1541353"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Long-run “star” variables</a:t>
            </a:r>
          </a:p>
        </p:txBody>
      </p:sp>
      <p:sp>
        <p:nvSpPr>
          <p:cNvPr id="9" name="Rounded Rectangle 8"/>
          <p:cNvSpPr/>
          <p:nvPr/>
        </p:nvSpPr>
        <p:spPr>
          <a:xfrm>
            <a:off x="1068307" y="5498470"/>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Monetary policy</a:t>
            </a:r>
          </a:p>
        </p:txBody>
      </p:sp>
      <p:sp>
        <p:nvSpPr>
          <p:cNvPr id="11" name="Rounded Rectangle 10"/>
          <p:cNvSpPr/>
          <p:nvPr/>
        </p:nvSpPr>
        <p:spPr>
          <a:xfrm>
            <a:off x="724276" y="5130483"/>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4" idx="2"/>
            <a:endCxn id="7" idx="0"/>
          </p:cNvCxnSpPr>
          <p:nvPr/>
        </p:nvCxnSpPr>
        <p:spPr>
          <a:xfrm>
            <a:off x="1831062" y="2308633"/>
            <a:ext cx="0"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8" idx="0"/>
          </p:cNvCxnSpPr>
          <p:nvPr/>
        </p:nvCxnSpPr>
        <p:spPr>
          <a:xfrm flipH="1">
            <a:off x="4510134" y="2308633"/>
            <a:ext cx="7921"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78692" y="2333455"/>
            <a:ext cx="1176608" cy="125624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93817" y="2296135"/>
            <a:ext cx="1339159" cy="12935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9" idx="0"/>
          </p:cNvCxnSpPr>
          <p:nvPr/>
        </p:nvCxnSpPr>
        <p:spPr>
          <a:xfrm>
            <a:off x="1831062" y="4347549"/>
            <a:ext cx="0" cy="115092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593817" y="4347549"/>
            <a:ext cx="1161483" cy="115092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78692" y="1687124"/>
            <a:ext cx="1176608" cy="646331"/>
          </a:xfrm>
          <a:prstGeom prst="rect">
            <a:avLst/>
          </a:prstGeom>
          <a:noFill/>
        </p:spPr>
        <p:txBody>
          <a:bodyPr wrap="square" rtlCol="0">
            <a:spAutoFit/>
          </a:bodyPr>
          <a:lstStyle/>
          <a:p>
            <a:pPr algn="ctr"/>
            <a:r>
              <a:rPr lang="en-GB" i="1" dirty="0">
                <a:solidFill>
                  <a:schemeClr val="accent5"/>
                </a:solidFill>
              </a:rPr>
              <a:t>Climate change</a:t>
            </a:r>
          </a:p>
        </p:txBody>
      </p:sp>
      <p:sp>
        <p:nvSpPr>
          <p:cNvPr id="34" name="TextBox 33"/>
          <p:cNvSpPr txBox="1"/>
          <p:nvPr/>
        </p:nvSpPr>
        <p:spPr>
          <a:xfrm>
            <a:off x="2727539" y="5565099"/>
            <a:ext cx="926857" cy="646331"/>
          </a:xfrm>
          <a:prstGeom prst="rect">
            <a:avLst/>
          </a:prstGeom>
          <a:noFill/>
        </p:spPr>
        <p:txBody>
          <a:bodyPr wrap="none" rtlCol="0">
            <a:spAutoFit/>
          </a:bodyPr>
          <a:lstStyle/>
          <a:p>
            <a:pPr algn="ctr"/>
            <a:r>
              <a:rPr lang="en-GB" i="1" dirty="0">
                <a:solidFill>
                  <a:schemeClr val="accent5"/>
                </a:solidFill>
              </a:rPr>
              <a:t>Central </a:t>
            </a:r>
          </a:p>
          <a:p>
            <a:pPr algn="ctr"/>
            <a:r>
              <a:rPr lang="en-GB" i="1" dirty="0">
                <a:solidFill>
                  <a:schemeClr val="accent5"/>
                </a:solidFill>
              </a:rPr>
              <a:t>banking</a:t>
            </a:r>
          </a:p>
        </p:txBody>
      </p:sp>
      <p:sp>
        <p:nvSpPr>
          <p:cNvPr id="22" name="TextBox 21"/>
          <p:cNvSpPr txBox="1"/>
          <p:nvPr/>
        </p:nvSpPr>
        <p:spPr>
          <a:xfrm>
            <a:off x="1398196" y="3081867"/>
            <a:ext cx="466629" cy="369332"/>
          </a:xfrm>
          <a:prstGeom prst="rect">
            <a:avLst/>
          </a:prstGeom>
          <a:noFill/>
        </p:spPr>
        <p:txBody>
          <a:bodyPr wrap="square" rtlCol="0">
            <a:spAutoFit/>
          </a:bodyPr>
          <a:lstStyle/>
          <a:p>
            <a:r>
              <a:rPr lang="en-GB" b="1" dirty="0">
                <a:solidFill>
                  <a:schemeClr val="accent2"/>
                </a:solidFill>
              </a:rPr>
              <a:t>(1)</a:t>
            </a:r>
          </a:p>
        </p:txBody>
      </p:sp>
      <p:sp>
        <p:nvSpPr>
          <p:cNvPr id="24" name="TextBox 23"/>
          <p:cNvSpPr txBox="1"/>
          <p:nvPr/>
        </p:nvSpPr>
        <p:spPr>
          <a:xfrm>
            <a:off x="2428027" y="3081867"/>
            <a:ext cx="466629" cy="369332"/>
          </a:xfrm>
          <a:prstGeom prst="rect">
            <a:avLst/>
          </a:prstGeom>
          <a:noFill/>
        </p:spPr>
        <p:txBody>
          <a:bodyPr wrap="square" rtlCol="0">
            <a:spAutoFit/>
          </a:bodyPr>
          <a:lstStyle/>
          <a:p>
            <a:r>
              <a:rPr lang="en-GB" b="1" dirty="0">
                <a:solidFill>
                  <a:schemeClr val="accent2"/>
                </a:solidFill>
              </a:rPr>
              <a:t>(2)</a:t>
            </a:r>
          </a:p>
        </p:txBody>
      </p:sp>
      <p:sp>
        <p:nvSpPr>
          <p:cNvPr id="26" name="TextBox 25"/>
          <p:cNvSpPr txBox="1"/>
          <p:nvPr/>
        </p:nvSpPr>
        <p:spPr>
          <a:xfrm>
            <a:off x="3472569" y="3081867"/>
            <a:ext cx="466629" cy="369332"/>
          </a:xfrm>
          <a:prstGeom prst="rect">
            <a:avLst/>
          </a:prstGeom>
          <a:noFill/>
          <a:ln>
            <a:noFill/>
          </a:ln>
        </p:spPr>
        <p:txBody>
          <a:bodyPr wrap="square" rtlCol="0">
            <a:spAutoFit/>
          </a:bodyPr>
          <a:lstStyle/>
          <a:p>
            <a:r>
              <a:rPr lang="en-GB" b="1" dirty="0">
                <a:solidFill>
                  <a:schemeClr val="accent2"/>
                </a:solidFill>
              </a:rPr>
              <a:t>(3)</a:t>
            </a:r>
          </a:p>
        </p:txBody>
      </p:sp>
      <p:sp>
        <p:nvSpPr>
          <p:cNvPr id="28" name="TextBox 27"/>
          <p:cNvSpPr txBox="1"/>
          <p:nvPr/>
        </p:nvSpPr>
        <p:spPr>
          <a:xfrm>
            <a:off x="4487690" y="3081867"/>
            <a:ext cx="466629" cy="369332"/>
          </a:xfrm>
          <a:prstGeom prst="rect">
            <a:avLst/>
          </a:prstGeom>
          <a:noFill/>
        </p:spPr>
        <p:txBody>
          <a:bodyPr wrap="square" rtlCol="0">
            <a:spAutoFit/>
          </a:bodyPr>
          <a:lstStyle/>
          <a:p>
            <a:r>
              <a:rPr lang="en-GB" b="1" dirty="0">
                <a:solidFill>
                  <a:schemeClr val="accent2"/>
                </a:solidFill>
              </a:rPr>
              <a:t>(4)</a:t>
            </a:r>
          </a:p>
        </p:txBody>
      </p:sp>
      <p:sp>
        <p:nvSpPr>
          <p:cNvPr id="10" name="Footer Placeholder 9"/>
          <p:cNvSpPr>
            <a:spLocks noGrp="1"/>
          </p:cNvSpPr>
          <p:nvPr>
            <p:ph type="ftr" sz="quarter" idx="11"/>
          </p:nvPr>
        </p:nvSpPr>
        <p:spPr/>
        <p:txBody>
          <a:bodyPr/>
          <a:lstStyle/>
          <a:p>
            <a:r>
              <a:rPr lang="en-GB"/>
              <a:t>OFFICIAL BLUE</a:t>
            </a:r>
            <a:endParaRPr lang="en-GB" dirty="0"/>
          </a:p>
        </p:txBody>
      </p:sp>
    </p:spTree>
    <p:extLst>
      <p:ext uri="{BB962C8B-B14F-4D97-AF65-F5344CB8AC3E}">
        <p14:creationId xmlns:p14="http://schemas.microsoft.com/office/powerpoint/2010/main" val="187798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6" y="257486"/>
            <a:ext cx="11277600" cy="912814"/>
          </a:xfrm>
        </p:spPr>
        <p:txBody>
          <a:bodyPr/>
          <a:lstStyle/>
          <a:p>
            <a:r>
              <a:rPr lang="en-GB" dirty="0"/>
              <a:t>A framework of the macroeconomic impacts of climate change</a:t>
            </a:r>
          </a:p>
        </p:txBody>
      </p:sp>
      <p:sp>
        <p:nvSpPr>
          <p:cNvPr id="3" name="Text Placeholder 2"/>
          <p:cNvSpPr>
            <a:spLocks noGrp="1"/>
          </p:cNvSpPr>
          <p:nvPr>
            <p:ph type="body" sz="quarter" idx="13"/>
          </p:nvPr>
        </p:nvSpPr>
        <p:spPr>
          <a:xfrm>
            <a:off x="6111089" y="1242964"/>
            <a:ext cx="5621807" cy="5138786"/>
          </a:xfrm>
        </p:spPr>
        <p:txBody>
          <a:bodyPr/>
          <a:lstStyle/>
          <a:p>
            <a:pPr>
              <a:buClr>
                <a:schemeClr val="tx1"/>
              </a:buClr>
            </a:pPr>
            <a:r>
              <a:rPr lang="en-GB" dirty="0">
                <a:solidFill>
                  <a:schemeClr val="accent2"/>
                </a:solidFill>
              </a:rPr>
              <a:t>(1)</a:t>
            </a:r>
            <a:r>
              <a:rPr lang="en-GB" dirty="0"/>
              <a:t> &amp; </a:t>
            </a:r>
            <a:r>
              <a:rPr lang="en-GB" dirty="0">
                <a:solidFill>
                  <a:schemeClr val="accent2"/>
                </a:solidFill>
              </a:rPr>
              <a:t>(2)</a:t>
            </a:r>
            <a:r>
              <a:rPr lang="en-GB" dirty="0"/>
              <a:t>: Effects on shorter-term   economic variables (e.g. output, inflation) by physical and transition impacts</a:t>
            </a:r>
          </a:p>
          <a:p>
            <a:pPr>
              <a:buClr>
                <a:schemeClr val="tx1"/>
              </a:buClr>
            </a:pPr>
            <a:r>
              <a:rPr lang="en-GB" dirty="0">
                <a:solidFill>
                  <a:schemeClr val="accent2"/>
                </a:solidFill>
              </a:rPr>
              <a:t>(3) </a:t>
            </a:r>
            <a:r>
              <a:rPr lang="en-GB" dirty="0"/>
              <a:t>&amp; </a:t>
            </a:r>
            <a:r>
              <a:rPr lang="en-GB" dirty="0">
                <a:solidFill>
                  <a:schemeClr val="accent2"/>
                </a:solidFill>
              </a:rPr>
              <a:t>(4)</a:t>
            </a:r>
            <a:r>
              <a:rPr lang="en-GB" dirty="0"/>
              <a:t>: Effects of longer-term economic variables (e.g. </a:t>
            </a:r>
            <a:r>
              <a:rPr lang="en-GB" i="1" dirty="0"/>
              <a:t>r*</a:t>
            </a:r>
            <a:r>
              <a:rPr lang="en-GB" dirty="0"/>
              <a:t>) by physical and transition impacts</a:t>
            </a:r>
          </a:p>
          <a:p>
            <a:pPr>
              <a:buClr>
                <a:schemeClr val="tx1"/>
              </a:buClr>
            </a:pPr>
            <a:r>
              <a:rPr lang="en-GB" dirty="0">
                <a:solidFill>
                  <a:schemeClr val="accent2"/>
                </a:solidFill>
              </a:rPr>
              <a:t>(5)</a:t>
            </a:r>
            <a:r>
              <a:rPr lang="en-GB" dirty="0"/>
              <a:t>: effects of climate change on the transmission/effectiveness of monetary policy </a:t>
            </a:r>
          </a:p>
        </p:txBody>
      </p:sp>
      <p:sp>
        <p:nvSpPr>
          <p:cNvPr id="4" name="Rounded Rectangle 3"/>
          <p:cNvSpPr/>
          <p:nvPr/>
        </p:nvSpPr>
        <p:spPr>
          <a:xfrm>
            <a:off x="1068307"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a:p>
            <a:pPr algn="ctr"/>
            <a:r>
              <a:rPr lang="en-GB" dirty="0"/>
              <a:t>impacts</a:t>
            </a:r>
          </a:p>
        </p:txBody>
      </p:sp>
      <p:sp>
        <p:nvSpPr>
          <p:cNvPr id="5" name="Rounded Rectangle 4"/>
          <p:cNvSpPr/>
          <p:nvPr/>
        </p:nvSpPr>
        <p:spPr>
          <a:xfrm>
            <a:off x="3755300"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Transition impacts</a:t>
            </a:r>
          </a:p>
        </p:txBody>
      </p:sp>
      <p:sp>
        <p:nvSpPr>
          <p:cNvPr id="6" name="Rounded Rectangle 5"/>
          <p:cNvSpPr/>
          <p:nvPr/>
        </p:nvSpPr>
        <p:spPr>
          <a:xfrm>
            <a:off x="724276" y="1242964"/>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68307" y="3589698"/>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cycle variables</a:t>
            </a:r>
          </a:p>
        </p:txBody>
      </p:sp>
      <p:sp>
        <p:nvSpPr>
          <p:cNvPr id="8" name="Rounded Rectangle 7"/>
          <p:cNvSpPr/>
          <p:nvPr/>
        </p:nvSpPr>
        <p:spPr>
          <a:xfrm>
            <a:off x="3739457" y="3589698"/>
            <a:ext cx="1541353"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Long-run “star” variables</a:t>
            </a:r>
          </a:p>
        </p:txBody>
      </p:sp>
      <p:sp>
        <p:nvSpPr>
          <p:cNvPr id="9" name="Rounded Rectangle 8"/>
          <p:cNvSpPr/>
          <p:nvPr/>
        </p:nvSpPr>
        <p:spPr>
          <a:xfrm>
            <a:off x="1068307" y="5498470"/>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Monetary policy</a:t>
            </a:r>
          </a:p>
        </p:txBody>
      </p:sp>
      <p:sp>
        <p:nvSpPr>
          <p:cNvPr id="11" name="Rounded Rectangle 10"/>
          <p:cNvSpPr/>
          <p:nvPr/>
        </p:nvSpPr>
        <p:spPr>
          <a:xfrm>
            <a:off x="724276" y="5130483"/>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4" idx="2"/>
            <a:endCxn id="7" idx="0"/>
          </p:cNvCxnSpPr>
          <p:nvPr/>
        </p:nvCxnSpPr>
        <p:spPr>
          <a:xfrm>
            <a:off x="1831062" y="2308633"/>
            <a:ext cx="0"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8" idx="0"/>
          </p:cNvCxnSpPr>
          <p:nvPr/>
        </p:nvCxnSpPr>
        <p:spPr>
          <a:xfrm flipH="1">
            <a:off x="4510134" y="2308633"/>
            <a:ext cx="7921"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78692" y="2333455"/>
            <a:ext cx="1176608" cy="125624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93817" y="2296135"/>
            <a:ext cx="1339159" cy="12935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9" idx="0"/>
          </p:cNvCxnSpPr>
          <p:nvPr/>
        </p:nvCxnSpPr>
        <p:spPr>
          <a:xfrm>
            <a:off x="1831062" y="4347549"/>
            <a:ext cx="0" cy="115092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593817" y="4347549"/>
            <a:ext cx="1161483" cy="115092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78692" y="1687124"/>
            <a:ext cx="1176608" cy="646331"/>
          </a:xfrm>
          <a:prstGeom prst="rect">
            <a:avLst/>
          </a:prstGeom>
          <a:noFill/>
        </p:spPr>
        <p:txBody>
          <a:bodyPr wrap="square" rtlCol="0">
            <a:spAutoFit/>
          </a:bodyPr>
          <a:lstStyle/>
          <a:p>
            <a:pPr algn="ctr"/>
            <a:r>
              <a:rPr lang="en-GB" i="1" dirty="0">
                <a:solidFill>
                  <a:schemeClr val="accent5"/>
                </a:solidFill>
              </a:rPr>
              <a:t>Climate change</a:t>
            </a:r>
          </a:p>
        </p:txBody>
      </p:sp>
      <p:sp>
        <p:nvSpPr>
          <p:cNvPr id="34" name="TextBox 33"/>
          <p:cNvSpPr txBox="1"/>
          <p:nvPr/>
        </p:nvSpPr>
        <p:spPr>
          <a:xfrm>
            <a:off x="2727539" y="5565099"/>
            <a:ext cx="926857" cy="646331"/>
          </a:xfrm>
          <a:prstGeom prst="rect">
            <a:avLst/>
          </a:prstGeom>
          <a:noFill/>
        </p:spPr>
        <p:txBody>
          <a:bodyPr wrap="none" rtlCol="0">
            <a:spAutoFit/>
          </a:bodyPr>
          <a:lstStyle/>
          <a:p>
            <a:pPr algn="ctr"/>
            <a:r>
              <a:rPr lang="en-GB" i="1" dirty="0">
                <a:solidFill>
                  <a:schemeClr val="accent5"/>
                </a:solidFill>
              </a:rPr>
              <a:t>Central </a:t>
            </a:r>
          </a:p>
          <a:p>
            <a:pPr algn="ctr"/>
            <a:r>
              <a:rPr lang="en-GB" i="1" dirty="0">
                <a:solidFill>
                  <a:schemeClr val="accent5"/>
                </a:solidFill>
              </a:rPr>
              <a:t>banking</a:t>
            </a:r>
          </a:p>
        </p:txBody>
      </p:sp>
      <p:sp>
        <p:nvSpPr>
          <p:cNvPr id="22" name="TextBox 21"/>
          <p:cNvSpPr txBox="1"/>
          <p:nvPr/>
        </p:nvSpPr>
        <p:spPr>
          <a:xfrm>
            <a:off x="1398196" y="3081867"/>
            <a:ext cx="466629" cy="369332"/>
          </a:xfrm>
          <a:prstGeom prst="rect">
            <a:avLst/>
          </a:prstGeom>
          <a:noFill/>
        </p:spPr>
        <p:txBody>
          <a:bodyPr wrap="square" rtlCol="0">
            <a:spAutoFit/>
          </a:bodyPr>
          <a:lstStyle/>
          <a:p>
            <a:r>
              <a:rPr lang="en-GB" b="1" dirty="0">
                <a:solidFill>
                  <a:schemeClr val="accent2"/>
                </a:solidFill>
              </a:rPr>
              <a:t>(1)</a:t>
            </a:r>
          </a:p>
        </p:txBody>
      </p:sp>
      <p:sp>
        <p:nvSpPr>
          <p:cNvPr id="24" name="TextBox 23"/>
          <p:cNvSpPr txBox="1"/>
          <p:nvPr/>
        </p:nvSpPr>
        <p:spPr>
          <a:xfrm>
            <a:off x="2428027" y="3081867"/>
            <a:ext cx="466629" cy="369332"/>
          </a:xfrm>
          <a:prstGeom prst="rect">
            <a:avLst/>
          </a:prstGeom>
          <a:noFill/>
        </p:spPr>
        <p:txBody>
          <a:bodyPr wrap="square" rtlCol="0">
            <a:spAutoFit/>
          </a:bodyPr>
          <a:lstStyle/>
          <a:p>
            <a:r>
              <a:rPr lang="en-GB" b="1" dirty="0">
                <a:solidFill>
                  <a:schemeClr val="accent2"/>
                </a:solidFill>
              </a:rPr>
              <a:t>(2)</a:t>
            </a:r>
          </a:p>
        </p:txBody>
      </p:sp>
      <p:sp>
        <p:nvSpPr>
          <p:cNvPr id="26" name="TextBox 25"/>
          <p:cNvSpPr txBox="1"/>
          <p:nvPr/>
        </p:nvSpPr>
        <p:spPr>
          <a:xfrm>
            <a:off x="3472569" y="3081867"/>
            <a:ext cx="466629" cy="369332"/>
          </a:xfrm>
          <a:prstGeom prst="rect">
            <a:avLst/>
          </a:prstGeom>
          <a:noFill/>
          <a:ln>
            <a:noFill/>
          </a:ln>
        </p:spPr>
        <p:txBody>
          <a:bodyPr wrap="square" rtlCol="0">
            <a:spAutoFit/>
          </a:bodyPr>
          <a:lstStyle/>
          <a:p>
            <a:r>
              <a:rPr lang="en-GB" b="1" dirty="0">
                <a:solidFill>
                  <a:schemeClr val="accent2"/>
                </a:solidFill>
              </a:rPr>
              <a:t>(3)</a:t>
            </a:r>
          </a:p>
        </p:txBody>
      </p:sp>
      <p:sp>
        <p:nvSpPr>
          <p:cNvPr id="28" name="TextBox 27"/>
          <p:cNvSpPr txBox="1"/>
          <p:nvPr/>
        </p:nvSpPr>
        <p:spPr>
          <a:xfrm>
            <a:off x="4487690" y="3081867"/>
            <a:ext cx="466629" cy="369332"/>
          </a:xfrm>
          <a:prstGeom prst="rect">
            <a:avLst/>
          </a:prstGeom>
          <a:noFill/>
        </p:spPr>
        <p:txBody>
          <a:bodyPr wrap="square" rtlCol="0">
            <a:spAutoFit/>
          </a:bodyPr>
          <a:lstStyle/>
          <a:p>
            <a:r>
              <a:rPr lang="en-GB" b="1" dirty="0">
                <a:solidFill>
                  <a:schemeClr val="accent2"/>
                </a:solidFill>
              </a:rPr>
              <a:t>(4)</a:t>
            </a:r>
          </a:p>
        </p:txBody>
      </p:sp>
      <p:cxnSp>
        <p:nvCxnSpPr>
          <p:cNvPr id="29" name="Elbow Connector 28"/>
          <p:cNvCxnSpPr/>
          <p:nvPr/>
        </p:nvCxnSpPr>
        <p:spPr>
          <a:xfrm rot="16200000" flipH="1" flipV="1">
            <a:off x="2295404" y="-252337"/>
            <a:ext cx="299196" cy="4146106"/>
          </a:xfrm>
          <a:prstGeom prst="bentConnector4">
            <a:avLst>
              <a:gd name="adj1" fmla="val -76405"/>
              <a:gd name="adj2" fmla="val 99813"/>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a:off x="1068307" y="3968624"/>
            <a:ext cx="12700" cy="1908772"/>
          </a:xfrm>
          <a:prstGeom prst="bentConnector3">
            <a:avLst>
              <a:gd name="adj1" fmla="val 18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0800000" flipV="1">
            <a:off x="380249" y="1989876"/>
            <a:ext cx="688059" cy="2933132"/>
          </a:xfrm>
          <a:prstGeom prst="bentConnector2">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0245" y="4923008"/>
            <a:ext cx="460594" cy="1"/>
          </a:xfrm>
          <a:prstGeom prst="straightConnector1">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7975" y="4553676"/>
            <a:ext cx="466629" cy="369332"/>
          </a:xfrm>
          <a:prstGeom prst="rect">
            <a:avLst/>
          </a:prstGeom>
          <a:noFill/>
        </p:spPr>
        <p:txBody>
          <a:bodyPr wrap="square" rtlCol="0">
            <a:spAutoFit/>
          </a:bodyPr>
          <a:lstStyle/>
          <a:p>
            <a:r>
              <a:rPr lang="en-GB" b="1" dirty="0">
                <a:solidFill>
                  <a:schemeClr val="accent2"/>
                </a:solidFill>
              </a:rPr>
              <a:t>(5)</a:t>
            </a:r>
          </a:p>
        </p:txBody>
      </p:sp>
      <p:sp>
        <p:nvSpPr>
          <p:cNvPr id="10" name="Footer Placeholder 9"/>
          <p:cNvSpPr>
            <a:spLocks noGrp="1"/>
          </p:cNvSpPr>
          <p:nvPr>
            <p:ph type="ftr" sz="quarter" idx="11"/>
          </p:nvPr>
        </p:nvSpPr>
        <p:spPr/>
        <p:txBody>
          <a:bodyPr/>
          <a:lstStyle/>
          <a:p>
            <a:r>
              <a:rPr lang="en-GB"/>
              <a:t>OFFICIAL BLUE</a:t>
            </a:r>
            <a:endParaRPr lang="en-GB" dirty="0"/>
          </a:p>
        </p:txBody>
      </p:sp>
    </p:spTree>
    <p:extLst>
      <p:ext uri="{BB962C8B-B14F-4D97-AF65-F5344CB8AC3E}">
        <p14:creationId xmlns:p14="http://schemas.microsoft.com/office/powerpoint/2010/main" val="4233296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96" y="257486"/>
            <a:ext cx="11277600" cy="912814"/>
          </a:xfrm>
        </p:spPr>
        <p:txBody>
          <a:bodyPr/>
          <a:lstStyle/>
          <a:p>
            <a:r>
              <a:rPr lang="en-GB" dirty="0"/>
              <a:t>A framework of the macroeconomic impacts of climate change</a:t>
            </a:r>
          </a:p>
        </p:txBody>
      </p:sp>
      <p:sp>
        <p:nvSpPr>
          <p:cNvPr id="3" name="Text Placeholder 2"/>
          <p:cNvSpPr>
            <a:spLocks noGrp="1"/>
          </p:cNvSpPr>
          <p:nvPr>
            <p:ph type="body" sz="quarter" idx="13"/>
          </p:nvPr>
        </p:nvSpPr>
        <p:spPr>
          <a:xfrm>
            <a:off x="6111089" y="1242964"/>
            <a:ext cx="5621807" cy="5138786"/>
          </a:xfrm>
        </p:spPr>
        <p:txBody>
          <a:bodyPr/>
          <a:lstStyle/>
          <a:p>
            <a:pPr>
              <a:buClr>
                <a:schemeClr val="tx1"/>
              </a:buClr>
            </a:pPr>
            <a:r>
              <a:rPr lang="en-GB" dirty="0">
                <a:solidFill>
                  <a:schemeClr val="accent2"/>
                </a:solidFill>
              </a:rPr>
              <a:t>(1)</a:t>
            </a:r>
            <a:r>
              <a:rPr lang="en-GB" dirty="0"/>
              <a:t> &amp; </a:t>
            </a:r>
            <a:r>
              <a:rPr lang="en-GB" dirty="0">
                <a:solidFill>
                  <a:schemeClr val="accent2"/>
                </a:solidFill>
              </a:rPr>
              <a:t>(2)</a:t>
            </a:r>
            <a:r>
              <a:rPr lang="en-GB" dirty="0"/>
              <a:t>: Effects on shorter-term   economic variables (e.g. output, inflation) by physical and transition impacts</a:t>
            </a:r>
          </a:p>
          <a:p>
            <a:pPr>
              <a:buClr>
                <a:schemeClr val="tx1"/>
              </a:buClr>
            </a:pPr>
            <a:r>
              <a:rPr lang="en-GB" dirty="0">
                <a:solidFill>
                  <a:schemeClr val="accent2"/>
                </a:solidFill>
              </a:rPr>
              <a:t>(3) </a:t>
            </a:r>
            <a:r>
              <a:rPr lang="en-GB" dirty="0"/>
              <a:t>&amp; </a:t>
            </a:r>
            <a:r>
              <a:rPr lang="en-GB" dirty="0">
                <a:solidFill>
                  <a:schemeClr val="accent2"/>
                </a:solidFill>
              </a:rPr>
              <a:t>(4)</a:t>
            </a:r>
            <a:r>
              <a:rPr lang="en-GB" dirty="0"/>
              <a:t>: Effects of longer-term economic variables (e.g. </a:t>
            </a:r>
            <a:r>
              <a:rPr lang="en-GB" i="1" dirty="0"/>
              <a:t>r*</a:t>
            </a:r>
            <a:r>
              <a:rPr lang="en-GB" dirty="0"/>
              <a:t>) by physical and transition impacts</a:t>
            </a:r>
          </a:p>
          <a:p>
            <a:pPr>
              <a:buClr>
                <a:schemeClr val="tx1"/>
              </a:buClr>
            </a:pPr>
            <a:r>
              <a:rPr lang="en-GB" dirty="0">
                <a:solidFill>
                  <a:schemeClr val="accent2"/>
                </a:solidFill>
              </a:rPr>
              <a:t>(5)</a:t>
            </a:r>
            <a:r>
              <a:rPr lang="en-GB" dirty="0"/>
              <a:t>: effects of climate change on the transmission/effectiveness of monetary policy </a:t>
            </a:r>
          </a:p>
          <a:p>
            <a:r>
              <a:rPr lang="en-GB" dirty="0"/>
              <a:t>Effect on financial stability policies, which could feed back to macro variables</a:t>
            </a:r>
          </a:p>
          <a:p>
            <a:pPr marL="0" indent="0">
              <a:buNone/>
            </a:pPr>
            <a:endParaRPr lang="en-GB" dirty="0"/>
          </a:p>
        </p:txBody>
      </p:sp>
      <p:sp>
        <p:nvSpPr>
          <p:cNvPr id="4" name="Rounded Rectangle 3"/>
          <p:cNvSpPr/>
          <p:nvPr/>
        </p:nvSpPr>
        <p:spPr>
          <a:xfrm>
            <a:off x="1068307"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Physical</a:t>
            </a:r>
          </a:p>
          <a:p>
            <a:pPr algn="ctr"/>
            <a:r>
              <a:rPr lang="en-GB" dirty="0"/>
              <a:t>impacts</a:t>
            </a:r>
          </a:p>
        </p:txBody>
      </p:sp>
      <p:sp>
        <p:nvSpPr>
          <p:cNvPr id="5" name="Rounded Rectangle 4"/>
          <p:cNvSpPr/>
          <p:nvPr/>
        </p:nvSpPr>
        <p:spPr>
          <a:xfrm>
            <a:off x="3755300" y="1671118"/>
            <a:ext cx="1525509" cy="63751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Transition impacts</a:t>
            </a:r>
          </a:p>
        </p:txBody>
      </p:sp>
      <p:sp>
        <p:nvSpPr>
          <p:cNvPr id="6" name="Rounded Rectangle 5"/>
          <p:cNvSpPr/>
          <p:nvPr/>
        </p:nvSpPr>
        <p:spPr>
          <a:xfrm>
            <a:off x="724276" y="1242964"/>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68307" y="3589698"/>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Business cycle variables</a:t>
            </a:r>
          </a:p>
        </p:txBody>
      </p:sp>
      <p:sp>
        <p:nvSpPr>
          <p:cNvPr id="8" name="Rounded Rectangle 7"/>
          <p:cNvSpPr/>
          <p:nvPr/>
        </p:nvSpPr>
        <p:spPr>
          <a:xfrm>
            <a:off x="3739457" y="3589698"/>
            <a:ext cx="1541353"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Long-run “star” variables</a:t>
            </a:r>
          </a:p>
        </p:txBody>
      </p:sp>
      <p:sp>
        <p:nvSpPr>
          <p:cNvPr id="9" name="Rounded Rectangle 8"/>
          <p:cNvSpPr/>
          <p:nvPr/>
        </p:nvSpPr>
        <p:spPr>
          <a:xfrm>
            <a:off x="1068307" y="5498470"/>
            <a:ext cx="1525510" cy="757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Monetary policy</a:t>
            </a:r>
          </a:p>
        </p:txBody>
      </p:sp>
      <p:sp>
        <p:nvSpPr>
          <p:cNvPr id="11" name="Rounded Rectangle 10"/>
          <p:cNvSpPr/>
          <p:nvPr/>
        </p:nvSpPr>
        <p:spPr>
          <a:xfrm>
            <a:off x="724276" y="5130483"/>
            <a:ext cx="4934139" cy="1493821"/>
          </a:xfrm>
          <a:prstGeom prst="roundRect">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4" idx="2"/>
            <a:endCxn id="7" idx="0"/>
          </p:cNvCxnSpPr>
          <p:nvPr/>
        </p:nvCxnSpPr>
        <p:spPr>
          <a:xfrm>
            <a:off x="1831062" y="2308633"/>
            <a:ext cx="0"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8" idx="0"/>
          </p:cNvCxnSpPr>
          <p:nvPr/>
        </p:nvCxnSpPr>
        <p:spPr>
          <a:xfrm flipH="1">
            <a:off x="4510134" y="2308633"/>
            <a:ext cx="7921" cy="128106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78692" y="2333455"/>
            <a:ext cx="1176608" cy="125624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593817" y="2296135"/>
            <a:ext cx="1339159" cy="12935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9" idx="0"/>
          </p:cNvCxnSpPr>
          <p:nvPr/>
        </p:nvCxnSpPr>
        <p:spPr>
          <a:xfrm>
            <a:off x="1831062" y="4347549"/>
            <a:ext cx="0" cy="115092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593817" y="4347549"/>
            <a:ext cx="1161483" cy="115092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78692" y="1687124"/>
            <a:ext cx="1176608" cy="646331"/>
          </a:xfrm>
          <a:prstGeom prst="rect">
            <a:avLst/>
          </a:prstGeom>
          <a:noFill/>
        </p:spPr>
        <p:txBody>
          <a:bodyPr wrap="square" rtlCol="0">
            <a:spAutoFit/>
          </a:bodyPr>
          <a:lstStyle/>
          <a:p>
            <a:pPr algn="ctr"/>
            <a:r>
              <a:rPr lang="en-GB" i="1" dirty="0">
                <a:solidFill>
                  <a:schemeClr val="accent5"/>
                </a:solidFill>
              </a:rPr>
              <a:t>Climate change</a:t>
            </a:r>
          </a:p>
        </p:txBody>
      </p:sp>
      <p:sp>
        <p:nvSpPr>
          <p:cNvPr id="34" name="TextBox 33"/>
          <p:cNvSpPr txBox="1"/>
          <p:nvPr/>
        </p:nvSpPr>
        <p:spPr>
          <a:xfrm>
            <a:off x="2727539" y="5565099"/>
            <a:ext cx="926857" cy="646331"/>
          </a:xfrm>
          <a:prstGeom prst="rect">
            <a:avLst/>
          </a:prstGeom>
          <a:noFill/>
        </p:spPr>
        <p:txBody>
          <a:bodyPr wrap="none" rtlCol="0">
            <a:spAutoFit/>
          </a:bodyPr>
          <a:lstStyle/>
          <a:p>
            <a:pPr algn="ctr"/>
            <a:r>
              <a:rPr lang="en-GB" i="1" dirty="0">
                <a:solidFill>
                  <a:schemeClr val="accent5"/>
                </a:solidFill>
              </a:rPr>
              <a:t>Central </a:t>
            </a:r>
          </a:p>
          <a:p>
            <a:pPr algn="ctr"/>
            <a:r>
              <a:rPr lang="en-GB" i="1" dirty="0">
                <a:solidFill>
                  <a:schemeClr val="accent5"/>
                </a:solidFill>
              </a:rPr>
              <a:t>banking</a:t>
            </a:r>
          </a:p>
        </p:txBody>
      </p:sp>
      <p:sp>
        <p:nvSpPr>
          <p:cNvPr id="22" name="TextBox 21"/>
          <p:cNvSpPr txBox="1"/>
          <p:nvPr/>
        </p:nvSpPr>
        <p:spPr>
          <a:xfrm>
            <a:off x="1398196" y="3081867"/>
            <a:ext cx="466629" cy="369332"/>
          </a:xfrm>
          <a:prstGeom prst="rect">
            <a:avLst/>
          </a:prstGeom>
          <a:noFill/>
        </p:spPr>
        <p:txBody>
          <a:bodyPr wrap="square" rtlCol="0">
            <a:spAutoFit/>
          </a:bodyPr>
          <a:lstStyle/>
          <a:p>
            <a:r>
              <a:rPr lang="en-GB" b="1" dirty="0">
                <a:solidFill>
                  <a:schemeClr val="accent2"/>
                </a:solidFill>
              </a:rPr>
              <a:t>(1)</a:t>
            </a:r>
          </a:p>
        </p:txBody>
      </p:sp>
      <p:sp>
        <p:nvSpPr>
          <p:cNvPr id="24" name="TextBox 23"/>
          <p:cNvSpPr txBox="1"/>
          <p:nvPr/>
        </p:nvSpPr>
        <p:spPr>
          <a:xfrm>
            <a:off x="2428027" y="3081867"/>
            <a:ext cx="466629" cy="369332"/>
          </a:xfrm>
          <a:prstGeom prst="rect">
            <a:avLst/>
          </a:prstGeom>
          <a:noFill/>
        </p:spPr>
        <p:txBody>
          <a:bodyPr wrap="square" rtlCol="0">
            <a:spAutoFit/>
          </a:bodyPr>
          <a:lstStyle/>
          <a:p>
            <a:r>
              <a:rPr lang="en-GB" b="1" dirty="0">
                <a:solidFill>
                  <a:schemeClr val="accent2"/>
                </a:solidFill>
              </a:rPr>
              <a:t>(2)</a:t>
            </a:r>
          </a:p>
        </p:txBody>
      </p:sp>
      <p:sp>
        <p:nvSpPr>
          <p:cNvPr id="26" name="TextBox 25"/>
          <p:cNvSpPr txBox="1"/>
          <p:nvPr/>
        </p:nvSpPr>
        <p:spPr>
          <a:xfrm>
            <a:off x="3472569" y="3081867"/>
            <a:ext cx="466629" cy="369332"/>
          </a:xfrm>
          <a:prstGeom prst="rect">
            <a:avLst/>
          </a:prstGeom>
          <a:noFill/>
          <a:ln>
            <a:noFill/>
          </a:ln>
        </p:spPr>
        <p:txBody>
          <a:bodyPr wrap="square" rtlCol="0">
            <a:spAutoFit/>
          </a:bodyPr>
          <a:lstStyle/>
          <a:p>
            <a:r>
              <a:rPr lang="en-GB" b="1" dirty="0">
                <a:solidFill>
                  <a:schemeClr val="accent2"/>
                </a:solidFill>
              </a:rPr>
              <a:t>(3)</a:t>
            </a:r>
          </a:p>
        </p:txBody>
      </p:sp>
      <p:sp>
        <p:nvSpPr>
          <p:cNvPr id="28" name="TextBox 27"/>
          <p:cNvSpPr txBox="1"/>
          <p:nvPr/>
        </p:nvSpPr>
        <p:spPr>
          <a:xfrm>
            <a:off x="4487690" y="3081867"/>
            <a:ext cx="466629" cy="369332"/>
          </a:xfrm>
          <a:prstGeom prst="rect">
            <a:avLst/>
          </a:prstGeom>
          <a:noFill/>
        </p:spPr>
        <p:txBody>
          <a:bodyPr wrap="square" rtlCol="0">
            <a:spAutoFit/>
          </a:bodyPr>
          <a:lstStyle/>
          <a:p>
            <a:r>
              <a:rPr lang="en-GB" b="1" dirty="0">
                <a:solidFill>
                  <a:schemeClr val="accent2"/>
                </a:solidFill>
              </a:rPr>
              <a:t>(4)</a:t>
            </a:r>
          </a:p>
        </p:txBody>
      </p:sp>
      <p:cxnSp>
        <p:nvCxnSpPr>
          <p:cNvPr id="29" name="Elbow Connector 28"/>
          <p:cNvCxnSpPr/>
          <p:nvPr/>
        </p:nvCxnSpPr>
        <p:spPr>
          <a:xfrm rot="16200000" flipH="1" flipV="1">
            <a:off x="2295404" y="-252337"/>
            <a:ext cx="299196" cy="4146106"/>
          </a:xfrm>
          <a:prstGeom prst="bentConnector4">
            <a:avLst>
              <a:gd name="adj1" fmla="val -76405"/>
              <a:gd name="adj2" fmla="val 99813"/>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a:off x="1068307" y="3968624"/>
            <a:ext cx="12700" cy="1908772"/>
          </a:xfrm>
          <a:prstGeom prst="bentConnector3">
            <a:avLst>
              <a:gd name="adj1" fmla="val 18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0800000" flipV="1">
            <a:off x="380249" y="1989876"/>
            <a:ext cx="688059" cy="2933132"/>
          </a:xfrm>
          <a:prstGeom prst="bentConnector2">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0245" y="4923008"/>
            <a:ext cx="460594" cy="1"/>
          </a:xfrm>
          <a:prstGeom prst="straightConnector1">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7975" y="4553676"/>
            <a:ext cx="466629" cy="369332"/>
          </a:xfrm>
          <a:prstGeom prst="rect">
            <a:avLst/>
          </a:prstGeom>
          <a:noFill/>
        </p:spPr>
        <p:txBody>
          <a:bodyPr wrap="square" rtlCol="0">
            <a:spAutoFit/>
          </a:bodyPr>
          <a:lstStyle/>
          <a:p>
            <a:r>
              <a:rPr lang="en-GB" b="1" dirty="0">
                <a:solidFill>
                  <a:schemeClr val="accent2"/>
                </a:solidFill>
              </a:rPr>
              <a:t>(5)</a:t>
            </a:r>
          </a:p>
        </p:txBody>
      </p:sp>
      <p:sp>
        <p:nvSpPr>
          <p:cNvPr id="36" name="Rounded Rectangle 35"/>
          <p:cNvSpPr/>
          <p:nvPr/>
        </p:nvSpPr>
        <p:spPr>
          <a:xfrm>
            <a:off x="3755300" y="5498469"/>
            <a:ext cx="1525510" cy="75785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Financial stability policy</a:t>
            </a:r>
          </a:p>
        </p:txBody>
      </p:sp>
      <p:cxnSp>
        <p:nvCxnSpPr>
          <p:cNvPr id="37" name="Straight Arrow Connector 36"/>
          <p:cNvCxnSpPr>
            <a:endCxn id="36" idx="0"/>
          </p:cNvCxnSpPr>
          <p:nvPr/>
        </p:nvCxnSpPr>
        <p:spPr>
          <a:xfrm>
            <a:off x="4510134" y="4347549"/>
            <a:ext cx="7921" cy="115092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83256" y="4347549"/>
            <a:ext cx="1172044" cy="115092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GB"/>
              <a:t>OFFICIAL BLUE</a:t>
            </a:r>
            <a:endParaRPr lang="en-GB" dirty="0"/>
          </a:p>
        </p:txBody>
      </p:sp>
    </p:spTree>
    <p:extLst>
      <p:ext uri="{BB962C8B-B14F-4D97-AF65-F5344CB8AC3E}">
        <p14:creationId xmlns:p14="http://schemas.microsoft.com/office/powerpoint/2010/main" val="291438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Physical impacts on business cycles</a:t>
            </a:r>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OFFICIAL BLUE</a:t>
            </a:r>
          </a:p>
        </p:txBody>
      </p:sp>
    </p:spTree>
    <p:extLst>
      <p:ext uri="{BB962C8B-B14F-4D97-AF65-F5344CB8AC3E}">
        <p14:creationId xmlns:p14="http://schemas.microsoft.com/office/powerpoint/2010/main" val="421919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OFFICIAL BLUE</a:t>
            </a:r>
            <a:endParaRPr lang="en-GB" dirty="0"/>
          </a:p>
        </p:txBody>
      </p:sp>
      <p:pic>
        <p:nvPicPr>
          <p:cNvPr id="12" name="Picture Placeholder 11"/>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a:stretch>
            <a:fillRect/>
          </a:stretch>
        </p:blipFill>
        <p:spPr>
          <a:xfrm>
            <a:off x="680385" y="1348361"/>
            <a:ext cx="2629870" cy="2629870"/>
          </a:xfrm>
        </p:spPr>
      </p:pic>
      <p:sp>
        <p:nvSpPr>
          <p:cNvPr id="4" name="Title 3"/>
          <p:cNvSpPr>
            <a:spLocks noGrp="1"/>
          </p:cNvSpPr>
          <p:nvPr>
            <p:ph type="title"/>
          </p:nvPr>
        </p:nvSpPr>
        <p:spPr/>
        <p:txBody>
          <a:bodyPr/>
          <a:lstStyle/>
          <a:p>
            <a:r>
              <a:rPr lang="en-GB" dirty="0"/>
              <a:t>Physical impacts of climate change: key literature takeaways</a:t>
            </a:r>
          </a:p>
        </p:txBody>
      </p:sp>
      <p:sp>
        <p:nvSpPr>
          <p:cNvPr id="9" name="Text Placeholder 8"/>
          <p:cNvSpPr>
            <a:spLocks noGrp="1"/>
          </p:cNvSpPr>
          <p:nvPr>
            <p:ph type="body" sz="quarter" idx="21"/>
          </p:nvPr>
        </p:nvSpPr>
        <p:spPr>
          <a:xfrm>
            <a:off x="468313" y="4061361"/>
            <a:ext cx="3384000" cy="2320389"/>
          </a:xfrm>
        </p:spPr>
        <p:txBody>
          <a:bodyPr/>
          <a:lstStyle/>
          <a:p>
            <a:pPr marL="0" indent="0">
              <a:buNone/>
            </a:pPr>
            <a:r>
              <a:rPr lang="en-GB" dirty="0"/>
              <a:t>Natural disasters often have a negative impact on GDP, but large heterogeneity</a:t>
            </a:r>
          </a:p>
          <a:p>
            <a:pPr marL="0" indent="0">
              <a:buNone/>
            </a:pPr>
            <a:r>
              <a:rPr lang="en-GB" sz="1400" dirty="0"/>
              <a:t>(</a:t>
            </a:r>
            <a:r>
              <a:rPr lang="en-GB" sz="1400" dirty="0" err="1"/>
              <a:t>Cavallo</a:t>
            </a:r>
            <a:r>
              <a:rPr lang="en-GB" sz="1400" dirty="0"/>
              <a:t> &amp; </a:t>
            </a:r>
            <a:r>
              <a:rPr lang="en-GB" sz="1400" dirty="0" err="1"/>
              <a:t>Noy</a:t>
            </a:r>
            <a:r>
              <a:rPr lang="en-GB" sz="1400" dirty="0"/>
              <a:t>, 2009; </a:t>
            </a:r>
            <a:r>
              <a:rPr lang="en-GB" sz="1400" dirty="0" err="1"/>
              <a:t>Raddatz</a:t>
            </a:r>
            <a:r>
              <a:rPr lang="en-GB" sz="1400" dirty="0"/>
              <a:t>, 2009; </a:t>
            </a:r>
            <a:r>
              <a:rPr lang="en-GB" sz="1400" dirty="0" err="1"/>
              <a:t>Loayza</a:t>
            </a:r>
            <a:r>
              <a:rPr lang="en-GB" sz="1400" dirty="0"/>
              <a:t> et al., 2012; von Peter et al., 2012)</a:t>
            </a:r>
          </a:p>
          <a:p>
            <a:pPr marL="0" indent="0">
              <a:buNone/>
            </a:pPr>
            <a:endParaRPr lang="en-GB" dirty="0"/>
          </a:p>
        </p:txBody>
      </p:sp>
      <p:sp>
        <p:nvSpPr>
          <p:cNvPr id="3" name="Picture Placeholder 2"/>
          <p:cNvSpPr>
            <a:spLocks noGrp="1"/>
          </p:cNvSpPr>
          <p:nvPr>
            <p:ph type="pic" sz="quarter" idx="19"/>
          </p:nvPr>
        </p:nvSpPr>
        <p:spPr/>
      </p:sp>
      <p:sp>
        <p:nvSpPr>
          <p:cNvPr id="6" name="Text Placeholder 5"/>
          <p:cNvSpPr>
            <a:spLocks noGrp="1"/>
          </p:cNvSpPr>
          <p:nvPr>
            <p:ph type="body" sz="quarter" idx="22"/>
          </p:nvPr>
        </p:nvSpPr>
        <p:spPr/>
        <p:txBody>
          <a:bodyPr/>
          <a:lstStyle/>
          <a:p>
            <a:endParaRPr lang="en-GB"/>
          </a:p>
        </p:txBody>
      </p:sp>
      <p:sp>
        <p:nvSpPr>
          <p:cNvPr id="8" name="Picture Placeholder 7"/>
          <p:cNvSpPr>
            <a:spLocks noGrp="1"/>
          </p:cNvSpPr>
          <p:nvPr>
            <p:ph type="pic" sz="quarter" idx="20"/>
          </p:nvPr>
        </p:nvSpPr>
        <p:spPr/>
      </p:sp>
      <p:sp>
        <p:nvSpPr>
          <p:cNvPr id="13" name="Text Placeholder 12"/>
          <p:cNvSpPr>
            <a:spLocks noGrp="1"/>
          </p:cNvSpPr>
          <p:nvPr>
            <p:ph type="body" sz="quarter" idx="23"/>
          </p:nvPr>
        </p:nvSpPr>
        <p:spPr/>
        <p:txBody>
          <a:bodyPr/>
          <a:lstStyle/>
          <a:p>
            <a:endParaRPr lang="en-GB"/>
          </a:p>
        </p:txBody>
      </p:sp>
    </p:spTree>
    <p:extLst>
      <p:ext uri="{BB962C8B-B14F-4D97-AF65-F5344CB8AC3E}">
        <p14:creationId xmlns:p14="http://schemas.microsoft.com/office/powerpoint/2010/main" val="3836588947"/>
      </p:ext>
    </p:extLst>
  </p:cSld>
  <p:clrMapOvr>
    <a:masterClrMapping/>
  </p:clrMapOvr>
</p:sld>
</file>

<file path=ppt/theme/theme1.xml><?xml version="1.0" encoding="utf-8"?>
<a:theme xmlns:a="http://schemas.openxmlformats.org/drawingml/2006/main" name="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A.pptx" id="{6C723B9E-9DD5-46FA-B786-10E886AA26E0}" vid="{1198EFE4-F1FD-4746-924A-D88A0C6C7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BOE-Official Template A (2)</Template>
  <TotalTime>4250</TotalTime>
  <Words>2318</Words>
  <Application>Microsoft Office PowerPoint</Application>
  <PresentationFormat>Widescreen</PresentationFormat>
  <Paragraphs>249</Paragraphs>
  <Slides>27</Slides>
  <Notes>26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Bank LINKS Template</vt:lpstr>
      <vt:lpstr>PowerPoint Presentation</vt:lpstr>
      <vt:lpstr>A framework of the macroeconomic impacts of climate change</vt:lpstr>
      <vt:lpstr>A framework of the macroeconomic impacts of climate change</vt:lpstr>
      <vt:lpstr>A framework of the macroeconomic impacts of climate change</vt:lpstr>
      <vt:lpstr>A framework of the macroeconomic impacts of climate change</vt:lpstr>
      <vt:lpstr>A framework of the macroeconomic impacts of climate change</vt:lpstr>
      <vt:lpstr>A framework of the macroeconomic impacts of climate change</vt:lpstr>
      <vt:lpstr>Physical impacts on business cycles</vt:lpstr>
      <vt:lpstr>Physical impacts of climate change: key literature takeaways</vt:lpstr>
      <vt:lpstr>Physical impacts of climate change: key literature takeaways</vt:lpstr>
      <vt:lpstr>Physical impacts of climate change: key literature takeaways</vt:lpstr>
      <vt:lpstr>Floods and its macroeconomic impacts</vt:lpstr>
      <vt:lpstr>Transition impacts on business cycles</vt:lpstr>
      <vt:lpstr>Transition impacts of climate change: key literature takeaways</vt:lpstr>
      <vt:lpstr>Transition impacts of climate change: key literature takeaways</vt:lpstr>
      <vt:lpstr>Transition impacts of climate change: key literature takeaways</vt:lpstr>
      <vt:lpstr>Carbon price shocks are similar to, but not the same as, oil price shocks</vt:lpstr>
      <vt:lpstr>Latest Decision Maker Panel survey climate module in 2023</vt:lpstr>
      <vt:lpstr>Latest Decision Maker Panel survey climate module in 2023</vt:lpstr>
      <vt:lpstr>Only a small minority of UK firms report monitoring climate risks…</vt:lpstr>
      <vt:lpstr>… but more have a climate change strategy…</vt:lpstr>
      <vt:lpstr>... and majority of UK firms took some action to reduce emissions…</vt:lpstr>
      <vt:lpstr>… which was a little higher in 2023 relative to 2022</vt:lpstr>
      <vt:lpstr>Conclusions</vt:lpstr>
      <vt:lpstr>Adapting to structural changes is not new to monetary policy</vt:lpstr>
      <vt:lpstr>Conclusion</vt:lpstr>
      <vt:lpstr>PowerPoint Presentation</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Wanengkirtyo, Boromeus</dc:creator>
  <cp:lastModifiedBy>Wanengkirtyo, Boromeus</cp:lastModifiedBy>
  <cp:revision>852</cp:revision>
  <dcterms:created xsi:type="dcterms:W3CDTF">2022-05-03T21:33:03Z</dcterms:created>
  <dcterms:modified xsi:type="dcterms:W3CDTF">2024-02-26T17:25:07Z</dcterms:modified>
</cp:coreProperties>
</file>