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7" r:id="rId6"/>
    <p:sldId id="262" r:id="rId7"/>
    <p:sldId id="263" r:id="rId8"/>
    <p:sldId id="264" r:id="rId9"/>
    <p:sldId id="265" r:id="rId10"/>
    <p:sldId id="266" r:id="rId11"/>
    <p:sldId id="268" r:id="rId12"/>
    <p:sldId id="269"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576" y="126"/>
      </p:cViewPr>
      <p:guideLst>
        <p:guide orient="horz"/>
        <p:guide pos="560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F8CE88-7D83-470F-B9B3-ECE2D1EC8B6F}" type="datetimeFigureOut">
              <a:rPr lang="en-GB" smtClean="0"/>
              <a:t>26/02/2024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F704F0-A21A-49E0-8D7D-9AE63D2EDCCA}" type="slidenum">
              <a:rPr lang="en-GB" smtClean="0"/>
              <a:t>‹#›</a:t>
            </a:fld>
            <a:endParaRPr lang="en-GB"/>
          </a:p>
        </p:txBody>
      </p:sp>
    </p:spTree>
    <p:extLst>
      <p:ext uri="{BB962C8B-B14F-4D97-AF65-F5344CB8AC3E}">
        <p14:creationId xmlns:p14="http://schemas.microsoft.com/office/powerpoint/2010/main" val="1312107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85011" y="4343400"/>
            <a:ext cx="6083166" cy="3895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47859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412778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7B285-BE25-43E1-E1D6-41B41D186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3EA63-068B-079C-B9A8-6F5DDD248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0EC49-1855-6CA3-342F-BD2BD047CF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5A919E-3AE9-B926-C427-8201D0FF3A2B}"/>
              </a:ext>
            </a:extLst>
          </p:cNvPr>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297540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B8A3E-4B9C-0B99-DC72-3E6228FA5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284D9-AE8A-A8E9-D203-8FC54D922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BED8B-AD0D-A8B7-933F-1BC2B1E153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FB94AE-17DA-6A74-CBBA-474ABF66B17D}"/>
              </a:ext>
            </a:extLst>
          </p:cNvPr>
          <p:cNvSpPr>
            <a:spLocks noGrp="1"/>
          </p:cNvSpPr>
          <p:nvPr>
            <p:ph type="sldNum" sz="quarter" idx="10"/>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196579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89BAC-6A06-A525-3B96-17A725B7B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F088B-5711-A700-BCCF-89546CBA9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59A8A-A029-6DEE-8FFD-81DE43BE98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D1165A-E0A0-6294-DE66-3A9474CAD574}"/>
              </a:ext>
            </a:extLst>
          </p:cNvPr>
          <p:cNvSpPr>
            <a:spLocks noGrp="1"/>
          </p:cNvSpPr>
          <p:nvPr>
            <p:ph type="sldNum" sz="quarter" idx="10"/>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178835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0518-8EB0-8510-87FF-C66F07CE0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48B88-77EA-5D10-ABF8-6182074C0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33EB4-0BE7-4D2A-4B7B-6C3F45BAFE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54F918-E8CC-8065-F070-099EF6A82FF4}"/>
              </a:ext>
            </a:extLst>
          </p:cNvPr>
          <p:cNvSpPr>
            <a:spLocks noGrp="1"/>
          </p:cNvSpPr>
          <p:nvPr>
            <p:ph type="sldNum" sz="quarter" idx="10"/>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148908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68F97-A624-B201-FAAB-6639ACC8A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08C17-D696-93EB-76CB-C56FE3113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53F06-FE0D-AD85-B0ED-05784E6B5A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BB1272-6F3B-AF3E-DF55-DB9C6C9CC0E8}"/>
              </a:ext>
            </a:extLst>
          </p:cNvPr>
          <p:cNvSpPr>
            <a:spLocks noGrp="1"/>
          </p:cNvSpPr>
          <p:nvPr>
            <p:ph type="sldNum" sz="quarter" idx="10"/>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28456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5246C-DC40-B277-52FA-77AF704A1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15C8D-B775-1A47-BE89-5F67D31F4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82D2D-0A7E-CFE1-97B9-3CCDB15155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33885E-E83E-4781-535F-5F1CBE49FE7D}"/>
              </a:ext>
            </a:extLst>
          </p:cNvPr>
          <p:cNvSpPr>
            <a:spLocks noGrp="1"/>
          </p:cNvSpPr>
          <p:nvPr>
            <p:ph type="sldNum" sz="quarter" idx="10"/>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4203721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FD79F-E505-3657-C02B-4E1AC4AD3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00F4F-B4CE-F78E-00F9-7F63D3F1C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9C634-C60C-C659-F850-A030D2146F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DD3D17-5E21-7ABC-29DB-37FA702D15F0}"/>
              </a:ext>
            </a:extLst>
          </p:cNvPr>
          <p:cNvSpPr>
            <a:spLocks noGrp="1"/>
          </p:cNvSpPr>
          <p:nvPr>
            <p:ph type="sldNum" sz="quarter" idx="10"/>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1793973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9144000" cy="4069724"/>
          </a:xfrm>
          <a:solidFill>
            <a:schemeClr val="accent2">
              <a:lumMod val="20000"/>
              <a:lumOff val="80000"/>
            </a:schemeClr>
          </a:solidFill>
        </p:spPr>
        <p:txBody>
          <a:bodyPr tIns="1656000"/>
          <a:lstStyle>
            <a:lvl1pPr marL="0" indent="0" algn="ctr">
              <a:buNone/>
              <a:defRPr sz="1050" b="0" baseline="0"/>
            </a:lvl1pPr>
          </a:lstStyle>
          <a:p>
            <a:endParaRPr lang="en-US"/>
          </a:p>
        </p:txBody>
      </p:sp>
      <p:sp>
        <p:nvSpPr>
          <p:cNvPr id="2" name="Title 1"/>
          <p:cNvSpPr>
            <a:spLocks noGrp="1"/>
          </p:cNvSpPr>
          <p:nvPr>
            <p:ph type="ctrTitle" hasCustomPrompt="1"/>
          </p:nvPr>
        </p:nvSpPr>
        <p:spPr>
          <a:xfrm>
            <a:off x="263147" y="261053"/>
            <a:ext cx="4827548" cy="1618378"/>
          </a:xfrm>
        </p:spPr>
        <p:txBody>
          <a:bodyPr/>
          <a:lstStyle>
            <a:lvl1pPr algn="l">
              <a:lnSpc>
                <a:spcPts val="3500"/>
              </a:lnSpc>
              <a:defRPr sz="4400">
                <a:solidFill>
                  <a:schemeClr val="tx1"/>
                </a:solidFill>
              </a:defRPr>
            </a:lvl1pPr>
          </a:lstStyle>
          <a:p>
            <a:r>
              <a:rPr lang="en-US"/>
              <a:t>Media &amp; PR</a:t>
            </a:r>
            <a:endParaRPr lang="en-GB"/>
          </a:p>
        </p:txBody>
      </p:sp>
      <p:sp>
        <p:nvSpPr>
          <p:cNvPr id="3" name="Subtitle 2"/>
          <p:cNvSpPr>
            <a:spLocks noGrp="1"/>
          </p:cNvSpPr>
          <p:nvPr>
            <p:ph type="subTitle" idx="1"/>
          </p:nvPr>
        </p:nvSpPr>
        <p:spPr>
          <a:xfrm>
            <a:off x="261937" y="1871911"/>
            <a:ext cx="6374065" cy="480929"/>
          </a:xfrm>
        </p:spPr>
        <p:txBody>
          <a:bodyPr/>
          <a:lstStyle>
            <a:lvl1pPr marL="0" indent="0" algn="l">
              <a:buNone/>
              <a:defRPr sz="1800" spc="-6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6367" y="4410037"/>
            <a:ext cx="1446454" cy="36820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937" y="4416022"/>
            <a:ext cx="960722" cy="343313"/>
          </a:xfrm>
          <a:prstGeom prst="rect">
            <a:avLst/>
          </a:prstGeom>
        </p:spPr>
      </p:pic>
      <p:pic>
        <p:nvPicPr>
          <p:cNvPr id="6" name="Picture 5" descr="Logo, company name&#10;&#10;Description automatically generated">
            <a:extLst>
              <a:ext uri="{FF2B5EF4-FFF2-40B4-BE49-F238E27FC236}">
                <a16:creationId xmlns:a16="http://schemas.microsoft.com/office/drawing/2014/main" id="{D08C1A76-FD20-081B-8630-70101C1034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5284" y="4306248"/>
            <a:ext cx="1471062" cy="453087"/>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108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261938" y="184033"/>
            <a:ext cx="4310062" cy="371567"/>
          </a:xfrm>
        </p:spPr>
        <p:txBody>
          <a:bodyPr/>
          <a:lstStyle/>
          <a:p>
            <a:r>
              <a:rPr lang="en-US"/>
              <a:t>Click to edit Master title style</a:t>
            </a:r>
            <a:endParaRPr lang="en-GB"/>
          </a:p>
        </p:txBody>
      </p:sp>
      <p:sp>
        <p:nvSpPr>
          <p:cNvPr id="3" name="Content Placeholder 2"/>
          <p:cNvSpPr>
            <a:spLocks noGrp="1"/>
          </p:cNvSpPr>
          <p:nvPr>
            <p:ph idx="1"/>
          </p:nvPr>
        </p:nvSpPr>
        <p:spPr>
          <a:xfrm>
            <a:off x="261938" y="869399"/>
            <a:ext cx="4176712" cy="3193666"/>
          </a:xfrm>
        </p:spPr>
        <p:txBody>
          <a:bodyPr/>
          <a:lstStyle>
            <a:lvl1pPr marL="0" indent="0">
              <a:spcBef>
                <a:spcPts val="850"/>
              </a:spcBef>
              <a:buNone/>
              <a:defRPr b="0">
                <a:latin typeface="+mn-lt"/>
              </a:defRPr>
            </a:lvl1pPr>
            <a:lvl2pPr marL="514350" indent="0">
              <a:buNone/>
              <a:defRPr b="0">
                <a:latin typeface="+mn-lt"/>
              </a:defRPr>
            </a:lvl2pPr>
            <a:lvl3pPr marL="779462" indent="0">
              <a:buNone/>
              <a:defRPr b="0">
                <a:latin typeface="+mn-lt"/>
              </a:defRPr>
            </a:lvl3pPr>
            <a:lvl4pPr marL="1004888" indent="0">
              <a:buNone/>
              <a:defRPr b="0">
                <a:latin typeface="+mn-lt"/>
              </a:defRPr>
            </a:lvl4pPr>
            <a:lvl5pPr marL="1250950" indent="0">
              <a:buNone/>
              <a:defRPr b="0">
                <a:latin typeface="+mn-lt"/>
              </a:defRPr>
            </a:lvl5pPr>
          </a:lstStyle>
          <a:p>
            <a:pPr lvl="0"/>
            <a:r>
              <a:rPr lang="en-US"/>
              <a:t>Click to edit Master text styles</a:t>
            </a:r>
          </a:p>
        </p:txBody>
      </p:sp>
      <p:sp>
        <p:nvSpPr>
          <p:cNvPr id="7" name="Picture Placeholder 14"/>
          <p:cNvSpPr>
            <a:spLocks noGrp="1"/>
          </p:cNvSpPr>
          <p:nvPr>
            <p:ph type="pic" sz="quarter" idx="10" hasCustomPrompt="1"/>
          </p:nvPr>
        </p:nvSpPr>
        <p:spPr>
          <a:xfrm>
            <a:off x="5076825" y="254000"/>
            <a:ext cx="3814763" cy="3813175"/>
          </a:xfrm>
          <a:solidFill>
            <a:schemeClr val="accent2">
              <a:lumMod val="20000"/>
              <a:lumOff val="80000"/>
            </a:schemeClr>
          </a:solidFill>
        </p:spPr>
        <p:txBody>
          <a:bodyPr tIns="1656000"/>
          <a:lstStyle>
            <a:lvl1pPr marL="0" indent="0" algn="ctr">
              <a:buNone/>
              <a:defRPr sz="1050" b="0" baseline="0"/>
            </a:lvl1pPr>
          </a:lstStyle>
          <a:p>
            <a:r>
              <a:rPr lang="en-GB"/>
              <a:t>INSERT IMAGE HERE</a:t>
            </a:r>
            <a:endParaRPr lang="en-US"/>
          </a:p>
        </p:txBody>
      </p:sp>
    </p:spTree>
    <p:extLst>
      <p:ext uri="{BB962C8B-B14F-4D97-AF65-F5344CB8AC3E}">
        <p14:creationId xmlns:p14="http://schemas.microsoft.com/office/powerpoint/2010/main" val="323279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ull out Quote">
    <p:spTree>
      <p:nvGrpSpPr>
        <p:cNvPr id="1" name=""/>
        <p:cNvGrpSpPr/>
        <p:nvPr/>
      </p:nvGrpSpPr>
      <p:grpSpPr>
        <a:xfrm>
          <a:off x="0" y="0"/>
          <a:ext cx="0" cy="0"/>
          <a:chOff x="0" y="0"/>
          <a:chExt cx="0" cy="0"/>
        </a:xfrm>
      </p:grpSpPr>
      <p:sp>
        <p:nvSpPr>
          <p:cNvPr id="3" name="Rectangle 2"/>
          <p:cNvSpPr/>
          <p:nvPr userDrawn="1"/>
        </p:nvSpPr>
        <p:spPr>
          <a:xfrm>
            <a:off x="0" y="-64371"/>
            <a:ext cx="9144000" cy="4054311"/>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p:nvPr>
        </p:nvSpPr>
        <p:spPr>
          <a:xfrm>
            <a:off x="933450" y="489071"/>
            <a:ext cx="7277100" cy="3039740"/>
          </a:xfrm>
        </p:spPr>
        <p:txBody>
          <a:bodyPr/>
          <a:lstStyle>
            <a:lvl1pPr marL="0" indent="0" algn="ctr">
              <a:buNone/>
              <a:defRPr sz="3800" b="1">
                <a:solidFill>
                  <a:schemeClr val="tx2"/>
                </a:solidFill>
                <a:latin typeface="+mj-lt"/>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en-US"/>
              <a:t>Click to edit Master text styles</a:t>
            </a:r>
          </a:p>
        </p:txBody>
      </p:sp>
      <p:sp>
        <p:nvSpPr>
          <p:cNvPr id="11" name="Text Placeholder 10"/>
          <p:cNvSpPr>
            <a:spLocks noGrp="1"/>
          </p:cNvSpPr>
          <p:nvPr>
            <p:ph type="body" sz="quarter" idx="14"/>
          </p:nvPr>
        </p:nvSpPr>
        <p:spPr>
          <a:xfrm>
            <a:off x="2789231" y="3631530"/>
            <a:ext cx="3565538" cy="358410"/>
          </a:xfrm>
        </p:spPr>
        <p:txBody>
          <a:bodyPr/>
          <a:lstStyle>
            <a:lvl1pPr marL="0" indent="0" algn="ctr">
              <a:buNone/>
              <a:defRPr sz="1800">
                <a:solidFill>
                  <a:schemeClr val="bg1"/>
                </a:solidFill>
                <a:latin typeface="+mj-lt"/>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873" y="4346658"/>
            <a:ext cx="1545627" cy="393447"/>
          </a:xfrm>
          <a:prstGeom prst="rect">
            <a:avLst/>
          </a:prstGeom>
        </p:spPr>
      </p:pic>
    </p:spTree>
    <p:extLst>
      <p:ext uri="{BB962C8B-B14F-4D97-AF65-F5344CB8AC3E}">
        <p14:creationId xmlns:p14="http://schemas.microsoft.com/office/powerpoint/2010/main" val="165775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3" name="Picture Placeholder 14"/>
          <p:cNvSpPr>
            <a:spLocks noGrp="1"/>
          </p:cNvSpPr>
          <p:nvPr>
            <p:ph type="pic" sz="quarter" idx="10" hasCustomPrompt="1"/>
          </p:nvPr>
        </p:nvSpPr>
        <p:spPr>
          <a:xfrm>
            <a:off x="0" y="0"/>
            <a:ext cx="9144000" cy="4166315"/>
          </a:xfrm>
          <a:solidFill>
            <a:schemeClr val="accent2">
              <a:lumMod val="20000"/>
              <a:lumOff val="80000"/>
            </a:schemeClr>
          </a:solidFill>
        </p:spPr>
        <p:txBody>
          <a:bodyPr tIns="1656000"/>
          <a:lstStyle>
            <a:lvl1pPr marL="0" indent="0" algn="ctr">
              <a:buNone/>
              <a:defRPr sz="1050" b="0" baseline="0"/>
            </a:lvl1pPr>
          </a:lstStyle>
          <a:p>
            <a:r>
              <a:rPr lang="en-GB"/>
              <a:t>INSERT IMAGE HERE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25" y="4438918"/>
            <a:ext cx="1545627" cy="393447"/>
          </a:xfrm>
          <a:prstGeom prst="rect">
            <a:avLst/>
          </a:prstGeom>
        </p:spPr>
      </p:pic>
    </p:spTree>
    <p:extLst>
      <p:ext uri="{BB962C8B-B14F-4D97-AF65-F5344CB8AC3E}">
        <p14:creationId xmlns:p14="http://schemas.microsoft.com/office/powerpoint/2010/main" val="21130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8" y="184033"/>
            <a:ext cx="8229600" cy="37156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261939" y="978284"/>
            <a:ext cx="4176712" cy="3193666"/>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11694" y="4713743"/>
            <a:ext cx="589417" cy="192422"/>
          </a:xfrm>
          <a:prstGeom prst="rect">
            <a:avLst/>
          </a:prstGeom>
        </p:spPr>
        <p:txBody>
          <a:bodyPr vert="horz" lIns="0" tIns="0" rIns="0" bIns="0" rtlCol="0" anchor="b" anchorCtr="0"/>
          <a:lstStyle>
            <a:lvl1pPr algn="r">
              <a:defRPr sz="800" b="1">
                <a:solidFill>
                  <a:schemeClr val="tx2"/>
                </a:solidFill>
              </a:defRPr>
            </a:lvl1pPr>
          </a:lstStyle>
          <a:p>
            <a:fld id="{DDBE135E-2566-4748-853C-8A3B78F0FB00}" type="slidenum">
              <a:rPr lang="en-GB" smtClean="0"/>
              <a:pPr/>
              <a:t>‹#›</a:t>
            </a:fld>
            <a:endParaRPr lang="en-GB"/>
          </a:p>
        </p:txBody>
      </p:sp>
      <p:cxnSp>
        <p:nvCxnSpPr>
          <p:cNvPr id="9" name="Straight Connector 8"/>
          <p:cNvCxnSpPr/>
          <p:nvPr userDrawn="1"/>
        </p:nvCxnSpPr>
        <p:spPr>
          <a:xfrm>
            <a:off x="261938" y="4413250"/>
            <a:ext cx="86296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6733" y="4594634"/>
            <a:ext cx="1545627" cy="393447"/>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4" r:id="rId6"/>
    <p:sldLayoutId id="2147483655" r:id="rId7"/>
  </p:sldLayoutIdLst>
  <p:txStyles>
    <p:titleStyle>
      <a:lvl1pPr algn="l" defTabSz="914400" rtl="0" eaLnBrk="1" latinLnBrk="0" hangingPunct="1">
        <a:spcBef>
          <a:spcPct val="0"/>
        </a:spcBef>
        <a:buNone/>
        <a:defRPr sz="2200" b="1" kern="1200" spc="-60" baseline="0">
          <a:solidFill>
            <a:schemeClr val="tx2"/>
          </a:solidFill>
          <a:latin typeface="+mj-lt"/>
          <a:ea typeface="+mj-ea"/>
          <a:cs typeface="+mj-cs"/>
        </a:defRPr>
      </a:lvl1pPr>
    </p:titleStyle>
    <p:bodyStyle>
      <a:lvl1pPr marL="258763" indent="-258763" algn="l" defTabSz="914400" rtl="0" eaLnBrk="1" latinLnBrk="0" hangingPunct="1">
        <a:spcBef>
          <a:spcPts val="0"/>
        </a:spcBef>
        <a:spcAft>
          <a:spcPts val="100"/>
        </a:spcAft>
        <a:buClr>
          <a:schemeClr val="tx1"/>
        </a:buClr>
        <a:buSzPct val="90000"/>
        <a:buFont typeface="Symbol" panose="05050102010706020507" pitchFamily="18" charset="2"/>
        <a:buChar char="·"/>
        <a:defRPr sz="1400" b="1" kern="1200">
          <a:solidFill>
            <a:schemeClr val="tx1"/>
          </a:solidFill>
          <a:latin typeface="+mn-lt"/>
          <a:ea typeface="+mn-ea"/>
          <a:cs typeface="+mn-cs"/>
        </a:defRPr>
      </a:lvl1pPr>
      <a:lvl2pPr marL="766763" indent="-252413" algn="l" defTabSz="914400" rtl="0" eaLnBrk="1" latinLnBrk="0" hangingPunct="1">
        <a:spcBef>
          <a:spcPts val="400"/>
        </a:spcBef>
        <a:spcAft>
          <a:spcPts val="200"/>
        </a:spcAft>
        <a:buFont typeface="Arial" pitchFamily="34" charset="0"/>
        <a:buChar char="•"/>
        <a:defRPr sz="1400" b="0" kern="1200">
          <a:solidFill>
            <a:schemeClr val="tx1"/>
          </a:solidFill>
          <a:latin typeface="Brown" pitchFamily="50" charset="0"/>
          <a:ea typeface="+mn-ea"/>
          <a:cs typeface="+mn-cs"/>
        </a:defRPr>
      </a:lvl2pPr>
      <a:lvl3pPr marL="984250" indent="-204788" algn="l" defTabSz="914400" rtl="0" eaLnBrk="1" latinLnBrk="0" hangingPunct="1">
        <a:spcBef>
          <a:spcPts val="400"/>
        </a:spcBef>
        <a:spcAft>
          <a:spcPts val="200"/>
        </a:spcAft>
        <a:buFont typeface="Arial" pitchFamily="34" charset="0"/>
        <a:buChar char="•"/>
        <a:defRPr sz="1200" b="0" kern="1200">
          <a:solidFill>
            <a:schemeClr val="tx1"/>
          </a:solidFill>
          <a:latin typeface="Brown" pitchFamily="50" charset="0"/>
          <a:ea typeface="+mn-ea"/>
          <a:cs typeface="+mn-cs"/>
        </a:defRPr>
      </a:lvl3pPr>
      <a:lvl4pPr marL="1236663" indent="-231775" algn="l" defTabSz="914400" rtl="0" eaLnBrk="1" latinLnBrk="0" hangingPunct="1">
        <a:spcBef>
          <a:spcPts val="400"/>
        </a:spcBef>
        <a:spcAft>
          <a:spcPts val="200"/>
        </a:spcAft>
        <a:buFont typeface="Arial" pitchFamily="34" charset="0"/>
        <a:buChar char="•"/>
        <a:defRPr sz="1200" b="0" kern="1200">
          <a:solidFill>
            <a:schemeClr val="tx1"/>
          </a:solidFill>
          <a:latin typeface="Brown" pitchFamily="50" charset="0"/>
          <a:ea typeface="+mn-ea"/>
          <a:cs typeface="+mn-cs"/>
        </a:defRPr>
      </a:lvl4pPr>
      <a:lvl5pPr marL="1435100" indent="-184150" algn="l" defTabSz="914400" rtl="0" eaLnBrk="1" latinLnBrk="0" hangingPunct="1">
        <a:spcBef>
          <a:spcPts val="400"/>
        </a:spcBef>
        <a:spcAft>
          <a:spcPts val="200"/>
        </a:spcAft>
        <a:buFont typeface="Arial" pitchFamily="34" charset="0"/>
        <a:buChar char="•"/>
        <a:defRPr sz="1200" b="0" kern="1200">
          <a:solidFill>
            <a:schemeClr val="tx1"/>
          </a:solidFill>
          <a:latin typeface="Brown"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1937" y="1285158"/>
            <a:ext cx="8043863" cy="2588342"/>
          </a:xfrm>
        </p:spPr>
        <p:txBody>
          <a:bodyPr/>
          <a:lstStyle/>
          <a:p>
            <a:r>
              <a:rPr lang="en-GB" sz="3600" dirty="0"/>
              <a:t>Title goes here</a:t>
            </a:r>
          </a:p>
        </p:txBody>
      </p:sp>
      <p:sp>
        <p:nvSpPr>
          <p:cNvPr id="5" name="Subtitle 4"/>
          <p:cNvSpPr>
            <a:spLocks noGrp="1"/>
          </p:cNvSpPr>
          <p:nvPr>
            <p:ph type="subTitle" idx="1"/>
          </p:nvPr>
        </p:nvSpPr>
        <p:spPr>
          <a:xfrm>
            <a:off x="261937" y="2331285"/>
            <a:ext cx="6374065" cy="480929"/>
          </a:xfrm>
        </p:spPr>
        <p:txBody>
          <a:bodyPr vert="horz" lIns="0" tIns="0" rIns="0" bIns="0" rtlCol="0" anchor="t">
            <a:noAutofit/>
          </a:bodyPr>
          <a:lstStyle/>
          <a:p>
            <a:endParaRPr lang="en-US" dirty="0"/>
          </a:p>
          <a:p>
            <a:r>
              <a:rPr lang="en-US" dirty="0">
                <a:solidFill>
                  <a:schemeClr val="tx1"/>
                </a:solidFill>
              </a:rPr>
              <a:t>Names go here</a:t>
            </a:r>
            <a:endParaRPr lang="en-US" dirty="0"/>
          </a:p>
        </p:txBody>
      </p:sp>
      <p:pic>
        <p:nvPicPr>
          <p:cNvPr id="7" name="Picture Placeholder 6">
            <a:extLst>
              <a:ext uri="{FF2B5EF4-FFF2-40B4-BE49-F238E27FC236}">
                <a16:creationId xmlns:a16="http://schemas.microsoft.com/office/drawing/2014/main" id="{C3545523-86B1-0E09-4B6C-36B70ED623C8}"/>
              </a:ext>
            </a:extLst>
          </p:cNvPr>
          <p:cNvPicPr>
            <a:picLocks noGrp="1" noChangeAspect="1"/>
          </p:cNvPicPr>
          <p:nvPr>
            <p:ph type="pic" sz="quarter" idx="10"/>
          </p:nvPr>
        </p:nvPicPr>
        <p:blipFill>
          <a:blip r:embed="rId3"/>
          <a:srcRect t="9631" b="9631"/>
          <a:stretch>
            <a:fillRect/>
          </a:stretch>
        </p:blipFill>
        <p:spPr>
          <a:prstGeom prst="rect">
            <a:avLst/>
          </a:prstGeom>
        </p:spPr>
      </p:pic>
      <p:sp>
        <p:nvSpPr>
          <p:cNvPr id="10" name="TextBox 9">
            <a:extLst>
              <a:ext uri="{FF2B5EF4-FFF2-40B4-BE49-F238E27FC236}">
                <a16:creationId xmlns:a16="http://schemas.microsoft.com/office/drawing/2014/main" id="{CADF5816-E909-EBAE-2CA6-D246B8B13450}"/>
              </a:ext>
            </a:extLst>
          </p:cNvPr>
          <p:cNvSpPr txBox="1"/>
          <p:nvPr/>
        </p:nvSpPr>
        <p:spPr>
          <a:xfrm>
            <a:off x="1627094" y="359516"/>
            <a:ext cx="5412441" cy="584775"/>
          </a:xfrm>
          <a:prstGeom prst="rect">
            <a:avLst/>
          </a:prstGeom>
          <a:noFill/>
        </p:spPr>
        <p:txBody>
          <a:bodyPr wrap="square" rtlCol="0">
            <a:spAutoFit/>
          </a:bodyPr>
          <a:lstStyle/>
          <a:p>
            <a:r>
              <a:rPr lang="en-GB" sz="3200" b="1" dirty="0">
                <a:solidFill>
                  <a:schemeClr val="tx2"/>
                </a:solidFill>
              </a:rPr>
              <a:t>Misinformation about net zero</a:t>
            </a:r>
          </a:p>
        </p:txBody>
      </p:sp>
      <p:sp>
        <p:nvSpPr>
          <p:cNvPr id="11" name="TextBox 10">
            <a:extLst>
              <a:ext uri="{FF2B5EF4-FFF2-40B4-BE49-F238E27FC236}">
                <a16:creationId xmlns:a16="http://schemas.microsoft.com/office/drawing/2014/main" id="{9133B3FE-7BAD-1B0F-97D5-2778EF7BB362}"/>
              </a:ext>
            </a:extLst>
          </p:cNvPr>
          <p:cNvSpPr txBox="1"/>
          <p:nvPr/>
        </p:nvSpPr>
        <p:spPr>
          <a:xfrm>
            <a:off x="838200" y="1285158"/>
            <a:ext cx="3612776" cy="1200329"/>
          </a:xfrm>
          <a:prstGeom prst="rect">
            <a:avLst/>
          </a:prstGeom>
          <a:noFill/>
        </p:spPr>
        <p:txBody>
          <a:bodyPr wrap="square" rtlCol="0">
            <a:spAutoFit/>
          </a:bodyPr>
          <a:lstStyle/>
          <a:p>
            <a:r>
              <a:rPr lang="en-GB" b="1" dirty="0">
                <a:solidFill>
                  <a:schemeClr val="tx2"/>
                </a:solidFill>
              </a:rPr>
              <a:t>Bob Ward</a:t>
            </a:r>
          </a:p>
          <a:p>
            <a:r>
              <a:rPr lang="en-GB" b="1" dirty="0">
                <a:solidFill>
                  <a:schemeClr val="tx2"/>
                </a:solidFill>
              </a:rPr>
              <a:t>Policy and Communications Director</a:t>
            </a:r>
          </a:p>
          <a:p>
            <a:endParaRPr lang="en-GB" b="1" dirty="0">
              <a:solidFill>
                <a:schemeClr val="tx2"/>
              </a:solidFill>
            </a:endParaRPr>
          </a:p>
          <a:p>
            <a:r>
              <a:rPr lang="en-GB" b="1" dirty="0">
                <a:solidFill>
                  <a:schemeClr val="tx2"/>
                </a:solidFill>
              </a:rPr>
              <a:t>29 February 2024</a:t>
            </a:r>
          </a:p>
        </p:txBody>
      </p:sp>
    </p:spTree>
    <p:extLst>
      <p:ext uri="{BB962C8B-B14F-4D97-AF65-F5344CB8AC3E}">
        <p14:creationId xmlns:p14="http://schemas.microsoft.com/office/powerpoint/2010/main" val="177279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233" y="136968"/>
            <a:ext cx="4558833" cy="371567"/>
          </a:xfrm>
        </p:spPr>
        <p:txBody>
          <a:bodyPr/>
          <a:lstStyle/>
          <a:p>
            <a:r>
              <a:rPr lang="en-GB" dirty="0"/>
              <a:t>The Sunday Telegraph, 23 July 2023</a:t>
            </a:r>
            <a:endParaRPr lang="en-US" dirty="0"/>
          </a:p>
        </p:txBody>
      </p:sp>
      <p:pic>
        <p:nvPicPr>
          <p:cNvPr id="12" name="Picture 11">
            <a:extLst>
              <a:ext uri="{FF2B5EF4-FFF2-40B4-BE49-F238E27FC236}">
                <a16:creationId xmlns:a16="http://schemas.microsoft.com/office/drawing/2014/main" id="{A94344CF-360A-D561-7271-30BDC1E09F97}"/>
              </a:ext>
            </a:extLst>
          </p:cNvPr>
          <p:cNvPicPr>
            <a:picLocks noChangeAspect="1"/>
          </p:cNvPicPr>
          <p:nvPr/>
        </p:nvPicPr>
        <p:blipFill>
          <a:blip r:embed="rId3"/>
          <a:stretch>
            <a:fillRect/>
          </a:stretch>
        </p:blipFill>
        <p:spPr>
          <a:xfrm>
            <a:off x="2152060" y="508535"/>
            <a:ext cx="4573178" cy="3842930"/>
          </a:xfrm>
          <a:prstGeom prst="rect">
            <a:avLst/>
          </a:prstGeom>
        </p:spPr>
      </p:pic>
    </p:spTree>
    <p:extLst>
      <p:ext uri="{BB962C8B-B14F-4D97-AF65-F5344CB8AC3E}">
        <p14:creationId xmlns:p14="http://schemas.microsoft.com/office/powerpoint/2010/main" val="124540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61D3B-AD80-B790-CB5D-E86679335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DCC91-49CF-D0F2-A6BE-8A85BFD85A1E}"/>
              </a:ext>
            </a:extLst>
          </p:cNvPr>
          <p:cNvSpPr>
            <a:spLocks noGrp="1"/>
          </p:cNvSpPr>
          <p:nvPr>
            <p:ph type="title"/>
          </p:nvPr>
        </p:nvSpPr>
        <p:spPr>
          <a:xfrm>
            <a:off x="2159233" y="136968"/>
            <a:ext cx="4558833" cy="371567"/>
          </a:xfrm>
        </p:spPr>
        <p:txBody>
          <a:bodyPr/>
          <a:lstStyle/>
          <a:p>
            <a:r>
              <a:rPr lang="en-GB" dirty="0"/>
              <a:t>The Sunday Telegraph, 23 July 2023</a:t>
            </a:r>
            <a:endParaRPr lang="en-US" dirty="0"/>
          </a:p>
        </p:txBody>
      </p:sp>
      <p:sp>
        <p:nvSpPr>
          <p:cNvPr id="4" name="Content Placeholder 2">
            <a:extLst>
              <a:ext uri="{FF2B5EF4-FFF2-40B4-BE49-F238E27FC236}">
                <a16:creationId xmlns:a16="http://schemas.microsoft.com/office/drawing/2014/main" id="{709A815A-8DBA-2F0D-19B0-0842D7540FE1}"/>
              </a:ext>
            </a:extLst>
          </p:cNvPr>
          <p:cNvSpPr>
            <a:spLocks noGrp="1"/>
          </p:cNvSpPr>
          <p:nvPr>
            <p:ph idx="1"/>
          </p:nvPr>
        </p:nvSpPr>
        <p:spPr>
          <a:xfrm>
            <a:off x="369513" y="587011"/>
            <a:ext cx="8149197" cy="710630"/>
          </a:xfrm>
        </p:spPr>
        <p:txBody>
          <a:bodyPr/>
          <a:lstStyle/>
          <a:p>
            <a:r>
              <a:rPr lang="en-GB" dirty="0"/>
              <a:t>“Even by the standards of her dismal premiership, making net zero legally binding by 2050 must count among Theresa May’s very worst acts. The provision passed through Parliament with practically no debate. One of the most momentous political decisions in modern British history was nodded through with very little thought.”</a:t>
            </a:r>
            <a:endParaRPr lang="en-US" dirty="0"/>
          </a:p>
        </p:txBody>
      </p:sp>
      <p:pic>
        <p:nvPicPr>
          <p:cNvPr id="6" name="Picture 5">
            <a:extLst>
              <a:ext uri="{FF2B5EF4-FFF2-40B4-BE49-F238E27FC236}">
                <a16:creationId xmlns:a16="http://schemas.microsoft.com/office/drawing/2014/main" id="{C1D84689-26BA-A074-68B5-AA74EA4FE1A9}"/>
              </a:ext>
            </a:extLst>
          </p:cNvPr>
          <p:cNvPicPr>
            <a:picLocks noChangeAspect="1"/>
          </p:cNvPicPr>
          <p:nvPr/>
        </p:nvPicPr>
        <p:blipFill>
          <a:blip r:embed="rId3"/>
          <a:stretch>
            <a:fillRect/>
          </a:stretch>
        </p:blipFill>
        <p:spPr>
          <a:xfrm>
            <a:off x="107296" y="1426461"/>
            <a:ext cx="2912665" cy="1748118"/>
          </a:xfrm>
          <a:prstGeom prst="rect">
            <a:avLst/>
          </a:prstGeom>
        </p:spPr>
      </p:pic>
      <p:sp>
        <p:nvSpPr>
          <p:cNvPr id="13" name="Content Placeholder 2">
            <a:extLst>
              <a:ext uri="{FF2B5EF4-FFF2-40B4-BE49-F238E27FC236}">
                <a16:creationId xmlns:a16="http://schemas.microsoft.com/office/drawing/2014/main" id="{A6AA6199-2E8D-81E4-0723-B0194C1897BA}"/>
              </a:ext>
            </a:extLst>
          </p:cNvPr>
          <p:cNvSpPr txBox="1">
            <a:spLocks/>
          </p:cNvSpPr>
          <p:nvPr/>
        </p:nvSpPr>
        <p:spPr>
          <a:xfrm>
            <a:off x="211447" y="3432042"/>
            <a:ext cx="3001729" cy="710630"/>
          </a:xfrm>
          <a:prstGeom prst="rect">
            <a:avLst/>
          </a:prstGeom>
          <a:noFill/>
        </p:spPr>
        <p:txBody>
          <a:bodyPr vert="horz" lIns="0" tIns="0" rIns="0" bIns="0" rtlCol="0">
            <a:noAutofit/>
          </a:bodyPr>
          <a:lstStyle>
            <a:lvl1pPr marL="0" indent="0" algn="l" defTabSz="914400" rtl="0" eaLnBrk="1" latinLnBrk="0" hangingPunct="1">
              <a:spcBef>
                <a:spcPts val="850"/>
              </a:spcBef>
              <a:spcAft>
                <a:spcPts val="100"/>
              </a:spcAft>
              <a:buClr>
                <a:schemeClr val="tx1"/>
              </a:buClr>
              <a:buSzPct val="90000"/>
              <a:buFont typeface="Symbol" panose="05050102010706020507" pitchFamily="18" charset="2"/>
              <a:buNone/>
              <a:defRPr sz="1400" b="0" kern="1200">
                <a:solidFill>
                  <a:schemeClr val="tx1"/>
                </a:solidFill>
                <a:latin typeface="+mn-lt"/>
                <a:ea typeface="+mn-ea"/>
                <a:cs typeface="+mn-cs"/>
              </a:defRPr>
            </a:lvl1pPr>
            <a:lvl2pPr marL="514350" indent="0" algn="l" defTabSz="914400" rtl="0" eaLnBrk="1" latinLnBrk="0" hangingPunct="1">
              <a:spcBef>
                <a:spcPts val="400"/>
              </a:spcBef>
              <a:spcAft>
                <a:spcPts val="200"/>
              </a:spcAft>
              <a:buFont typeface="Arial" pitchFamily="34" charset="0"/>
              <a:buNone/>
              <a:defRPr sz="1400" b="0" kern="1200">
                <a:solidFill>
                  <a:schemeClr val="tx1"/>
                </a:solidFill>
                <a:latin typeface="+mn-lt"/>
                <a:ea typeface="+mn-ea"/>
                <a:cs typeface="+mn-cs"/>
              </a:defRPr>
            </a:lvl2pPr>
            <a:lvl3pPr marL="779462"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3pPr>
            <a:lvl4pPr marL="1004888"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4pPr>
            <a:lvl5pPr marL="1250950"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Three hours of debate in the House of Commons.</a:t>
            </a:r>
            <a:endParaRPr lang="en-US" dirty="0"/>
          </a:p>
        </p:txBody>
      </p:sp>
      <p:pic>
        <p:nvPicPr>
          <p:cNvPr id="16" name="Picture 15">
            <a:extLst>
              <a:ext uri="{FF2B5EF4-FFF2-40B4-BE49-F238E27FC236}">
                <a16:creationId xmlns:a16="http://schemas.microsoft.com/office/drawing/2014/main" id="{23BC04C4-98E6-00A3-A629-287BEB29DAFB}"/>
              </a:ext>
            </a:extLst>
          </p:cNvPr>
          <p:cNvPicPr>
            <a:picLocks noChangeAspect="1"/>
          </p:cNvPicPr>
          <p:nvPr/>
        </p:nvPicPr>
        <p:blipFill>
          <a:blip r:embed="rId4"/>
          <a:stretch>
            <a:fillRect/>
          </a:stretch>
        </p:blipFill>
        <p:spPr>
          <a:xfrm>
            <a:off x="5983441" y="1297641"/>
            <a:ext cx="2688569" cy="2005758"/>
          </a:xfrm>
          <a:prstGeom prst="rect">
            <a:avLst/>
          </a:prstGeom>
        </p:spPr>
      </p:pic>
      <p:pic>
        <p:nvPicPr>
          <p:cNvPr id="17" name="Picture 16">
            <a:extLst>
              <a:ext uri="{FF2B5EF4-FFF2-40B4-BE49-F238E27FC236}">
                <a16:creationId xmlns:a16="http://schemas.microsoft.com/office/drawing/2014/main" id="{9607C3E0-4C35-89E7-EEA8-E671321ADE2D}"/>
              </a:ext>
            </a:extLst>
          </p:cNvPr>
          <p:cNvPicPr>
            <a:picLocks noChangeAspect="1"/>
          </p:cNvPicPr>
          <p:nvPr/>
        </p:nvPicPr>
        <p:blipFill>
          <a:blip r:embed="rId5"/>
          <a:stretch>
            <a:fillRect/>
          </a:stretch>
        </p:blipFill>
        <p:spPr>
          <a:xfrm>
            <a:off x="5983441" y="2868327"/>
            <a:ext cx="2956816" cy="1518036"/>
          </a:xfrm>
          <a:prstGeom prst="rect">
            <a:avLst/>
          </a:prstGeom>
        </p:spPr>
      </p:pic>
      <p:pic>
        <p:nvPicPr>
          <p:cNvPr id="21" name="Picture 20">
            <a:extLst>
              <a:ext uri="{FF2B5EF4-FFF2-40B4-BE49-F238E27FC236}">
                <a16:creationId xmlns:a16="http://schemas.microsoft.com/office/drawing/2014/main" id="{B54CD637-C7D0-8CB0-3F25-D51FD8FB321E}"/>
              </a:ext>
            </a:extLst>
          </p:cNvPr>
          <p:cNvPicPr>
            <a:picLocks noChangeAspect="1"/>
          </p:cNvPicPr>
          <p:nvPr/>
        </p:nvPicPr>
        <p:blipFill>
          <a:blip r:embed="rId6"/>
          <a:stretch>
            <a:fillRect/>
          </a:stretch>
        </p:blipFill>
        <p:spPr>
          <a:xfrm>
            <a:off x="3103242" y="1324535"/>
            <a:ext cx="2796917" cy="2494429"/>
          </a:xfrm>
          <a:prstGeom prst="rect">
            <a:avLst/>
          </a:prstGeom>
        </p:spPr>
      </p:pic>
    </p:spTree>
    <p:extLst>
      <p:ext uri="{BB962C8B-B14F-4D97-AF65-F5344CB8AC3E}">
        <p14:creationId xmlns:p14="http://schemas.microsoft.com/office/powerpoint/2010/main" val="209592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0F10D-DC24-8CF8-B92B-912327A01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1B057-A56B-A720-4F5F-C4A418D255E2}"/>
              </a:ext>
            </a:extLst>
          </p:cNvPr>
          <p:cNvSpPr>
            <a:spLocks noGrp="1"/>
          </p:cNvSpPr>
          <p:nvPr>
            <p:ph type="title"/>
          </p:nvPr>
        </p:nvSpPr>
        <p:spPr>
          <a:xfrm>
            <a:off x="2159233" y="136968"/>
            <a:ext cx="4558833" cy="371567"/>
          </a:xfrm>
        </p:spPr>
        <p:txBody>
          <a:bodyPr/>
          <a:lstStyle/>
          <a:p>
            <a:r>
              <a:rPr lang="en-GB" dirty="0"/>
              <a:t>The Sunday Telegraph, 23 July 2023</a:t>
            </a:r>
            <a:endParaRPr lang="en-US" dirty="0"/>
          </a:p>
        </p:txBody>
      </p:sp>
      <p:sp>
        <p:nvSpPr>
          <p:cNvPr id="4" name="Content Placeholder 2">
            <a:extLst>
              <a:ext uri="{FF2B5EF4-FFF2-40B4-BE49-F238E27FC236}">
                <a16:creationId xmlns:a16="http://schemas.microsoft.com/office/drawing/2014/main" id="{4B3753BF-DFEB-FBBB-8EDF-BF779C546A34}"/>
              </a:ext>
            </a:extLst>
          </p:cNvPr>
          <p:cNvSpPr>
            <a:spLocks noGrp="1"/>
          </p:cNvSpPr>
          <p:nvPr>
            <p:ph idx="1"/>
          </p:nvPr>
        </p:nvSpPr>
        <p:spPr>
          <a:xfrm>
            <a:off x="369513" y="587011"/>
            <a:ext cx="8149197" cy="710630"/>
          </a:xfrm>
        </p:spPr>
        <p:txBody>
          <a:bodyPr/>
          <a:lstStyle/>
          <a:p>
            <a:r>
              <a:rPr lang="en-GB" dirty="0"/>
              <a:t>“Even by the standards of her dismal premiership, making net zero legally binding by 2050 must count among Theresa May’s very worst acts. The provision passed through Parliament with practically no debate. One of the most momentous political decisions in modern British history was nodded through with very little thought.”</a:t>
            </a:r>
            <a:endParaRPr lang="en-US" dirty="0"/>
          </a:p>
        </p:txBody>
      </p:sp>
      <p:sp>
        <p:nvSpPr>
          <p:cNvPr id="13" name="Content Placeholder 2">
            <a:extLst>
              <a:ext uri="{FF2B5EF4-FFF2-40B4-BE49-F238E27FC236}">
                <a16:creationId xmlns:a16="http://schemas.microsoft.com/office/drawing/2014/main" id="{02727900-9D48-D273-BBD9-88D663CDC246}"/>
              </a:ext>
            </a:extLst>
          </p:cNvPr>
          <p:cNvSpPr txBox="1">
            <a:spLocks/>
          </p:cNvSpPr>
          <p:nvPr/>
        </p:nvSpPr>
        <p:spPr>
          <a:xfrm>
            <a:off x="487783" y="3458935"/>
            <a:ext cx="4675888" cy="871017"/>
          </a:xfrm>
          <a:prstGeom prst="rect">
            <a:avLst/>
          </a:prstGeom>
          <a:noFill/>
        </p:spPr>
        <p:txBody>
          <a:bodyPr vert="horz" lIns="0" tIns="0" rIns="0" bIns="0" rtlCol="0">
            <a:noAutofit/>
          </a:bodyPr>
          <a:lstStyle>
            <a:lvl1pPr marL="0" indent="0" algn="l" defTabSz="914400" rtl="0" eaLnBrk="1" latinLnBrk="0" hangingPunct="1">
              <a:spcBef>
                <a:spcPts val="850"/>
              </a:spcBef>
              <a:spcAft>
                <a:spcPts val="100"/>
              </a:spcAft>
              <a:buClr>
                <a:schemeClr val="tx1"/>
              </a:buClr>
              <a:buSzPct val="90000"/>
              <a:buFont typeface="Symbol" panose="05050102010706020507" pitchFamily="18" charset="2"/>
              <a:buNone/>
              <a:defRPr sz="1400" b="0" kern="1200">
                <a:solidFill>
                  <a:schemeClr val="tx1"/>
                </a:solidFill>
                <a:latin typeface="+mn-lt"/>
                <a:ea typeface="+mn-ea"/>
                <a:cs typeface="+mn-cs"/>
              </a:defRPr>
            </a:lvl1pPr>
            <a:lvl2pPr marL="514350" indent="0" algn="l" defTabSz="914400" rtl="0" eaLnBrk="1" latinLnBrk="0" hangingPunct="1">
              <a:spcBef>
                <a:spcPts val="400"/>
              </a:spcBef>
              <a:spcAft>
                <a:spcPts val="200"/>
              </a:spcAft>
              <a:buFont typeface="Arial" pitchFamily="34" charset="0"/>
              <a:buNone/>
              <a:defRPr sz="1400" b="0" kern="1200">
                <a:solidFill>
                  <a:schemeClr val="tx1"/>
                </a:solidFill>
                <a:latin typeface="+mn-lt"/>
                <a:ea typeface="+mn-ea"/>
                <a:cs typeface="+mn-cs"/>
              </a:defRPr>
            </a:lvl2pPr>
            <a:lvl3pPr marL="779462"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3pPr>
            <a:lvl4pPr marL="1004888"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4pPr>
            <a:lvl5pPr marL="1250950"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Three and half hours of debate in the House of Lords and report from the House of Lords Secondary Legislation Committee.</a:t>
            </a:r>
            <a:endParaRPr lang="en-US" dirty="0"/>
          </a:p>
        </p:txBody>
      </p:sp>
      <p:pic>
        <p:nvPicPr>
          <p:cNvPr id="15" name="Picture 14">
            <a:extLst>
              <a:ext uri="{FF2B5EF4-FFF2-40B4-BE49-F238E27FC236}">
                <a16:creationId xmlns:a16="http://schemas.microsoft.com/office/drawing/2014/main" id="{06B9C155-AF74-D07E-67A8-AADDFD3E9E1C}"/>
              </a:ext>
            </a:extLst>
          </p:cNvPr>
          <p:cNvPicPr>
            <a:picLocks noChangeAspect="1"/>
          </p:cNvPicPr>
          <p:nvPr/>
        </p:nvPicPr>
        <p:blipFill>
          <a:blip r:embed="rId3"/>
          <a:stretch>
            <a:fillRect/>
          </a:stretch>
        </p:blipFill>
        <p:spPr>
          <a:xfrm>
            <a:off x="221504" y="1297641"/>
            <a:ext cx="3344272" cy="2083511"/>
          </a:xfrm>
          <a:prstGeom prst="rect">
            <a:avLst/>
          </a:prstGeom>
        </p:spPr>
      </p:pic>
      <p:pic>
        <p:nvPicPr>
          <p:cNvPr id="19" name="Picture 18">
            <a:extLst>
              <a:ext uri="{FF2B5EF4-FFF2-40B4-BE49-F238E27FC236}">
                <a16:creationId xmlns:a16="http://schemas.microsoft.com/office/drawing/2014/main" id="{2D911AC4-9990-92C3-87E1-B21FD5AF9748}"/>
              </a:ext>
            </a:extLst>
          </p:cNvPr>
          <p:cNvPicPr>
            <a:picLocks noChangeAspect="1"/>
          </p:cNvPicPr>
          <p:nvPr/>
        </p:nvPicPr>
        <p:blipFill>
          <a:blip r:embed="rId4"/>
          <a:stretch>
            <a:fillRect/>
          </a:stretch>
        </p:blipFill>
        <p:spPr>
          <a:xfrm>
            <a:off x="3671787" y="1298230"/>
            <a:ext cx="2370455" cy="1982754"/>
          </a:xfrm>
          <a:prstGeom prst="rect">
            <a:avLst/>
          </a:prstGeom>
        </p:spPr>
      </p:pic>
      <p:pic>
        <p:nvPicPr>
          <p:cNvPr id="5" name="Picture 4">
            <a:extLst>
              <a:ext uri="{FF2B5EF4-FFF2-40B4-BE49-F238E27FC236}">
                <a16:creationId xmlns:a16="http://schemas.microsoft.com/office/drawing/2014/main" id="{0AE53AC3-96BF-1F50-D03C-E129473AD060}"/>
              </a:ext>
            </a:extLst>
          </p:cNvPr>
          <p:cNvPicPr>
            <a:picLocks noChangeAspect="1"/>
          </p:cNvPicPr>
          <p:nvPr/>
        </p:nvPicPr>
        <p:blipFill>
          <a:blip r:embed="rId5"/>
          <a:stretch>
            <a:fillRect/>
          </a:stretch>
        </p:blipFill>
        <p:spPr>
          <a:xfrm>
            <a:off x="6098622" y="1292927"/>
            <a:ext cx="2893382" cy="2521324"/>
          </a:xfrm>
          <a:prstGeom prst="rect">
            <a:avLst/>
          </a:prstGeom>
        </p:spPr>
      </p:pic>
    </p:spTree>
    <p:extLst>
      <p:ext uri="{BB962C8B-B14F-4D97-AF65-F5344CB8AC3E}">
        <p14:creationId xmlns:p14="http://schemas.microsoft.com/office/powerpoint/2010/main" val="344836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0FAC2-1849-D0A9-5E29-AF5FABE30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10E2E-D44D-ACDD-0D86-B38496781387}"/>
              </a:ext>
            </a:extLst>
          </p:cNvPr>
          <p:cNvSpPr>
            <a:spLocks noGrp="1"/>
          </p:cNvSpPr>
          <p:nvPr>
            <p:ph type="title"/>
          </p:nvPr>
        </p:nvSpPr>
        <p:spPr>
          <a:xfrm>
            <a:off x="2159233" y="136968"/>
            <a:ext cx="4558833" cy="371567"/>
          </a:xfrm>
        </p:spPr>
        <p:txBody>
          <a:bodyPr/>
          <a:lstStyle/>
          <a:p>
            <a:r>
              <a:rPr lang="en-GB" dirty="0"/>
              <a:t>The Sunday Telegraph, 23 July 2023</a:t>
            </a:r>
            <a:endParaRPr lang="en-US" dirty="0"/>
          </a:p>
        </p:txBody>
      </p:sp>
      <p:sp>
        <p:nvSpPr>
          <p:cNvPr id="4" name="Content Placeholder 2">
            <a:extLst>
              <a:ext uri="{FF2B5EF4-FFF2-40B4-BE49-F238E27FC236}">
                <a16:creationId xmlns:a16="http://schemas.microsoft.com/office/drawing/2014/main" id="{442A675F-5ADE-D6ED-AB70-A34019A5FB89}"/>
              </a:ext>
            </a:extLst>
          </p:cNvPr>
          <p:cNvSpPr>
            <a:spLocks noGrp="1"/>
          </p:cNvSpPr>
          <p:nvPr>
            <p:ph idx="1"/>
          </p:nvPr>
        </p:nvSpPr>
        <p:spPr>
          <a:xfrm>
            <a:off x="369513" y="587011"/>
            <a:ext cx="8149197" cy="468583"/>
          </a:xfrm>
        </p:spPr>
        <p:txBody>
          <a:bodyPr/>
          <a:lstStyle/>
          <a:p>
            <a:r>
              <a:rPr lang="en-GB" dirty="0"/>
              <a:t>“By mandating net zero by an arbitrary date, by embracing bans and restrictions, by lavishing the green industry with subsidies, they are engaging in economic and societal destruction on an extraordinary scale.”</a:t>
            </a:r>
            <a:endParaRPr lang="en-US" dirty="0"/>
          </a:p>
        </p:txBody>
      </p:sp>
      <p:sp>
        <p:nvSpPr>
          <p:cNvPr id="13" name="Content Placeholder 2">
            <a:extLst>
              <a:ext uri="{FF2B5EF4-FFF2-40B4-BE49-F238E27FC236}">
                <a16:creationId xmlns:a16="http://schemas.microsoft.com/office/drawing/2014/main" id="{6117923E-E98A-A745-4745-BA8714B42EB0}"/>
              </a:ext>
            </a:extLst>
          </p:cNvPr>
          <p:cNvSpPr txBox="1">
            <a:spLocks/>
          </p:cNvSpPr>
          <p:nvPr/>
        </p:nvSpPr>
        <p:spPr>
          <a:xfrm>
            <a:off x="6999194" y="1192111"/>
            <a:ext cx="2017059" cy="1557813"/>
          </a:xfrm>
          <a:prstGeom prst="rect">
            <a:avLst/>
          </a:prstGeom>
          <a:noFill/>
        </p:spPr>
        <p:txBody>
          <a:bodyPr vert="horz" lIns="0" tIns="0" rIns="0" bIns="0" rtlCol="0">
            <a:noAutofit/>
          </a:bodyPr>
          <a:lstStyle>
            <a:lvl1pPr marL="0" indent="0" algn="l" defTabSz="914400" rtl="0" eaLnBrk="1" latinLnBrk="0" hangingPunct="1">
              <a:spcBef>
                <a:spcPts val="850"/>
              </a:spcBef>
              <a:spcAft>
                <a:spcPts val="100"/>
              </a:spcAft>
              <a:buClr>
                <a:schemeClr val="tx1"/>
              </a:buClr>
              <a:buSzPct val="90000"/>
              <a:buFont typeface="Symbol" panose="05050102010706020507" pitchFamily="18" charset="2"/>
              <a:buNone/>
              <a:defRPr sz="1400" b="0" kern="1200">
                <a:solidFill>
                  <a:schemeClr val="tx1"/>
                </a:solidFill>
                <a:latin typeface="+mn-lt"/>
                <a:ea typeface="+mn-ea"/>
                <a:cs typeface="+mn-cs"/>
              </a:defRPr>
            </a:lvl1pPr>
            <a:lvl2pPr marL="514350" indent="0" algn="l" defTabSz="914400" rtl="0" eaLnBrk="1" latinLnBrk="0" hangingPunct="1">
              <a:spcBef>
                <a:spcPts val="400"/>
              </a:spcBef>
              <a:spcAft>
                <a:spcPts val="200"/>
              </a:spcAft>
              <a:buFont typeface="Arial" pitchFamily="34" charset="0"/>
              <a:buNone/>
              <a:defRPr sz="1400" b="0" kern="1200">
                <a:solidFill>
                  <a:schemeClr val="tx1"/>
                </a:solidFill>
                <a:latin typeface="+mn-lt"/>
                <a:ea typeface="+mn-ea"/>
                <a:cs typeface="+mn-cs"/>
              </a:defRPr>
            </a:lvl2pPr>
            <a:lvl3pPr marL="779462"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3pPr>
            <a:lvl4pPr marL="1004888"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4pPr>
            <a:lvl5pPr marL="1250950" indent="0" algn="l" defTabSz="914400" rtl="0" eaLnBrk="1" latinLnBrk="0" hangingPunct="1">
              <a:spcBef>
                <a:spcPts val="400"/>
              </a:spcBef>
              <a:spcAft>
                <a:spcPts val="200"/>
              </a:spcAft>
              <a:buFont typeface="Arial" pitchFamily="34" charset="0"/>
              <a:buNone/>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275-page report by the Climate Change Committee published on 2 May 2019. 616-page report by the Intergovernmental Panel on Climate Change published on 8 October 2018.</a:t>
            </a:r>
            <a:endParaRPr lang="en-US" dirty="0"/>
          </a:p>
        </p:txBody>
      </p:sp>
      <p:pic>
        <p:nvPicPr>
          <p:cNvPr id="6" name="Picture 5">
            <a:extLst>
              <a:ext uri="{FF2B5EF4-FFF2-40B4-BE49-F238E27FC236}">
                <a16:creationId xmlns:a16="http://schemas.microsoft.com/office/drawing/2014/main" id="{EB42C0C2-0C9A-AAC9-1331-47D7AD9D2016}"/>
              </a:ext>
            </a:extLst>
          </p:cNvPr>
          <p:cNvPicPr>
            <a:picLocks noChangeAspect="1"/>
          </p:cNvPicPr>
          <p:nvPr/>
        </p:nvPicPr>
        <p:blipFill>
          <a:blip r:embed="rId3"/>
          <a:stretch>
            <a:fillRect/>
          </a:stretch>
        </p:blipFill>
        <p:spPr>
          <a:xfrm>
            <a:off x="369514" y="1055595"/>
            <a:ext cx="2327380" cy="3274358"/>
          </a:xfrm>
          <a:prstGeom prst="rect">
            <a:avLst/>
          </a:prstGeom>
        </p:spPr>
      </p:pic>
      <p:pic>
        <p:nvPicPr>
          <p:cNvPr id="8" name="Picture 7">
            <a:extLst>
              <a:ext uri="{FF2B5EF4-FFF2-40B4-BE49-F238E27FC236}">
                <a16:creationId xmlns:a16="http://schemas.microsoft.com/office/drawing/2014/main" id="{259CF700-0BC9-E4CC-2EA3-4AD9485AED34}"/>
              </a:ext>
            </a:extLst>
          </p:cNvPr>
          <p:cNvPicPr>
            <a:picLocks noChangeAspect="1"/>
          </p:cNvPicPr>
          <p:nvPr/>
        </p:nvPicPr>
        <p:blipFill>
          <a:blip r:embed="rId4"/>
          <a:stretch>
            <a:fillRect/>
          </a:stretch>
        </p:blipFill>
        <p:spPr>
          <a:xfrm>
            <a:off x="71291" y="3070663"/>
            <a:ext cx="4175884" cy="1259290"/>
          </a:xfrm>
          <a:prstGeom prst="rect">
            <a:avLst/>
          </a:prstGeom>
        </p:spPr>
      </p:pic>
      <p:pic>
        <p:nvPicPr>
          <p:cNvPr id="10" name="Picture 9">
            <a:extLst>
              <a:ext uri="{FF2B5EF4-FFF2-40B4-BE49-F238E27FC236}">
                <a16:creationId xmlns:a16="http://schemas.microsoft.com/office/drawing/2014/main" id="{E5624EA7-6579-FDA5-BD9F-398453815917}"/>
              </a:ext>
            </a:extLst>
          </p:cNvPr>
          <p:cNvPicPr>
            <a:picLocks noChangeAspect="1"/>
          </p:cNvPicPr>
          <p:nvPr/>
        </p:nvPicPr>
        <p:blipFill>
          <a:blip r:embed="rId5"/>
          <a:stretch>
            <a:fillRect/>
          </a:stretch>
        </p:blipFill>
        <p:spPr>
          <a:xfrm>
            <a:off x="4258442" y="1059282"/>
            <a:ext cx="2517077" cy="3270671"/>
          </a:xfrm>
          <a:prstGeom prst="rect">
            <a:avLst/>
          </a:prstGeom>
        </p:spPr>
      </p:pic>
      <p:pic>
        <p:nvPicPr>
          <p:cNvPr id="12" name="Picture 11">
            <a:extLst>
              <a:ext uri="{FF2B5EF4-FFF2-40B4-BE49-F238E27FC236}">
                <a16:creationId xmlns:a16="http://schemas.microsoft.com/office/drawing/2014/main" id="{CB867B7F-6CC4-18A2-187C-343B65559226}"/>
              </a:ext>
            </a:extLst>
          </p:cNvPr>
          <p:cNvPicPr>
            <a:picLocks noChangeAspect="1"/>
          </p:cNvPicPr>
          <p:nvPr/>
        </p:nvPicPr>
        <p:blipFill>
          <a:blip r:embed="rId6"/>
          <a:stretch>
            <a:fillRect/>
          </a:stretch>
        </p:blipFill>
        <p:spPr>
          <a:xfrm>
            <a:off x="4545397" y="2942104"/>
            <a:ext cx="4047273" cy="1419013"/>
          </a:xfrm>
          <a:prstGeom prst="rect">
            <a:avLst/>
          </a:prstGeom>
        </p:spPr>
      </p:pic>
    </p:spTree>
    <p:extLst>
      <p:ext uri="{BB962C8B-B14F-4D97-AF65-F5344CB8AC3E}">
        <p14:creationId xmlns:p14="http://schemas.microsoft.com/office/powerpoint/2010/main" val="170907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C5260-7D84-BF24-BCE3-9985F2540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F7EC7E-6A71-88A5-883C-2E35A1693A2B}"/>
              </a:ext>
            </a:extLst>
          </p:cNvPr>
          <p:cNvSpPr>
            <a:spLocks noGrp="1"/>
          </p:cNvSpPr>
          <p:nvPr>
            <p:ph type="title"/>
          </p:nvPr>
        </p:nvSpPr>
        <p:spPr>
          <a:xfrm>
            <a:off x="2159233" y="136968"/>
            <a:ext cx="4558833" cy="371567"/>
          </a:xfrm>
        </p:spPr>
        <p:txBody>
          <a:bodyPr/>
          <a:lstStyle/>
          <a:p>
            <a:r>
              <a:rPr lang="en-GB" dirty="0"/>
              <a:t>The Sunday Telegraph, 23 July 2023</a:t>
            </a:r>
            <a:endParaRPr lang="en-US" dirty="0"/>
          </a:p>
        </p:txBody>
      </p:sp>
      <p:sp>
        <p:nvSpPr>
          <p:cNvPr id="4" name="Content Placeholder 2">
            <a:extLst>
              <a:ext uri="{FF2B5EF4-FFF2-40B4-BE49-F238E27FC236}">
                <a16:creationId xmlns:a16="http://schemas.microsoft.com/office/drawing/2014/main" id="{2B88C621-E030-62AD-225F-13D6CF08CF44}"/>
              </a:ext>
            </a:extLst>
          </p:cNvPr>
          <p:cNvSpPr>
            <a:spLocks noGrp="1"/>
          </p:cNvSpPr>
          <p:nvPr>
            <p:ph idx="1"/>
          </p:nvPr>
        </p:nvSpPr>
        <p:spPr>
          <a:xfrm>
            <a:off x="369513" y="587011"/>
            <a:ext cx="8149197" cy="468583"/>
          </a:xfrm>
        </p:spPr>
        <p:txBody>
          <a:bodyPr/>
          <a:lstStyle/>
          <a:p>
            <a:r>
              <a:rPr lang="en-GB" dirty="0"/>
              <a:t>“Heat pumps look likely to be the next scandal: an expensive technology totally inappropriate for many British homes.”</a:t>
            </a:r>
            <a:endParaRPr lang="en-US" dirty="0"/>
          </a:p>
        </p:txBody>
      </p:sp>
      <p:pic>
        <p:nvPicPr>
          <p:cNvPr id="5" name="Picture 4">
            <a:extLst>
              <a:ext uri="{FF2B5EF4-FFF2-40B4-BE49-F238E27FC236}">
                <a16:creationId xmlns:a16="http://schemas.microsoft.com/office/drawing/2014/main" id="{51A27DFD-5587-2B9A-3A94-B2E6C5B85DBD}"/>
              </a:ext>
            </a:extLst>
          </p:cNvPr>
          <p:cNvPicPr>
            <a:picLocks noChangeAspect="1"/>
          </p:cNvPicPr>
          <p:nvPr/>
        </p:nvPicPr>
        <p:blipFill>
          <a:blip r:embed="rId3"/>
          <a:stretch>
            <a:fillRect/>
          </a:stretch>
        </p:blipFill>
        <p:spPr>
          <a:xfrm>
            <a:off x="259459" y="1055594"/>
            <a:ext cx="2357577" cy="3307976"/>
          </a:xfrm>
          <a:prstGeom prst="rect">
            <a:avLst/>
          </a:prstGeom>
        </p:spPr>
      </p:pic>
      <p:pic>
        <p:nvPicPr>
          <p:cNvPr id="9" name="Picture 8">
            <a:extLst>
              <a:ext uri="{FF2B5EF4-FFF2-40B4-BE49-F238E27FC236}">
                <a16:creationId xmlns:a16="http://schemas.microsoft.com/office/drawing/2014/main" id="{6B509873-57C1-936E-2427-4EC19D2C4B08}"/>
              </a:ext>
            </a:extLst>
          </p:cNvPr>
          <p:cNvPicPr>
            <a:picLocks noChangeAspect="1"/>
          </p:cNvPicPr>
          <p:nvPr/>
        </p:nvPicPr>
        <p:blipFill>
          <a:blip r:embed="rId4"/>
          <a:stretch>
            <a:fillRect/>
          </a:stretch>
        </p:blipFill>
        <p:spPr>
          <a:xfrm>
            <a:off x="2752007" y="1134069"/>
            <a:ext cx="5753398" cy="1515002"/>
          </a:xfrm>
          <a:prstGeom prst="rect">
            <a:avLst/>
          </a:prstGeom>
        </p:spPr>
      </p:pic>
      <p:pic>
        <p:nvPicPr>
          <p:cNvPr id="14" name="Picture 13">
            <a:extLst>
              <a:ext uri="{FF2B5EF4-FFF2-40B4-BE49-F238E27FC236}">
                <a16:creationId xmlns:a16="http://schemas.microsoft.com/office/drawing/2014/main" id="{D61622CF-1057-3C23-050D-86A084CD5E9F}"/>
              </a:ext>
            </a:extLst>
          </p:cNvPr>
          <p:cNvPicPr>
            <a:picLocks noChangeAspect="1"/>
          </p:cNvPicPr>
          <p:nvPr/>
        </p:nvPicPr>
        <p:blipFill>
          <a:blip r:embed="rId5"/>
          <a:stretch>
            <a:fillRect/>
          </a:stretch>
        </p:blipFill>
        <p:spPr>
          <a:xfrm>
            <a:off x="2752007" y="2939824"/>
            <a:ext cx="5757666" cy="1423746"/>
          </a:xfrm>
          <a:prstGeom prst="rect">
            <a:avLst/>
          </a:prstGeom>
        </p:spPr>
      </p:pic>
    </p:spTree>
    <p:extLst>
      <p:ext uri="{BB962C8B-B14F-4D97-AF65-F5344CB8AC3E}">
        <p14:creationId xmlns:p14="http://schemas.microsoft.com/office/powerpoint/2010/main" val="44662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FF291-7344-BF87-C0A9-F1F7FA9BB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158B0-2D1F-510C-311F-7855E97A568A}"/>
              </a:ext>
            </a:extLst>
          </p:cNvPr>
          <p:cNvSpPr>
            <a:spLocks noGrp="1"/>
          </p:cNvSpPr>
          <p:nvPr>
            <p:ph type="title"/>
          </p:nvPr>
        </p:nvSpPr>
        <p:spPr>
          <a:xfrm>
            <a:off x="2159233" y="136968"/>
            <a:ext cx="4558833" cy="371567"/>
          </a:xfrm>
        </p:spPr>
        <p:txBody>
          <a:bodyPr/>
          <a:lstStyle/>
          <a:p>
            <a:r>
              <a:rPr lang="en-GB" dirty="0"/>
              <a:t>The Sunday Telegraph, 23 July 2023</a:t>
            </a:r>
            <a:endParaRPr lang="en-US" dirty="0"/>
          </a:p>
        </p:txBody>
      </p:sp>
      <p:sp>
        <p:nvSpPr>
          <p:cNvPr id="4" name="Content Placeholder 2">
            <a:extLst>
              <a:ext uri="{FF2B5EF4-FFF2-40B4-BE49-F238E27FC236}">
                <a16:creationId xmlns:a16="http://schemas.microsoft.com/office/drawing/2014/main" id="{EF4989CA-6CEC-46C8-C434-FB615D53CAF4}"/>
              </a:ext>
            </a:extLst>
          </p:cNvPr>
          <p:cNvSpPr>
            <a:spLocks noGrp="1"/>
          </p:cNvSpPr>
          <p:nvPr>
            <p:ph idx="1"/>
          </p:nvPr>
        </p:nvSpPr>
        <p:spPr>
          <a:xfrm>
            <a:off x="369513" y="587011"/>
            <a:ext cx="8337458" cy="468583"/>
          </a:xfrm>
        </p:spPr>
        <p:txBody>
          <a:bodyPr/>
          <a:lstStyle/>
          <a:p>
            <a:r>
              <a:rPr lang="en-GB" dirty="0"/>
              <a:t>“The 2030 deadline for banning new diesel and petrol cars is fast approaching, with no obvious effort being put into ensuring that there will be the charging infrastructure or electricity production capacity required to run them.”</a:t>
            </a:r>
            <a:endParaRPr lang="en-US" dirty="0"/>
          </a:p>
        </p:txBody>
      </p:sp>
      <p:pic>
        <p:nvPicPr>
          <p:cNvPr id="6" name="Picture 5">
            <a:extLst>
              <a:ext uri="{FF2B5EF4-FFF2-40B4-BE49-F238E27FC236}">
                <a16:creationId xmlns:a16="http://schemas.microsoft.com/office/drawing/2014/main" id="{9B297A77-A157-79E0-6B1A-C744E986D603}"/>
              </a:ext>
            </a:extLst>
          </p:cNvPr>
          <p:cNvPicPr>
            <a:picLocks noChangeAspect="1"/>
          </p:cNvPicPr>
          <p:nvPr/>
        </p:nvPicPr>
        <p:blipFill>
          <a:blip r:embed="rId3"/>
          <a:stretch>
            <a:fillRect/>
          </a:stretch>
        </p:blipFill>
        <p:spPr>
          <a:xfrm>
            <a:off x="369513" y="1134070"/>
            <a:ext cx="4010031" cy="3025111"/>
          </a:xfrm>
          <a:prstGeom prst="rect">
            <a:avLst/>
          </a:prstGeom>
        </p:spPr>
      </p:pic>
      <p:pic>
        <p:nvPicPr>
          <p:cNvPr id="8" name="Picture 7">
            <a:extLst>
              <a:ext uri="{FF2B5EF4-FFF2-40B4-BE49-F238E27FC236}">
                <a16:creationId xmlns:a16="http://schemas.microsoft.com/office/drawing/2014/main" id="{EE15DD45-2563-1355-8A83-8F2DF9C78B28}"/>
              </a:ext>
            </a:extLst>
          </p:cNvPr>
          <p:cNvPicPr>
            <a:picLocks noChangeAspect="1"/>
          </p:cNvPicPr>
          <p:nvPr/>
        </p:nvPicPr>
        <p:blipFill>
          <a:blip r:embed="rId4"/>
          <a:stretch>
            <a:fillRect/>
          </a:stretch>
        </p:blipFill>
        <p:spPr>
          <a:xfrm>
            <a:off x="2848914" y="1134070"/>
            <a:ext cx="5858057" cy="813759"/>
          </a:xfrm>
          <a:prstGeom prst="rect">
            <a:avLst/>
          </a:prstGeom>
        </p:spPr>
      </p:pic>
      <p:pic>
        <p:nvPicPr>
          <p:cNvPr id="11" name="Picture 10">
            <a:extLst>
              <a:ext uri="{FF2B5EF4-FFF2-40B4-BE49-F238E27FC236}">
                <a16:creationId xmlns:a16="http://schemas.microsoft.com/office/drawing/2014/main" id="{74CA48BA-F103-15B0-C60B-EC13213D44A0}"/>
              </a:ext>
            </a:extLst>
          </p:cNvPr>
          <p:cNvPicPr>
            <a:picLocks noChangeAspect="1"/>
          </p:cNvPicPr>
          <p:nvPr/>
        </p:nvPicPr>
        <p:blipFill>
          <a:blip r:embed="rId5"/>
          <a:stretch>
            <a:fillRect/>
          </a:stretch>
        </p:blipFill>
        <p:spPr>
          <a:xfrm>
            <a:off x="2374528" y="2756958"/>
            <a:ext cx="6184800" cy="438714"/>
          </a:xfrm>
          <a:prstGeom prst="rect">
            <a:avLst/>
          </a:prstGeom>
        </p:spPr>
      </p:pic>
      <p:pic>
        <p:nvPicPr>
          <p:cNvPr id="13" name="Picture 12">
            <a:extLst>
              <a:ext uri="{FF2B5EF4-FFF2-40B4-BE49-F238E27FC236}">
                <a16:creationId xmlns:a16="http://schemas.microsoft.com/office/drawing/2014/main" id="{D5EAACE8-B161-D0D5-5128-DD3E13B88E9E}"/>
              </a:ext>
            </a:extLst>
          </p:cNvPr>
          <p:cNvPicPr>
            <a:picLocks noChangeAspect="1"/>
          </p:cNvPicPr>
          <p:nvPr/>
        </p:nvPicPr>
        <p:blipFill>
          <a:blip r:embed="rId6"/>
          <a:stretch>
            <a:fillRect/>
          </a:stretch>
        </p:blipFill>
        <p:spPr>
          <a:xfrm>
            <a:off x="2440800" y="3262931"/>
            <a:ext cx="6118528" cy="974726"/>
          </a:xfrm>
          <a:prstGeom prst="rect">
            <a:avLst/>
          </a:prstGeom>
        </p:spPr>
      </p:pic>
    </p:spTree>
    <p:extLst>
      <p:ext uri="{BB962C8B-B14F-4D97-AF65-F5344CB8AC3E}">
        <p14:creationId xmlns:p14="http://schemas.microsoft.com/office/powerpoint/2010/main" val="188179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71581-3FA6-8213-9075-9522D9FCF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26DB2-4CD1-E993-20CB-E76FD6A0C432}"/>
              </a:ext>
            </a:extLst>
          </p:cNvPr>
          <p:cNvSpPr>
            <a:spLocks noGrp="1"/>
          </p:cNvSpPr>
          <p:nvPr>
            <p:ph type="title"/>
          </p:nvPr>
        </p:nvSpPr>
        <p:spPr>
          <a:xfrm>
            <a:off x="2159233" y="136968"/>
            <a:ext cx="4558833" cy="371567"/>
          </a:xfrm>
        </p:spPr>
        <p:txBody>
          <a:bodyPr/>
          <a:lstStyle/>
          <a:p>
            <a:r>
              <a:rPr lang="en-GB" dirty="0"/>
              <a:t>The Sunday Telegraph, 23 July 2023</a:t>
            </a:r>
            <a:endParaRPr lang="en-US" dirty="0"/>
          </a:p>
        </p:txBody>
      </p:sp>
      <p:sp>
        <p:nvSpPr>
          <p:cNvPr id="4" name="Content Placeholder 2">
            <a:extLst>
              <a:ext uri="{FF2B5EF4-FFF2-40B4-BE49-F238E27FC236}">
                <a16:creationId xmlns:a16="http://schemas.microsoft.com/office/drawing/2014/main" id="{7994F8A3-D2FA-91F7-DE01-41D3C56C11EE}"/>
              </a:ext>
            </a:extLst>
          </p:cNvPr>
          <p:cNvSpPr>
            <a:spLocks noGrp="1"/>
          </p:cNvSpPr>
          <p:nvPr>
            <p:ph idx="1"/>
          </p:nvPr>
        </p:nvSpPr>
        <p:spPr>
          <a:xfrm>
            <a:off x="369513" y="587011"/>
            <a:ext cx="8149197" cy="468583"/>
          </a:xfrm>
        </p:spPr>
        <p:txBody>
          <a:bodyPr/>
          <a:lstStyle/>
          <a:p>
            <a:r>
              <a:rPr lang="en-GB" dirty="0"/>
              <a:t>“Where is the cost-benefit analysis of net zero by 2050?”</a:t>
            </a:r>
          </a:p>
          <a:p>
            <a:endParaRPr lang="en-US" dirty="0"/>
          </a:p>
        </p:txBody>
      </p:sp>
      <p:pic>
        <p:nvPicPr>
          <p:cNvPr id="6" name="Picture 5">
            <a:extLst>
              <a:ext uri="{FF2B5EF4-FFF2-40B4-BE49-F238E27FC236}">
                <a16:creationId xmlns:a16="http://schemas.microsoft.com/office/drawing/2014/main" id="{C68C1E08-6DF8-C1C2-8112-59BF3AA1913C}"/>
              </a:ext>
            </a:extLst>
          </p:cNvPr>
          <p:cNvPicPr>
            <a:picLocks noChangeAspect="1"/>
          </p:cNvPicPr>
          <p:nvPr/>
        </p:nvPicPr>
        <p:blipFill>
          <a:blip r:embed="rId3"/>
          <a:stretch>
            <a:fillRect/>
          </a:stretch>
        </p:blipFill>
        <p:spPr>
          <a:xfrm>
            <a:off x="369514" y="1055595"/>
            <a:ext cx="2327380" cy="3274358"/>
          </a:xfrm>
          <a:prstGeom prst="rect">
            <a:avLst/>
          </a:prstGeom>
        </p:spPr>
      </p:pic>
      <p:pic>
        <p:nvPicPr>
          <p:cNvPr id="5" name="Picture 4">
            <a:extLst>
              <a:ext uri="{FF2B5EF4-FFF2-40B4-BE49-F238E27FC236}">
                <a16:creationId xmlns:a16="http://schemas.microsoft.com/office/drawing/2014/main" id="{00D9EB9B-F41C-A601-1C7F-928331701428}"/>
              </a:ext>
            </a:extLst>
          </p:cNvPr>
          <p:cNvPicPr>
            <a:picLocks noChangeAspect="1"/>
          </p:cNvPicPr>
          <p:nvPr/>
        </p:nvPicPr>
        <p:blipFill>
          <a:blip r:embed="rId4"/>
          <a:stretch>
            <a:fillRect/>
          </a:stretch>
        </p:blipFill>
        <p:spPr>
          <a:xfrm>
            <a:off x="82363" y="1828239"/>
            <a:ext cx="4489637" cy="657361"/>
          </a:xfrm>
          <a:prstGeom prst="rect">
            <a:avLst/>
          </a:prstGeom>
        </p:spPr>
      </p:pic>
      <p:pic>
        <p:nvPicPr>
          <p:cNvPr id="9" name="Picture 8">
            <a:extLst>
              <a:ext uri="{FF2B5EF4-FFF2-40B4-BE49-F238E27FC236}">
                <a16:creationId xmlns:a16="http://schemas.microsoft.com/office/drawing/2014/main" id="{A4F97EAE-C6EA-02CA-DFFF-83722C13D842}"/>
              </a:ext>
            </a:extLst>
          </p:cNvPr>
          <p:cNvPicPr>
            <a:picLocks noChangeAspect="1"/>
          </p:cNvPicPr>
          <p:nvPr/>
        </p:nvPicPr>
        <p:blipFill>
          <a:blip r:embed="rId5"/>
          <a:stretch>
            <a:fillRect/>
          </a:stretch>
        </p:blipFill>
        <p:spPr>
          <a:xfrm>
            <a:off x="82363" y="2599487"/>
            <a:ext cx="4489637" cy="1753764"/>
          </a:xfrm>
          <a:prstGeom prst="rect">
            <a:avLst/>
          </a:prstGeom>
        </p:spPr>
      </p:pic>
      <p:pic>
        <p:nvPicPr>
          <p:cNvPr id="14" name="Picture 13">
            <a:extLst>
              <a:ext uri="{FF2B5EF4-FFF2-40B4-BE49-F238E27FC236}">
                <a16:creationId xmlns:a16="http://schemas.microsoft.com/office/drawing/2014/main" id="{8F75450C-9257-3C4A-7042-DF3AC162FE76}"/>
              </a:ext>
            </a:extLst>
          </p:cNvPr>
          <p:cNvPicPr>
            <a:picLocks noChangeAspect="1"/>
          </p:cNvPicPr>
          <p:nvPr/>
        </p:nvPicPr>
        <p:blipFill>
          <a:blip r:embed="rId6"/>
          <a:stretch>
            <a:fillRect/>
          </a:stretch>
        </p:blipFill>
        <p:spPr>
          <a:xfrm>
            <a:off x="4572000" y="622422"/>
            <a:ext cx="2327380" cy="3269241"/>
          </a:xfrm>
          <a:prstGeom prst="rect">
            <a:avLst/>
          </a:prstGeom>
        </p:spPr>
      </p:pic>
      <p:pic>
        <p:nvPicPr>
          <p:cNvPr id="16" name="Picture 15">
            <a:extLst>
              <a:ext uri="{FF2B5EF4-FFF2-40B4-BE49-F238E27FC236}">
                <a16:creationId xmlns:a16="http://schemas.microsoft.com/office/drawing/2014/main" id="{28F0D75C-E760-446B-E90E-CF314A94B955}"/>
              </a:ext>
            </a:extLst>
          </p:cNvPr>
          <p:cNvPicPr>
            <a:picLocks noChangeAspect="1"/>
          </p:cNvPicPr>
          <p:nvPr/>
        </p:nvPicPr>
        <p:blipFill>
          <a:blip r:embed="rId7"/>
          <a:stretch>
            <a:fillRect/>
          </a:stretch>
        </p:blipFill>
        <p:spPr>
          <a:xfrm>
            <a:off x="5997506" y="622422"/>
            <a:ext cx="3038796" cy="1505109"/>
          </a:xfrm>
          <a:prstGeom prst="rect">
            <a:avLst/>
          </a:prstGeom>
        </p:spPr>
      </p:pic>
      <p:pic>
        <p:nvPicPr>
          <p:cNvPr id="18" name="Picture 17">
            <a:extLst>
              <a:ext uri="{FF2B5EF4-FFF2-40B4-BE49-F238E27FC236}">
                <a16:creationId xmlns:a16="http://schemas.microsoft.com/office/drawing/2014/main" id="{6437498B-10E2-BFFE-B57C-E9FDBDBC3F14}"/>
              </a:ext>
            </a:extLst>
          </p:cNvPr>
          <p:cNvPicPr>
            <a:picLocks noChangeAspect="1"/>
          </p:cNvPicPr>
          <p:nvPr/>
        </p:nvPicPr>
        <p:blipFill>
          <a:blip r:embed="rId8"/>
          <a:stretch>
            <a:fillRect/>
          </a:stretch>
        </p:blipFill>
        <p:spPr>
          <a:xfrm>
            <a:off x="4651562" y="2611117"/>
            <a:ext cx="4277285" cy="865252"/>
          </a:xfrm>
          <a:prstGeom prst="rect">
            <a:avLst/>
          </a:prstGeom>
        </p:spPr>
      </p:pic>
    </p:spTree>
    <p:extLst>
      <p:ext uri="{BB962C8B-B14F-4D97-AF65-F5344CB8AC3E}">
        <p14:creationId xmlns:p14="http://schemas.microsoft.com/office/powerpoint/2010/main" val="235143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5EC29-030C-CDEE-03CC-BD6DB7DC0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835AE-AED7-DF30-5F56-96E409BCAFE8}"/>
              </a:ext>
            </a:extLst>
          </p:cNvPr>
          <p:cNvSpPr>
            <a:spLocks noGrp="1"/>
          </p:cNvSpPr>
          <p:nvPr>
            <p:ph type="title"/>
          </p:nvPr>
        </p:nvSpPr>
        <p:spPr>
          <a:xfrm>
            <a:off x="2159233" y="136968"/>
            <a:ext cx="4558833" cy="371567"/>
          </a:xfrm>
        </p:spPr>
        <p:txBody>
          <a:bodyPr/>
          <a:lstStyle/>
          <a:p>
            <a:pPr algn="ctr"/>
            <a:r>
              <a:rPr lang="en-GB" dirty="0"/>
              <a:t>Reform UK</a:t>
            </a:r>
            <a:endParaRPr lang="en-US" dirty="0"/>
          </a:p>
        </p:txBody>
      </p:sp>
      <p:pic>
        <p:nvPicPr>
          <p:cNvPr id="10" name="Picture 9">
            <a:extLst>
              <a:ext uri="{FF2B5EF4-FFF2-40B4-BE49-F238E27FC236}">
                <a16:creationId xmlns:a16="http://schemas.microsoft.com/office/drawing/2014/main" id="{B5FBD3A7-24C1-2B14-21F3-2E41BEBF3625}"/>
              </a:ext>
            </a:extLst>
          </p:cNvPr>
          <p:cNvPicPr>
            <a:picLocks noChangeAspect="1"/>
          </p:cNvPicPr>
          <p:nvPr/>
        </p:nvPicPr>
        <p:blipFill>
          <a:blip r:embed="rId3"/>
          <a:stretch>
            <a:fillRect/>
          </a:stretch>
        </p:blipFill>
        <p:spPr>
          <a:xfrm>
            <a:off x="279271" y="558053"/>
            <a:ext cx="3768293" cy="3758825"/>
          </a:xfrm>
          <a:prstGeom prst="rect">
            <a:avLst/>
          </a:prstGeom>
        </p:spPr>
      </p:pic>
      <p:pic>
        <p:nvPicPr>
          <p:cNvPr id="12" name="Picture 11">
            <a:extLst>
              <a:ext uri="{FF2B5EF4-FFF2-40B4-BE49-F238E27FC236}">
                <a16:creationId xmlns:a16="http://schemas.microsoft.com/office/drawing/2014/main" id="{E245E7C6-54A9-8252-79F3-E0A4067D52F1}"/>
              </a:ext>
            </a:extLst>
          </p:cNvPr>
          <p:cNvPicPr>
            <a:picLocks noChangeAspect="1"/>
          </p:cNvPicPr>
          <p:nvPr/>
        </p:nvPicPr>
        <p:blipFill>
          <a:blip r:embed="rId4"/>
          <a:stretch>
            <a:fillRect/>
          </a:stretch>
        </p:blipFill>
        <p:spPr>
          <a:xfrm>
            <a:off x="2300278" y="558053"/>
            <a:ext cx="3546329" cy="3758825"/>
          </a:xfrm>
          <a:prstGeom prst="rect">
            <a:avLst/>
          </a:prstGeom>
        </p:spPr>
      </p:pic>
      <p:pic>
        <p:nvPicPr>
          <p:cNvPr id="13" name="Picture 12">
            <a:extLst>
              <a:ext uri="{FF2B5EF4-FFF2-40B4-BE49-F238E27FC236}">
                <a16:creationId xmlns:a16="http://schemas.microsoft.com/office/drawing/2014/main" id="{66558287-D8B4-BAE8-3647-A22092D7D5FA}"/>
              </a:ext>
            </a:extLst>
          </p:cNvPr>
          <p:cNvPicPr>
            <a:picLocks noChangeAspect="1"/>
          </p:cNvPicPr>
          <p:nvPr/>
        </p:nvPicPr>
        <p:blipFill>
          <a:blip r:embed="rId5"/>
          <a:stretch>
            <a:fillRect/>
          </a:stretch>
        </p:blipFill>
        <p:spPr>
          <a:xfrm>
            <a:off x="5846607" y="2121646"/>
            <a:ext cx="2845671" cy="2195232"/>
          </a:xfrm>
          <a:prstGeom prst="rect">
            <a:avLst/>
          </a:prstGeom>
        </p:spPr>
      </p:pic>
      <p:pic>
        <p:nvPicPr>
          <p:cNvPr id="15" name="Picture 14">
            <a:extLst>
              <a:ext uri="{FF2B5EF4-FFF2-40B4-BE49-F238E27FC236}">
                <a16:creationId xmlns:a16="http://schemas.microsoft.com/office/drawing/2014/main" id="{2259BA40-9B6B-A977-711C-758513CA85E2}"/>
              </a:ext>
            </a:extLst>
          </p:cNvPr>
          <p:cNvPicPr>
            <a:picLocks noChangeAspect="1"/>
          </p:cNvPicPr>
          <p:nvPr/>
        </p:nvPicPr>
        <p:blipFill>
          <a:blip r:embed="rId6"/>
          <a:stretch>
            <a:fillRect/>
          </a:stretch>
        </p:blipFill>
        <p:spPr>
          <a:xfrm>
            <a:off x="5590173" y="493614"/>
            <a:ext cx="3215362" cy="1507201"/>
          </a:xfrm>
          <a:prstGeom prst="rect">
            <a:avLst/>
          </a:prstGeom>
        </p:spPr>
      </p:pic>
    </p:spTree>
    <p:extLst>
      <p:ext uri="{BB962C8B-B14F-4D97-AF65-F5344CB8AC3E}">
        <p14:creationId xmlns:p14="http://schemas.microsoft.com/office/powerpoint/2010/main" val="3281672800"/>
      </p:ext>
    </p:extLst>
  </p:cSld>
  <p:clrMapOvr>
    <a:masterClrMapping/>
  </p:clrMapOvr>
</p:sld>
</file>

<file path=ppt/theme/theme1.xml><?xml version="1.0" encoding="utf-8"?>
<a:theme xmlns:a="http://schemas.openxmlformats.org/drawingml/2006/main" name="GRI Main">
  <a:themeElements>
    <a:clrScheme name="GRI">
      <a:dk1>
        <a:srgbClr val="2E3052"/>
      </a:dk1>
      <a:lt1>
        <a:sysClr val="window" lastClr="FFFFFF"/>
      </a:lt1>
      <a:dk2>
        <a:srgbClr val="ED3D4A"/>
      </a:dk2>
      <a:lt2>
        <a:srgbClr val="FFFFFF"/>
      </a:lt2>
      <a:accent1>
        <a:srgbClr val="2E3052"/>
      </a:accent1>
      <a:accent2>
        <a:srgbClr val="A2A2B1"/>
      </a:accent2>
      <a:accent3>
        <a:srgbClr val="484967"/>
      </a:accent3>
      <a:accent4>
        <a:srgbClr val="9B9CAC"/>
      </a:accent4>
      <a:accent5>
        <a:srgbClr val="E4E4E9"/>
      </a:accent5>
      <a:accent6>
        <a:srgbClr val="65667F"/>
      </a:accent6>
      <a:hlink>
        <a:srgbClr val="2E3052"/>
      </a:hlink>
      <a:folHlink>
        <a:srgbClr val="2E3052"/>
      </a:folHlink>
    </a:clrScheme>
    <a:fontScheme name="GRI">
      <a:majorFont>
        <a:latin typeface="Century Gothic"/>
        <a:ea typeface=""/>
        <a:cs typeface=""/>
      </a:majorFont>
      <a:minorFont>
        <a:latin typeface="Brow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I only presentation 2022 with QAP logo" id="{93EC2A06-8C5A-4FC2-9D68-1AF77616DC2F}" vid="{787524F0-E2E0-4372-9D1A-7FA973BE41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5AC41A5ECA2E4AB5F07D6451E39FB6" ma:contentTypeVersion="16" ma:contentTypeDescription="Create a new document." ma:contentTypeScope="" ma:versionID="29c0ef73df99bf5d348a5ff4b7ad672c">
  <xsd:schema xmlns:xsd="http://www.w3.org/2001/XMLSchema" xmlns:xs="http://www.w3.org/2001/XMLSchema" xmlns:p="http://schemas.microsoft.com/office/2006/metadata/properties" xmlns:ns2="7672cfc8-8010-48a5-b7d1-406d89f65196" xmlns:ns3="0a99f282-58a4-44e7-b23b-3666fee9b45f" targetNamespace="http://schemas.microsoft.com/office/2006/metadata/properties" ma:root="true" ma:fieldsID="0611343939489f4381f32476470e6340" ns2:_="" ns3:_="">
    <xsd:import namespace="7672cfc8-8010-48a5-b7d1-406d89f65196"/>
    <xsd:import namespace="0a99f282-58a4-44e7-b23b-3666fee9b4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2cfc8-8010-48a5-b7d1-406d89f65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64bf66-3ab6-4740-8ae4-bf44781f38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99f282-58a4-44e7-b23b-3666fee9b4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72cfc8-8010-48a5-b7d1-406d89f65196">
      <Terms xmlns="http://schemas.microsoft.com/office/infopath/2007/PartnerControls"/>
    </lcf76f155ced4ddcb4097134ff3c332f>
    <SharedWithUsers xmlns="0a99f282-58a4-44e7-b23b-3666fee9b45f">
      <UserInfo>
        <DisplayName>Ward,RE</DisplayName>
        <AccountId>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EA461F-AE5B-4F52-8E96-C711890A4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2cfc8-8010-48a5-b7d1-406d89f65196"/>
    <ds:schemaRef ds:uri="0a99f282-58a4-44e7-b23b-3666fee9b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B9311F-348C-47DD-BEA9-0E76CDD6F187}">
  <ds:schemaRefs>
    <ds:schemaRef ds:uri="09e67809-09a5-43ff-b722-765dd86548f7"/>
    <ds:schemaRef ds:uri="4d599816-1256-4671-b00f-71ecd1755f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672cfc8-8010-48a5-b7d1-406d89f65196"/>
    <ds:schemaRef ds:uri="0a99f282-58a4-44e7-b23b-3666fee9b45f"/>
  </ds:schemaRefs>
</ds:datastoreItem>
</file>

<file path=customXml/itemProps3.xml><?xml version="1.0" encoding="utf-8"?>
<ds:datastoreItem xmlns:ds="http://schemas.openxmlformats.org/officeDocument/2006/customXml" ds:itemID="{C8EF57CC-4506-45ED-B772-07EC48FD3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 only presentation 2022 with QAP logo</Template>
  <TotalTime>194</TotalTime>
  <Words>358</Words>
  <Application>Microsoft Office PowerPoint</Application>
  <PresentationFormat>On-screen Show (16:9)</PresentationFormat>
  <Paragraphs>34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Brown</vt:lpstr>
      <vt:lpstr>Calibri</vt:lpstr>
      <vt:lpstr>Century Gothic</vt:lpstr>
      <vt:lpstr>Symbol</vt:lpstr>
      <vt:lpstr>GRI Main</vt:lpstr>
      <vt:lpstr>Title goes here</vt:lpstr>
      <vt:lpstr>The Sunday Telegraph, 23 July 2023</vt:lpstr>
      <vt:lpstr>The Sunday Telegraph, 23 July 2023</vt:lpstr>
      <vt:lpstr>The Sunday Telegraph, 23 July 2023</vt:lpstr>
      <vt:lpstr>The Sunday Telegraph, 23 July 2023</vt:lpstr>
      <vt:lpstr>The Sunday Telegraph, 23 July 2023</vt:lpstr>
      <vt:lpstr>The Sunday Telegraph, 23 July 2023</vt:lpstr>
      <vt:lpstr>The Sunday Telegraph, 23 July 2023</vt:lpstr>
      <vt:lpstr>Reform 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reporting and verification (MRV) standards for greenhouse gas removals (GGR)</dc:title>
  <dc:creator>Kyriacou,GA</dc:creator>
  <cp:lastModifiedBy>Ward,RE</cp:lastModifiedBy>
  <cp:revision>3</cp:revision>
  <dcterms:created xsi:type="dcterms:W3CDTF">2023-03-01T15:33:04Z</dcterms:created>
  <dcterms:modified xsi:type="dcterms:W3CDTF">2024-02-26T19:24:20Z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0x010100D15AC41A5ECA2E4AB5F07D6451E39FB6</vt:lpwstr>
  </property>
  <property fmtid="{D5CDD505-2E9C-101B-9397-08002B2CF9AE}" pid="3" name="MediaServiceImageTags">
    <vt:lpwstr/>
  </property>
</Properties>
</file>