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9CAD27-4DE6-48A6-AE3C-8BE13E4EC586}" v="1" dt="2024-02-27T17:26:45.39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8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ny Dent" userId="ee2e232c-9f0a-4b9e-8dae-8dc6fbd1d265" providerId="ADAL" clId="{E09CAD27-4DE6-48A6-AE3C-8BE13E4EC586}"/>
    <pc:docChg chg="undo custSel addSld delSld modSld">
      <pc:chgData name="Tony Dent" userId="ee2e232c-9f0a-4b9e-8dae-8dc6fbd1d265" providerId="ADAL" clId="{E09CAD27-4DE6-48A6-AE3C-8BE13E4EC586}" dt="2024-02-26T17:09:32.381" v="156" actId="14100"/>
      <pc:docMkLst>
        <pc:docMk/>
      </pc:docMkLst>
      <pc:sldChg chg="modSp mod">
        <pc:chgData name="Tony Dent" userId="ee2e232c-9f0a-4b9e-8dae-8dc6fbd1d265" providerId="ADAL" clId="{E09CAD27-4DE6-48A6-AE3C-8BE13E4EC586}" dt="2024-02-26T16:53:46.565" v="100" actId="14100"/>
        <pc:sldMkLst>
          <pc:docMk/>
          <pc:sldMk cId="3562107316" sldId="257"/>
        </pc:sldMkLst>
        <pc:spChg chg="mod">
          <ac:chgData name="Tony Dent" userId="ee2e232c-9f0a-4b9e-8dae-8dc6fbd1d265" providerId="ADAL" clId="{E09CAD27-4DE6-48A6-AE3C-8BE13E4EC586}" dt="2024-02-26T16:53:31.826" v="99" actId="20577"/>
          <ac:spMkLst>
            <pc:docMk/>
            <pc:sldMk cId="3562107316" sldId="257"/>
            <ac:spMk id="2" creationId="{EE2EE53A-832B-68A5-C786-4BF81965298B}"/>
          </ac:spMkLst>
        </pc:spChg>
        <pc:spChg chg="mod">
          <ac:chgData name="Tony Dent" userId="ee2e232c-9f0a-4b9e-8dae-8dc6fbd1d265" providerId="ADAL" clId="{E09CAD27-4DE6-48A6-AE3C-8BE13E4EC586}" dt="2024-02-26T16:53:46.565" v="100" actId="14100"/>
          <ac:spMkLst>
            <pc:docMk/>
            <pc:sldMk cId="3562107316" sldId="257"/>
            <ac:spMk id="3" creationId="{3E383954-B1E2-B5D9-12B1-FE1469C826AD}"/>
          </ac:spMkLst>
        </pc:spChg>
        <pc:picChg chg="mod">
          <ac:chgData name="Tony Dent" userId="ee2e232c-9f0a-4b9e-8dae-8dc6fbd1d265" providerId="ADAL" clId="{E09CAD27-4DE6-48A6-AE3C-8BE13E4EC586}" dt="2024-02-26T16:53:23.845" v="98" actId="1076"/>
          <ac:picMkLst>
            <pc:docMk/>
            <pc:sldMk cId="3562107316" sldId="257"/>
            <ac:picMk id="4" creationId="{30519FC9-DA8C-D9B3-9FA7-5A6BE9903FA3}"/>
          </ac:picMkLst>
        </pc:picChg>
      </pc:sldChg>
      <pc:sldChg chg="del">
        <pc:chgData name="Tony Dent" userId="ee2e232c-9f0a-4b9e-8dae-8dc6fbd1d265" providerId="ADAL" clId="{E09CAD27-4DE6-48A6-AE3C-8BE13E4EC586}" dt="2024-02-26T16:55:21.329" v="101" actId="47"/>
        <pc:sldMkLst>
          <pc:docMk/>
          <pc:sldMk cId="611907191" sldId="259"/>
        </pc:sldMkLst>
      </pc:sldChg>
      <pc:sldChg chg="add del">
        <pc:chgData name="Tony Dent" userId="ee2e232c-9f0a-4b9e-8dae-8dc6fbd1d265" providerId="ADAL" clId="{E09CAD27-4DE6-48A6-AE3C-8BE13E4EC586}" dt="2024-02-26T16:55:38.425" v="103" actId="47"/>
        <pc:sldMkLst>
          <pc:docMk/>
          <pc:sldMk cId="4029528625" sldId="260"/>
        </pc:sldMkLst>
      </pc:sldChg>
      <pc:sldChg chg="modSp mod">
        <pc:chgData name="Tony Dent" userId="ee2e232c-9f0a-4b9e-8dae-8dc6fbd1d265" providerId="ADAL" clId="{E09CAD27-4DE6-48A6-AE3C-8BE13E4EC586}" dt="2024-02-26T17:09:32.381" v="156" actId="14100"/>
        <pc:sldMkLst>
          <pc:docMk/>
          <pc:sldMk cId="215794335" sldId="261"/>
        </pc:sldMkLst>
        <pc:spChg chg="mod">
          <ac:chgData name="Tony Dent" userId="ee2e232c-9f0a-4b9e-8dae-8dc6fbd1d265" providerId="ADAL" clId="{E09CAD27-4DE6-48A6-AE3C-8BE13E4EC586}" dt="2024-02-26T17:09:16.119" v="153" actId="14100"/>
          <ac:spMkLst>
            <pc:docMk/>
            <pc:sldMk cId="215794335" sldId="261"/>
            <ac:spMk id="2" creationId="{FBA9482E-0715-F5E6-3FD1-CDD95AAA0D05}"/>
          </ac:spMkLst>
        </pc:spChg>
        <pc:spChg chg="mod">
          <ac:chgData name="Tony Dent" userId="ee2e232c-9f0a-4b9e-8dae-8dc6fbd1d265" providerId="ADAL" clId="{E09CAD27-4DE6-48A6-AE3C-8BE13E4EC586}" dt="2024-02-26T17:09:32.381" v="156" actId="14100"/>
          <ac:spMkLst>
            <pc:docMk/>
            <pc:sldMk cId="215794335" sldId="261"/>
            <ac:spMk id="3" creationId="{C8FF1A12-7B06-FC07-4B13-3F11DA8B9986}"/>
          </ac:spMkLst>
        </pc:spChg>
      </pc:sldChg>
      <pc:sldChg chg="del">
        <pc:chgData name="Tony Dent" userId="ee2e232c-9f0a-4b9e-8dae-8dc6fbd1d265" providerId="ADAL" clId="{E09CAD27-4DE6-48A6-AE3C-8BE13E4EC586}" dt="2024-02-26T16:55:51.517" v="104" actId="47"/>
        <pc:sldMkLst>
          <pc:docMk/>
          <pc:sldMk cId="3319490683" sldId="2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D1759D-7031-4927-8C49-1218F8396C9C}" type="datetimeFigureOut">
              <a:rPr lang="en-GB" smtClean="0"/>
              <a:t>27/02/2024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024B1-944F-4965-8705-FB8FE55304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5375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7721B-45DC-C26D-A852-39F34B52B0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D2375D-0799-8634-B93E-5A93D7DE5F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A0ED9B-83B1-5C9A-1A5E-961242F23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29/2/2024 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422AA-623B-FB33-065F-DF4F7EEFE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Net Zero Seminar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DF7D04-A159-981F-36A9-38EFCECDF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72FC4-BD2F-4B72-8A9F-141168543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60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2F75C-D400-C98D-D575-1D185563A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3CC2A2-ADCF-66E7-3F55-0F491DE389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D7E020-E553-5FAE-6EC0-C6ECC43FC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29/2/2024 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6AE38-7223-6CC3-0D41-F74744FAB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Net Zero Seminar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8DF6BC-5C88-13D4-9C38-A0F3813D2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72FC4-BD2F-4B72-8A9F-141168543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0849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E5FECD-7037-D3D1-715A-78693BF1DB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3B9E51-FA84-6D76-D918-630C1992C3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F21DE5-D1F1-024E-EAF9-C6A7D2172C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29/2/2024 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45AAB2-DD87-49C5-C7C8-8CA165A29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Net Zero Seminar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843237-BEF2-B353-A0FE-EDCC0E831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72FC4-BD2F-4B72-8A9F-141168543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101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E8037-024A-1A77-8A7B-4488274A06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5CE7A-F211-BD3B-8CDD-B10D18DAA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2DE4F-11A0-BC4F-CAFC-34D3D3610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29/2/2024 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B6B58-AF55-D8D6-34DF-AF7240172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Net Zero Seminar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F9A449-7CD6-3446-B845-5C33ED0EF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72FC4-BD2F-4B72-8A9F-141168543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56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66757-A9AF-3EBA-B43A-314EB17C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9AF048-5C6B-7B7D-72D9-2DF571A6AD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6BB9C4-B8D5-3ACB-5957-EC587C7A2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29/2/2024 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9D6D22-34B7-C191-1AA6-B07E1C3C5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Net Zero Seminar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9D9B1E-3452-4E6E-4D8F-0210D21FE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72FC4-BD2F-4B72-8A9F-141168543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55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E4FB1-A78E-4DBA-FD3F-AE64FDC53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B742E-3F93-4CC0-EE57-A29DA6939D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4DA0AF-B42F-09BF-AB49-B83D405732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CB3A32-EDE9-1B6C-A1E0-C94EDC923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29/2/2024 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C9E52D-D007-E758-08EF-DEC45C62B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Net Zero Seminar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19323F-41D4-E703-0D95-93FE5149A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72FC4-BD2F-4B72-8A9F-141168543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183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EBF9E-F511-0990-BCAD-27EB39DC0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27AD76-A3C3-EBCE-E6E1-A0A9B7335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A6B8A0-8A44-6FF5-F19A-800281B11A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D1A61C-A8E3-3D42-9683-1DBC4D2A5D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275EAA-FD6C-A736-DCDE-BCD6618D03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859299-BB9F-C8A6-D2A5-DE26C2260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29/2/2024 </a:t>
            </a:r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A83FE5-8F91-AB53-0AD1-9EBCB506F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Net Zero Seminar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97759F4-DC1F-A385-4B63-2625F8F74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72FC4-BD2F-4B72-8A9F-141168543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3054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0A95D-125A-416C-4946-E74F96219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064A49-0521-CDB9-8A43-6C83FE871D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29/2/2024 </a:t>
            </a:r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6E9CB7-36FF-B9AC-0CA0-906D6E7E7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Net Zero Seminar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BB66B1-1130-30E0-6DC1-9F5C57BFA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72FC4-BD2F-4B72-8A9F-141168543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843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9C0DCB1-FBAB-93BC-A8AC-B666AEC88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29/2/2024 </a:t>
            </a:r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7807A15-F3ED-7198-B0C0-BC406B1E0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Net Zero Seminar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A7D652-6FB9-6F3E-64CE-AA42D91A5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72FC4-BD2F-4B72-8A9F-141168543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85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CCF7F-1BC7-DAD7-7ED2-3650A22F9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CE3BC4-EEBA-1909-4EE6-3D398DA79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40B8C8-D6FC-9270-203A-9E57293FFC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CA5B0E-D3AE-A069-5794-0D412662E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29/2/2024 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99177A-5C43-F029-ED0D-FFA8EA228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Net Zero Seminar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99FE19-2A8E-6269-ACDC-744B20AD7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72FC4-BD2F-4B72-8A9F-141168543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0113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5392E4-6F9F-EE7A-5980-1B7935F13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84EAA1-5DD1-2BC0-ADAA-D3ACDE17F3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90AA72-4C76-5600-6EB3-6B09DC23F6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E99D8C-11D9-ECA2-E86A-4B19EF2D0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29/2/2024 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D5AD56-230F-589A-719B-08A24CDA7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Net Zero Seminar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B9A3FB-C363-8B22-F429-F9C194E27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72FC4-BD2F-4B72-8A9F-141168543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910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C69023-FE86-526E-B6F6-A679417C8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8D38DB-AD58-4E19-AC53-9294AFE2A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80024-275D-BEF1-FFAA-4836B473C1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29/2/2024 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CB6FD-A576-3A02-0D80-A42C50706F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Net Zero Seminar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6ADB3-6F2B-6B04-3278-67179ACF18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172FC4-BD2F-4B72-8A9F-141168543C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295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t-dab.com/" TargetMode="External"/><Relationship Id="rId2" Type="http://schemas.openxmlformats.org/officeDocument/2006/relationships/hyperlink" Target="https://esrc.ukri.org/about-us/governance-and-structure/strategic-advisory-network/mr-simon-briscoe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vickypryce.com/" TargetMode="External"/><Relationship Id="rId5" Type="http://schemas.openxmlformats.org/officeDocument/2006/relationships/hyperlink" Target="https://www.strath.ac.uk/staff/curticejohnprof/" TargetMode="External"/><Relationship Id="rId4" Type="http://schemas.openxmlformats.org/officeDocument/2006/relationships/hyperlink" Target="http://vincecable.org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EE53A-832B-68A5-C786-4BF8196529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28720" y="640080"/>
            <a:ext cx="8117840" cy="3464560"/>
          </a:xfrm>
        </p:spPr>
        <p:txBody>
          <a:bodyPr anchor="b">
            <a:normAutofit fontScale="90000"/>
          </a:bodyPr>
          <a:lstStyle/>
          <a:p>
            <a:r>
              <a:rPr lang="en-GB" b="1" dirty="0"/>
              <a:t>Combatting climate change – where are we with Net-Zero?</a:t>
            </a:r>
            <a:br>
              <a:rPr lang="en-GB" sz="2000" b="1" dirty="0"/>
            </a:br>
            <a:r>
              <a:rPr lang="en-GB" sz="2000" b="1" dirty="0"/>
              <a:t>----------</a:t>
            </a:r>
            <a:br>
              <a:rPr lang="en-GB" sz="5400" b="1" dirty="0"/>
            </a:br>
            <a:br>
              <a:rPr lang="en-GB" sz="2000" dirty="0"/>
            </a:br>
            <a:r>
              <a:rPr lang="en-GB" b="1" dirty="0"/>
              <a:t>Welcome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383954-B1E2-B5D9-12B1-FE1469C826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3680" y="4636008"/>
            <a:ext cx="7505192" cy="157276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sz="4400" dirty="0"/>
              <a:t>Vicky Pryce</a:t>
            </a:r>
          </a:p>
          <a:p>
            <a:r>
              <a:rPr lang="en-GB" sz="4000" dirty="0"/>
              <a:t>Advisor, Better Statistics</a:t>
            </a:r>
            <a:endParaRPr lang="en-GB" sz="4000" dirty="0">
              <a:cs typeface="Calibri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519FC9-DA8C-D9B3-9FA7-5A6BE9903FA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2" r="1337"/>
          <a:stretch/>
        </p:blipFill>
        <p:spPr bwMode="auto">
          <a:xfrm>
            <a:off x="0" y="701865"/>
            <a:ext cx="3845911" cy="564896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  <a:noFill/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B2B579-AFC3-6B8F-9381-9D1F4EB6FC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945880" y="6350825"/>
            <a:ext cx="2743200" cy="365125"/>
          </a:xfrm>
        </p:spPr>
        <p:txBody>
          <a:bodyPr/>
          <a:lstStyle/>
          <a:p>
            <a:pPr algn="r"/>
            <a:r>
              <a:rPr lang="en-US" sz="2000"/>
              <a:t>29/2/2024 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9E8BEA-9B97-A341-7664-355D61932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002009-ADE7-4484-A2A9-FAA232AD182D}" type="slidenum">
              <a:rPr lang="en-GB" sz="2000" smtClean="0"/>
              <a:t>1</a:t>
            </a:fld>
            <a:endParaRPr lang="en-GB" sz="200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6B59D9D-76DE-AAF1-8A19-9EF2CC028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Net Zero Seminar</a:t>
            </a:r>
          </a:p>
        </p:txBody>
      </p:sp>
    </p:spTree>
    <p:extLst>
      <p:ext uri="{BB962C8B-B14F-4D97-AF65-F5344CB8AC3E}">
        <p14:creationId xmlns:p14="http://schemas.microsoft.com/office/powerpoint/2010/main" val="3562107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6A27F-5980-A3FE-090B-63CC2B45A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5400" b="1" dirty="0"/>
              <a:t>Objectives of Better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AB1869-D91C-EC14-29E0-13E725756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8809"/>
            <a:ext cx="10515600" cy="4268153"/>
          </a:xfrm>
        </p:spPr>
        <p:txBody>
          <a:bodyPr>
            <a:normAutofit/>
          </a:bodyPr>
          <a:lstStyle/>
          <a:p>
            <a:pPr marL="0" indent="0">
              <a:lnSpc>
                <a:spcPct val="170000"/>
              </a:lnSpc>
              <a:buNone/>
              <a:tabLst>
                <a:tab pos="2865755" algn="ctr"/>
                <a:tab pos="5731510" algn="r"/>
              </a:tabLst>
            </a:pPr>
            <a:r>
              <a:rPr lang="en-GB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Educating people as to the value of reliable statistics, via discussion, debate and engagement </a:t>
            </a:r>
            <a:endParaRPr lang="en-GB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  <a:tabLst>
                <a:tab pos="2865755" algn="ctr"/>
                <a:tab pos="5731510" algn="r"/>
              </a:tabLst>
            </a:pPr>
            <a:r>
              <a:rPr lang="en-GB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 Encouraging people to participate in appropriate surveys and therefore improve the potential reliability of the data. </a:t>
            </a:r>
            <a:endParaRPr lang="en-GB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  <a:tabLst>
                <a:tab pos="2865755" algn="ctr"/>
                <a:tab pos="5731510" algn="r"/>
              </a:tabLst>
            </a:pPr>
            <a:r>
              <a:rPr lang="en-GB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 Challenging poorly prepared or presented published statistics</a:t>
            </a:r>
            <a:endParaRPr lang="en-GB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5C6F2-EBEB-BB79-9C98-523458083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29/2/2024 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A8B3B4-1AFA-5AEF-4AE0-A7CD1888D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Net Zero Seminar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6A1F36-25D8-8FDA-FD2E-25AC30A97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72FC4-BD2F-4B72-8A9F-141168543C3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131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3224A-FC88-EEDA-DCB7-421C11658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7161"/>
            <a:ext cx="10515600" cy="1234439"/>
          </a:xfrm>
        </p:spPr>
        <p:txBody>
          <a:bodyPr>
            <a:normAutofit/>
          </a:bodyPr>
          <a:lstStyle/>
          <a:p>
            <a:pPr algn="ctr"/>
            <a:r>
              <a:rPr lang="en-GB" sz="5400" b="1" dirty="0"/>
              <a:t>Governance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8F797-0446-A24B-65CE-39DCA2140E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80160"/>
            <a:ext cx="10515600" cy="544068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  <a:tabLst>
                <a:tab pos="2865755" algn="ctr"/>
                <a:tab pos="5731510" algn="r"/>
              </a:tabLst>
            </a:pPr>
            <a:r>
              <a:rPr lang="en-GB" sz="6400" u="sng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Directors of Better Statistics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5600" b="1" u="sng" kern="1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Tony Dent</a:t>
            </a:r>
            <a:r>
              <a:rPr lang="en-GB" sz="5600" u="sng" kern="1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GB" sz="5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chairman of CMR Group and of Sample Answers Ltd. He is a statistician with over 40 years’ experience of International Market Research working as a consultant for such companies as the Civil Aviation Authority, DHL, IBM, Hewlett Packard, Radio Free Europe, and the Xerox Corporation.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5600" b="1" u="sng" kern="1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Phyllis Macfarlane </a:t>
            </a:r>
            <a:r>
              <a:rPr lang="en-GB" sz="5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a life-long Market Researcher with a career that included CEO of GfK NOP and two terms as chairman of the UK Market Research Society. Phyllis has specialised in creatively adapting existing techniques to new situations – including the early development of B2B Research and International Research.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5600" b="1" u="sng" kern="1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Iain Mackay </a:t>
            </a:r>
            <a:r>
              <a:rPr lang="en-GB" sz="5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holds an MA in Computer Science from Cambridge and has championed innovation in software technology for market(</a:t>
            </a:r>
            <a:r>
              <a:rPr lang="en-GB" sz="5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ing</a:t>
            </a:r>
            <a:r>
              <a:rPr lang="en-GB" sz="5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research since the 1980s. Iain remains actively engaged with contract work for the NHS and the development of online platforms for qualitative and quantitative research.</a:t>
            </a:r>
          </a:p>
          <a:p>
            <a:pPr marL="0" indent="0">
              <a:buNone/>
              <a:tabLst>
                <a:tab pos="2865755" algn="ctr"/>
                <a:tab pos="5731510" algn="r"/>
              </a:tabLst>
            </a:pPr>
            <a:r>
              <a:rPr lang="en-GB" sz="6400" u="sng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Advisory Committee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56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Simon Briscoe</a:t>
            </a:r>
            <a:r>
              <a:rPr lang="en-GB" sz="5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Simon is a director of data science start-up </a:t>
            </a:r>
            <a:r>
              <a:rPr lang="en-GB" sz="56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t-tab</a:t>
            </a:r>
            <a:r>
              <a:rPr lang="en-GB" sz="5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Among various contributions to our public life he was an adviser to parliament’s Public Administration Committee and a trustee of </a:t>
            </a:r>
            <a:r>
              <a:rPr lang="en-GB" sz="5600" kern="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FullFact</a:t>
            </a:r>
            <a:r>
              <a:rPr lang="en-GB" sz="5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56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Sir Vince Cable</a:t>
            </a:r>
            <a:r>
              <a:rPr lang="en-GB" sz="5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 Vince was the Business, Innovation and Skills Secretary in the coalition government, now retired from politics he retains an active interest in business and economic affairs.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56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Sir John </a:t>
            </a:r>
            <a:r>
              <a:rPr lang="en-GB" sz="5600" u="sng" kern="100" dirty="0" err="1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Curtice</a:t>
            </a:r>
            <a:r>
              <a:rPr lang="en-GB" sz="5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John is Professor of Politics at the University of Strathclyde and Senior Research Fellow at the National Centre for Social Research; he is also chief commentator on What UK Thinks.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5600" u="sng" kern="100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Ms. Vicky Pryce</a:t>
            </a:r>
            <a:r>
              <a:rPr lang="en-GB" sz="5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Vicky is Chief Economic Adviser and a board member at the Centre for Economics and Business Research (CEBR). Vicky has previously held senior positions in business and the Civil service. #e.</a:t>
            </a:r>
          </a:p>
          <a:p>
            <a:pPr>
              <a:tabLst>
                <a:tab pos="2865755" algn="ctr"/>
                <a:tab pos="5731510" algn="r"/>
              </a:tabLst>
            </a:pPr>
            <a:endParaRPr lang="en-GB" sz="5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tabLst>
                <a:tab pos="2865755" algn="ctr"/>
                <a:tab pos="5731510" algn="r"/>
              </a:tabLst>
            </a:pPr>
            <a:endParaRPr lang="en-GB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65E9C-D4A6-7116-D985-E0FB9398E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29/2/2024 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8888A-F7C7-BF7E-86AB-5B48BB959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Net Zero Seminar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672B1E-A544-AA54-5386-FDECC8FC2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72FC4-BD2F-4B72-8A9F-141168543C3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9528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9482E-0715-F5E6-3FD1-CDD95AAA0D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259841"/>
            <a:ext cx="10515600" cy="2905760"/>
          </a:xfrm>
        </p:spPr>
        <p:txBody>
          <a:bodyPr>
            <a:normAutofit/>
          </a:bodyPr>
          <a:lstStyle/>
          <a:p>
            <a:pPr algn="ctr"/>
            <a:r>
              <a:rPr lang="en-GB" sz="5400" b="1" dirty="0"/>
              <a:t>Keynote Speaker</a:t>
            </a:r>
            <a:br>
              <a:rPr lang="en-GB" sz="5400" b="1" dirty="0"/>
            </a:br>
            <a:br>
              <a:rPr lang="en-GB" sz="5400" b="1" dirty="0"/>
            </a:br>
            <a:endParaRPr lang="en-GB" sz="5400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FF1A12-7B06-FC07-4B13-3F11DA8B99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403600"/>
            <a:ext cx="10515600" cy="2905760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en-GB" sz="5700" b="1" i="0" dirty="0">
                <a:solidFill>
                  <a:srgbClr val="686868"/>
                </a:solidFill>
                <a:effectLst/>
              </a:rPr>
              <a:t>Professor Piers Forster</a:t>
            </a:r>
            <a:r>
              <a:rPr lang="en-GB" sz="4800" b="0" i="0" dirty="0">
                <a:solidFill>
                  <a:srgbClr val="686868"/>
                </a:solidFill>
                <a:effectLst/>
              </a:rPr>
              <a:t>, </a:t>
            </a:r>
          </a:p>
          <a:p>
            <a:pPr algn="ctr"/>
            <a:endParaRPr lang="en-GB" sz="2600" b="0" i="0" dirty="0">
              <a:solidFill>
                <a:srgbClr val="686868"/>
              </a:solidFill>
              <a:effectLst/>
            </a:endParaRPr>
          </a:p>
          <a:p>
            <a:pPr algn="ctr">
              <a:lnSpc>
                <a:spcPct val="120000"/>
              </a:lnSpc>
            </a:pPr>
            <a:r>
              <a:rPr lang="en-GB" sz="3900" b="0" i="0" dirty="0">
                <a:solidFill>
                  <a:srgbClr val="686868"/>
                </a:solidFill>
                <a:effectLst/>
              </a:rPr>
              <a:t>Interi</a:t>
            </a:r>
            <a:r>
              <a:rPr lang="en-GB" sz="3900" dirty="0">
                <a:solidFill>
                  <a:srgbClr val="686868"/>
                </a:solidFill>
              </a:rPr>
              <a:t>m </a:t>
            </a:r>
            <a:r>
              <a:rPr lang="en-GB" sz="3900" b="0" i="0" dirty="0">
                <a:solidFill>
                  <a:srgbClr val="686868"/>
                </a:solidFill>
                <a:effectLst/>
              </a:rPr>
              <a:t>Chair UK Climate Change Committee and Director, Priestley International Centre for Climate, </a:t>
            </a:r>
          </a:p>
          <a:p>
            <a:pPr algn="ctr">
              <a:lnSpc>
                <a:spcPct val="120000"/>
              </a:lnSpc>
            </a:pPr>
            <a:r>
              <a:rPr lang="en-GB" sz="3900" b="0" i="0" dirty="0">
                <a:solidFill>
                  <a:srgbClr val="686868"/>
                </a:solidFill>
                <a:effectLst/>
              </a:rPr>
              <a:t>Leeds University</a:t>
            </a:r>
            <a:endParaRPr lang="en-GB" sz="39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464D51-52BD-9993-0760-17689D6A0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29/2/2024 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FC6841-1ED5-3BB4-9588-F94BDC74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Net Zero Seminar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F76B53-BC60-5A65-1F35-AAC14E6A5E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172FC4-BD2F-4B72-8A9F-141168543C3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94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424</Words>
  <Application>Microsoft Office PowerPoint</Application>
  <PresentationFormat>Widescreen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Combatting climate change – where are we with Net-Zero? ----------  Welcome</vt:lpstr>
      <vt:lpstr>Objectives of Better Statistics</vt:lpstr>
      <vt:lpstr>Governance</vt:lpstr>
      <vt:lpstr>Keynote Speaker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the Future for UKSA?  ----------  Welcome</dc:title>
  <dc:creator>Tony Dent</dc:creator>
  <cp:lastModifiedBy>Tony Dent</cp:lastModifiedBy>
  <cp:revision>3</cp:revision>
  <dcterms:created xsi:type="dcterms:W3CDTF">2023-09-16T11:18:39Z</dcterms:created>
  <dcterms:modified xsi:type="dcterms:W3CDTF">2024-02-27T17:26:56Z</dcterms:modified>
</cp:coreProperties>
</file>