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Dent" userId="ee2e232c-9f0a-4b9e-8dae-8dc6fbd1d265" providerId="ADAL" clId="{5A31309E-844D-4290-A6E3-48CFBB71D7FA}"/>
    <pc:docChg chg="undo custSel modSld">
      <pc:chgData name="Tony Dent" userId="ee2e232c-9f0a-4b9e-8dae-8dc6fbd1d265" providerId="ADAL" clId="{5A31309E-844D-4290-A6E3-48CFBB71D7FA}" dt="2023-09-23T11:24:05.290" v="5" actId="20577"/>
      <pc:docMkLst>
        <pc:docMk/>
      </pc:docMkLst>
      <pc:sldChg chg="modSp mod">
        <pc:chgData name="Tony Dent" userId="ee2e232c-9f0a-4b9e-8dae-8dc6fbd1d265" providerId="ADAL" clId="{5A31309E-844D-4290-A6E3-48CFBB71D7FA}" dt="2023-09-23T11:21:17.817" v="3"/>
        <pc:sldMkLst>
          <pc:docMk/>
          <pc:sldMk cId="3106502662" sldId="263"/>
        </pc:sldMkLst>
        <pc:spChg chg="mod">
          <ac:chgData name="Tony Dent" userId="ee2e232c-9f0a-4b9e-8dae-8dc6fbd1d265" providerId="ADAL" clId="{5A31309E-844D-4290-A6E3-48CFBB71D7FA}" dt="2023-09-23T11:21:17.817" v="3"/>
          <ac:spMkLst>
            <pc:docMk/>
            <pc:sldMk cId="3106502662" sldId="263"/>
            <ac:spMk id="3" creationId="{00000000-0000-0000-0000-000000000000}"/>
          </ac:spMkLst>
        </pc:spChg>
      </pc:sldChg>
      <pc:sldChg chg="modSp mod">
        <pc:chgData name="Tony Dent" userId="ee2e232c-9f0a-4b9e-8dae-8dc6fbd1d265" providerId="ADAL" clId="{5A31309E-844D-4290-A6E3-48CFBB71D7FA}" dt="2023-09-23T11:24:05.290" v="5" actId="20577"/>
        <pc:sldMkLst>
          <pc:docMk/>
          <pc:sldMk cId="2147454522" sldId="265"/>
        </pc:sldMkLst>
        <pc:spChg chg="mod">
          <ac:chgData name="Tony Dent" userId="ee2e232c-9f0a-4b9e-8dae-8dc6fbd1d265" providerId="ADAL" clId="{5A31309E-844D-4290-A6E3-48CFBB71D7FA}" dt="2023-09-23T11:24:05.290" v="5" actId="20577"/>
          <ac:spMkLst>
            <pc:docMk/>
            <pc:sldMk cId="2147454522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00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5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84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2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57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38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47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71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0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28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5A209-0BE8-4E4A-B532-7A0D4494B7DC}" type="datetimeFigureOut">
              <a:rPr lang="en-GB" smtClean="0"/>
              <a:t>23/09/2023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35ECA-23E9-46F1-BE97-466B02B4F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64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7309" y="1122363"/>
            <a:ext cx="11009746" cy="2895455"/>
          </a:xfrm>
        </p:spPr>
        <p:txBody>
          <a:bodyPr>
            <a:normAutofit fontScale="90000"/>
          </a:bodyPr>
          <a:lstStyle/>
          <a:p>
            <a:r>
              <a:rPr lang="en-GB" sz="4900" b="1" dirty="0">
                <a:solidFill>
                  <a:srgbClr val="008080"/>
                </a:solidFill>
              </a:rPr>
              <a:t>Where are we with Household Costs Indices?</a:t>
            </a:r>
            <a:br>
              <a:rPr lang="en-GB" sz="4900" b="1" dirty="0">
                <a:solidFill>
                  <a:srgbClr val="008080"/>
                </a:solidFill>
              </a:rPr>
            </a:br>
            <a:br>
              <a:rPr lang="en-GB" sz="4900" b="1" dirty="0">
                <a:solidFill>
                  <a:srgbClr val="008080"/>
                </a:solidFill>
              </a:rPr>
            </a:br>
            <a:r>
              <a:rPr lang="en-GB" sz="3200" dirty="0"/>
              <a:t>Seminar on “What is the future for UKSA?”</a:t>
            </a:r>
            <a:br>
              <a:rPr lang="en-GB" sz="3200" dirty="0"/>
            </a:br>
            <a:r>
              <a:rPr lang="en-GB" sz="2700" dirty="0"/>
              <a:t>19</a:t>
            </a:r>
            <a:r>
              <a:rPr lang="en-GB" sz="2700" baseline="30000" dirty="0"/>
              <a:t>th</a:t>
            </a:r>
            <a:r>
              <a:rPr lang="en-GB" sz="2700" dirty="0"/>
              <a:t> September </a:t>
            </a:r>
            <a:r>
              <a:rPr lang="en-GB" sz="2800" dirty="0"/>
              <a:t>2023</a:t>
            </a:r>
            <a:br>
              <a:rPr lang="en-GB" sz="3600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963" y="4285672"/>
            <a:ext cx="10945091" cy="1902691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8080"/>
                </a:solidFill>
              </a:rPr>
              <a:t>Jill Leyland</a:t>
            </a:r>
          </a:p>
          <a:p>
            <a:r>
              <a:rPr lang="en-GB" dirty="0"/>
              <a:t>RSS representative on Advisory Panel on Consumer Prices (Stakeholder)</a:t>
            </a:r>
          </a:p>
          <a:p>
            <a:r>
              <a:rPr lang="en-GB" dirty="0"/>
              <a:t>Joint author (with John </a:t>
            </a:r>
            <a:r>
              <a:rPr lang="en-GB" dirty="0" err="1"/>
              <a:t>Astin</a:t>
            </a:r>
            <a:r>
              <a:rPr lang="en-GB" dirty="0"/>
              <a:t>) of “Towards a Household Inflation Index” and “Measuring Inflation as Households See it”</a:t>
            </a:r>
          </a:p>
        </p:txBody>
      </p:sp>
    </p:spTree>
    <p:extLst>
      <p:ext uri="{BB962C8B-B14F-4D97-AF65-F5344CB8AC3E}">
        <p14:creationId xmlns:p14="http://schemas.microsoft.com/office/powerpoint/2010/main" val="472638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35" y="365126"/>
            <a:ext cx="11203709" cy="872548"/>
          </a:xfrm>
        </p:spPr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And if we add in CPI subgroups </a:t>
            </a:r>
            <a:r>
              <a:rPr lang="en-GB" dirty="0">
                <a:solidFill>
                  <a:srgbClr val="008080"/>
                </a:solidFill>
              </a:rPr>
              <a:t>...</a:t>
            </a:r>
            <a:r>
              <a:rPr lang="en-GB" sz="2000" dirty="0">
                <a:solidFill>
                  <a:srgbClr val="008080"/>
                </a:solidFill>
              </a:rPr>
              <a:t>(indices 2005=100)</a:t>
            </a:r>
            <a:endParaRPr lang="en-GB" dirty="0">
              <a:solidFill>
                <a:srgbClr val="00808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782" y="1237673"/>
            <a:ext cx="11211658" cy="53662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0655" y="6234545"/>
            <a:ext cx="2761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ONS</a:t>
            </a:r>
          </a:p>
        </p:txBody>
      </p:sp>
    </p:spTree>
    <p:extLst>
      <p:ext uri="{BB962C8B-B14F-4D97-AF65-F5344CB8AC3E}">
        <p14:creationId xmlns:p14="http://schemas.microsoft.com/office/powerpoint/2010/main" val="3871099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Lessons to be learnt for UKSA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Lessons to be learnt for UKSA</a:t>
            </a:r>
          </a:p>
          <a:p>
            <a:r>
              <a:rPr lang="en-GB" dirty="0"/>
              <a:t>Remember the importance of public confidence</a:t>
            </a:r>
          </a:p>
          <a:p>
            <a:r>
              <a:rPr lang="en-GB" dirty="0"/>
              <a:t>Be honest</a:t>
            </a:r>
          </a:p>
          <a:p>
            <a:r>
              <a:rPr lang="en-GB" dirty="0"/>
              <a:t>Think carefully about needs. Don’t be swayed by “groupthink”</a:t>
            </a:r>
          </a:p>
          <a:p>
            <a:r>
              <a:rPr lang="en-GB" dirty="0"/>
              <a:t>Make sure statisticians understand formulae, how they interact with data, what they imply, and </a:t>
            </a:r>
            <a:r>
              <a:rPr lang="en-GB" b="1" dirty="0"/>
              <a:t>when they can go wrong</a:t>
            </a:r>
          </a:p>
          <a:p>
            <a:r>
              <a:rPr lang="en-GB" dirty="0"/>
              <a:t>Take care to explain formulae and rationale to users</a:t>
            </a:r>
          </a:p>
          <a:p>
            <a:r>
              <a:rPr lang="en-GB" dirty="0"/>
              <a:t>These last two will be much more difficult with the complex formulae needed for new data sets – big challenge for UKSA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5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A final thought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8327"/>
            <a:ext cx="10515600" cy="385863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 method of economic management lasts for ever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 long before Inflation Targeting goes the way of the Gold Standard or the post WW2 Keynesianism/Bretton Woods consensus?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36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Consumer price indices basics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dirty="0"/>
              <a:t>Public credibility is particularly important since: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sz="3200" dirty="0"/>
              <a:t>Inflation is directly experienced by the public</a:t>
            </a:r>
          </a:p>
          <a:p>
            <a:pPr lvl="1"/>
            <a:endParaRPr lang="en-GB" sz="3200" dirty="0"/>
          </a:p>
          <a:p>
            <a:pPr lvl="1"/>
            <a:r>
              <a:rPr lang="en-GB" sz="3200" dirty="0"/>
              <a:t>Indices’ use as </a:t>
            </a:r>
            <a:r>
              <a:rPr lang="en-GB" sz="3200" dirty="0" err="1"/>
              <a:t>upraters</a:t>
            </a:r>
            <a:r>
              <a:rPr lang="en-GB" sz="3200" dirty="0"/>
              <a:t> means they directly affect  incomes and outgoings</a:t>
            </a:r>
          </a:p>
        </p:txBody>
      </p:sp>
    </p:spTree>
    <p:extLst>
      <p:ext uri="{BB962C8B-B14F-4D97-AF65-F5344CB8AC3E}">
        <p14:creationId xmlns:p14="http://schemas.microsoft.com/office/powerpoint/2010/main" val="127900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406" y="1"/>
            <a:ext cx="10515600" cy="112683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8080"/>
                </a:solidFill>
              </a:rPr>
              <a:t>Basics 2: Different needs require different indices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293092"/>
            <a:ext cx="5157787" cy="563418"/>
          </a:xfrm>
        </p:spPr>
        <p:txBody>
          <a:bodyPr>
            <a:noAutofit/>
          </a:bodyPr>
          <a:lstStyle/>
          <a:p>
            <a:r>
              <a:rPr lang="en-GB" dirty="0"/>
              <a:t>Macroeconomic (</a:t>
            </a:r>
            <a:r>
              <a:rPr lang="en-GB" dirty="0" err="1"/>
              <a:t>eg</a:t>
            </a:r>
            <a:r>
              <a:rPr lang="en-GB" dirty="0"/>
              <a:t> inflation targeting)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18327"/>
            <a:ext cx="5157787" cy="3871336"/>
          </a:xfrm>
        </p:spPr>
        <p:txBody>
          <a:bodyPr/>
          <a:lstStyle/>
          <a:p>
            <a:r>
              <a:rPr lang="en-GB" dirty="0"/>
              <a:t>Total expenditure weighted (plutocratic) – higher spending households have more weight</a:t>
            </a:r>
          </a:p>
          <a:p>
            <a:r>
              <a:rPr lang="en-GB" dirty="0"/>
              <a:t>No interest payments</a:t>
            </a:r>
          </a:p>
          <a:p>
            <a:r>
              <a:rPr lang="en-GB" dirty="0"/>
              <a:t>Focus on total index and analyses</a:t>
            </a:r>
          </a:p>
          <a:p>
            <a:r>
              <a:rPr lang="en-GB" dirty="0"/>
              <a:t>Includes foreign visitors; excl. residents’ spending overseas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03927"/>
            <a:ext cx="5183188" cy="452582"/>
          </a:xfrm>
        </p:spPr>
        <p:txBody>
          <a:bodyPr/>
          <a:lstStyle/>
          <a:p>
            <a:r>
              <a:rPr lang="en-GB" dirty="0"/>
              <a:t>Household experience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18327"/>
            <a:ext cx="5183188" cy="37776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Household weighted (democratic) – all households have equal weight</a:t>
            </a:r>
          </a:p>
          <a:p>
            <a:r>
              <a:rPr lang="en-GB" dirty="0"/>
              <a:t>Mortgage and other interest incl.</a:t>
            </a:r>
          </a:p>
          <a:p>
            <a:r>
              <a:rPr lang="en-GB" dirty="0"/>
              <a:t>Focus on household groups </a:t>
            </a:r>
            <a:r>
              <a:rPr lang="en-GB" sz="2400" dirty="0"/>
              <a:t>(total also calculated)   </a:t>
            </a:r>
            <a:r>
              <a:rPr lang="en-GB" dirty="0"/>
              <a:t>                    </a:t>
            </a:r>
          </a:p>
          <a:p>
            <a:r>
              <a:rPr lang="en-GB" dirty="0"/>
              <a:t>Excludes foreign visitors; incl. residents’ spending overseas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59200" y="5957455"/>
            <a:ext cx="497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Plus other differences</a:t>
            </a:r>
          </a:p>
        </p:txBody>
      </p:sp>
    </p:spTree>
    <p:extLst>
      <p:ext uri="{BB962C8B-B14F-4D97-AF65-F5344CB8AC3E}">
        <p14:creationId xmlns:p14="http://schemas.microsoft.com/office/powerpoint/2010/main" val="197926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8080"/>
                </a:solidFill>
              </a:rPr>
              <a:t>In the beginning…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Wage bargaining/uprating original aim of many countries’ consumer price indices </a:t>
            </a:r>
          </a:p>
          <a:p>
            <a:endParaRPr lang="en-GB" dirty="0"/>
          </a:p>
          <a:p>
            <a:r>
              <a:rPr lang="en-GB" dirty="0"/>
              <a:t>Including the RPI in the UK</a:t>
            </a:r>
          </a:p>
          <a:p>
            <a:endParaRPr lang="en-GB" dirty="0"/>
          </a:p>
          <a:p>
            <a:r>
              <a:rPr lang="en-GB" dirty="0"/>
              <a:t>Hence designed as more of a household index</a:t>
            </a:r>
          </a:p>
        </p:txBody>
      </p:sp>
    </p:spTree>
    <p:extLst>
      <p:ext uri="{BB962C8B-B14F-4D97-AF65-F5344CB8AC3E}">
        <p14:creationId xmlns:p14="http://schemas.microsoft.com/office/powerpoint/2010/main" val="279347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Then came the 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Inflation targeting became key method of economic management</a:t>
            </a:r>
          </a:p>
          <a:p>
            <a:r>
              <a:rPr lang="en-GB" dirty="0"/>
              <a:t>EU Harmonised Indices of Consumer Prices (HICPs) developed as result of Maastricht Treaty (known as CPI in UK)</a:t>
            </a:r>
            <a:r>
              <a:rPr lang="en-GB" dirty="0">
                <a:solidFill>
                  <a:srgbClr val="008080"/>
                </a:solidFill>
              </a:rPr>
              <a:t>*</a:t>
            </a:r>
          </a:p>
          <a:p>
            <a:r>
              <a:rPr lang="en-GB" dirty="0" err="1"/>
              <a:t>Boskin</a:t>
            </a:r>
            <a:r>
              <a:rPr lang="en-GB" dirty="0"/>
              <a:t> Report</a:t>
            </a:r>
          </a:p>
          <a:p>
            <a:endParaRPr lang="en-GB" dirty="0"/>
          </a:p>
          <a:p>
            <a:r>
              <a:rPr lang="en-GB" dirty="0"/>
              <a:t>Result – Focus of CPIs became more technocratic, geared to inflation targeting needs.  In UK RPI viewed as “old hat” by many. </a:t>
            </a:r>
          </a:p>
          <a:p>
            <a:endParaRPr lang="en-GB" dirty="0"/>
          </a:p>
          <a:p>
            <a:r>
              <a:rPr lang="en-GB" sz="2000" b="1" dirty="0">
                <a:solidFill>
                  <a:srgbClr val="008080"/>
                </a:solidFill>
              </a:rPr>
              <a:t>*</a:t>
            </a:r>
            <a:r>
              <a:rPr lang="en-GB" sz="2000" dirty="0"/>
              <a:t>(NB: HICPs never intended to replace national indices; just for macroeconomic uses)  </a:t>
            </a:r>
          </a:p>
        </p:txBody>
      </p:sp>
    </p:spTree>
    <p:extLst>
      <p:ext uri="{BB962C8B-B14F-4D97-AF65-F5344CB8AC3E}">
        <p14:creationId xmlns:p14="http://schemas.microsoft.com/office/powerpoint/2010/main" val="173174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8080"/>
                </a:solidFill>
              </a:rPr>
              <a:t>What happened to RPI a major UKSA failure – what went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4218"/>
            <a:ext cx="10515600" cy="429274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ONS statisticians did not understand how Carli formula would react to 2010 data collection changes </a:t>
            </a:r>
          </a:p>
          <a:p>
            <a:r>
              <a:rPr lang="en-GB" dirty="0"/>
              <a:t>Proposed change not tested</a:t>
            </a:r>
          </a:p>
          <a:p>
            <a:r>
              <a:rPr lang="en-GB" dirty="0"/>
              <a:t>Misunderstanding continued after event</a:t>
            </a:r>
          </a:p>
          <a:p>
            <a:r>
              <a:rPr lang="en-GB" dirty="0"/>
              <a:t>“Powers that be” misunderstood household nature of RPI; focused on technocratic approach</a:t>
            </a:r>
          </a:p>
          <a:p>
            <a:r>
              <a:rPr lang="en-GB" dirty="0"/>
              <a:t>Complete lack of understanding of public confidence in RPI and public mistrust of CPI/geometric mean formula </a:t>
            </a:r>
          </a:p>
          <a:p>
            <a:r>
              <a:rPr lang="en-GB" dirty="0"/>
              <a:t>At times misleading information given</a:t>
            </a:r>
          </a:p>
          <a:p>
            <a:r>
              <a:rPr lang="en-GB" dirty="0"/>
              <a:t>Plus legal constraints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19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8080"/>
                </a:solidFill>
              </a:rPr>
              <a:t>2017 Landscape of Consumer Prices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1091"/>
            <a:ext cx="10515600" cy="437587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Set out by John </a:t>
            </a:r>
            <a:r>
              <a:rPr lang="en-GB" b="1" dirty="0" err="1"/>
              <a:t>Pullinger</a:t>
            </a:r>
            <a:r>
              <a:rPr lang="en-GB" b="1" dirty="0"/>
              <a:t>, National Statistician, to meet 3 user needs:</a:t>
            </a:r>
          </a:p>
          <a:p>
            <a:endParaRPr lang="en-GB" dirty="0"/>
          </a:p>
          <a:p>
            <a:r>
              <a:rPr lang="en-GB" dirty="0"/>
              <a:t>CPI and CPIH as macroeconomic indices</a:t>
            </a:r>
          </a:p>
          <a:p>
            <a:endParaRPr lang="en-GB" dirty="0"/>
          </a:p>
          <a:p>
            <a:r>
              <a:rPr lang="en-GB" dirty="0"/>
              <a:t>Household Costs Indices to be developed as household indices</a:t>
            </a:r>
          </a:p>
          <a:p>
            <a:endParaRPr lang="en-GB" dirty="0"/>
          </a:p>
          <a:p>
            <a:r>
              <a:rPr lang="en-GB" dirty="0"/>
              <a:t>RPI as legacy index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50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HCI development has been slow..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… and sometimes a hard battle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many key aspects are completed; quarterly publication timetabled for November; strong support from Stakeholder advisory panel (except for Treasury and Bank of England)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But no further development planned for the moment – despite cost of living crisis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6838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966"/>
          </a:xfrm>
        </p:spPr>
        <p:txBody>
          <a:bodyPr/>
          <a:lstStyle/>
          <a:p>
            <a:r>
              <a:rPr lang="en-GB" b="1" dirty="0">
                <a:solidFill>
                  <a:srgbClr val="008080"/>
                </a:solidFill>
              </a:rPr>
              <a:t>One reason we need HCIs </a:t>
            </a:r>
            <a:r>
              <a:rPr lang="en-GB" sz="2000" dirty="0">
                <a:solidFill>
                  <a:srgbClr val="008080"/>
                </a:solidFill>
              </a:rPr>
              <a:t>(Indices, 2005 = 100)</a:t>
            </a:r>
            <a:endParaRPr lang="en-GB" dirty="0">
              <a:solidFill>
                <a:srgbClr val="00808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237" y="1293092"/>
            <a:ext cx="9864436" cy="4856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9127" y="6216073"/>
            <a:ext cx="287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ONS</a:t>
            </a:r>
          </a:p>
        </p:txBody>
      </p:sp>
    </p:spTree>
    <p:extLst>
      <p:ext uri="{BB962C8B-B14F-4D97-AF65-F5344CB8AC3E}">
        <p14:creationId xmlns:p14="http://schemas.microsoft.com/office/powerpoint/2010/main" val="3540263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610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Where are we with Household Costs Indices?  Seminar on “What is the future for UKSA?” 19th September 2023 </vt:lpstr>
      <vt:lpstr>Consumer price indices basics 1:</vt:lpstr>
      <vt:lpstr>Basics 2: Different needs require different indices </vt:lpstr>
      <vt:lpstr>In the beginning…</vt:lpstr>
      <vt:lpstr>Then came the 1990s</vt:lpstr>
      <vt:lpstr>What happened to RPI a major UKSA failure – what went wrong?</vt:lpstr>
      <vt:lpstr>2017 Landscape of Consumer Prices </vt:lpstr>
      <vt:lpstr>HCI development has been slow..</vt:lpstr>
      <vt:lpstr>One reason we need HCIs (Indices, 2005 = 100)</vt:lpstr>
      <vt:lpstr>And if we add in CPI subgroups ...(indices 2005=100)</vt:lpstr>
      <vt:lpstr>Lessons to be learnt for UKSA</vt:lpstr>
      <vt:lpstr>A final thought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</dc:creator>
  <cp:lastModifiedBy>Tony Dent</cp:lastModifiedBy>
  <cp:revision>38</cp:revision>
  <dcterms:created xsi:type="dcterms:W3CDTF">2023-09-02T16:49:50Z</dcterms:created>
  <dcterms:modified xsi:type="dcterms:W3CDTF">2023-09-23T11:24:13Z</dcterms:modified>
</cp:coreProperties>
</file>