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4406" y="1879854"/>
            <a:ext cx="7695187" cy="817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505248"/>
            <a:ext cx="6640195" cy="409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725" y="1066699"/>
            <a:ext cx="8374549" cy="33633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200"/>
              <a:t>What</a:t>
            </a:r>
            <a:r>
              <a:rPr dirty="0" sz="5200" spc="-35"/>
              <a:t> </a:t>
            </a:r>
            <a:r>
              <a:rPr dirty="0" sz="5200"/>
              <a:t>is</a:t>
            </a:r>
            <a:r>
              <a:rPr dirty="0" sz="5200" spc="-15"/>
              <a:t> </a:t>
            </a:r>
            <a:r>
              <a:rPr dirty="0" sz="5200"/>
              <a:t>wrong</a:t>
            </a:r>
            <a:r>
              <a:rPr dirty="0" sz="5200" spc="-25"/>
              <a:t> </a:t>
            </a:r>
            <a:r>
              <a:rPr dirty="0" sz="5200"/>
              <a:t>with</a:t>
            </a:r>
            <a:r>
              <a:rPr dirty="0" sz="5200" spc="-20"/>
              <a:t> </a:t>
            </a:r>
            <a:r>
              <a:rPr dirty="0" sz="5200" spc="-10"/>
              <a:t>CPIH?</a:t>
            </a:r>
            <a:endParaRPr sz="5200"/>
          </a:p>
        </p:txBody>
      </p:sp>
      <p:sp>
        <p:nvSpPr>
          <p:cNvPr id="3" name="object 3" descr=""/>
          <p:cNvSpPr txBox="1"/>
          <p:nvPr/>
        </p:nvSpPr>
        <p:spPr>
          <a:xfrm>
            <a:off x="1713593" y="2892926"/>
            <a:ext cx="571500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>
                <a:solidFill>
                  <a:srgbClr val="595959"/>
                </a:solidFill>
                <a:latin typeface="Arial"/>
                <a:cs typeface="Arial"/>
              </a:rPr>
              <a:t>It</a:t>
            </a:r>
            <a:r>
              <a:rPr dirty="0" sz="2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595959"/>
                </a:solidFill>
                <a:latin typeface="Arial"/>
                <a:cs typeface="Arial"/>
              </a:rPr>
              <a:t>starts</a:t>
            </a:r>
            <a:r>
              <a:rPr dirty="0" sz="2800" spc="-1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595959"/>
                </a:solidFill>
                <a:latin typeface="Arial"/>
                <a:cs typeface="Arial"/>
              </a:rPr>
              <a:t>with</a:t>
            </a:r>
            <a:r>
              <a:rPr dirty="0" sz="2800" spc="-1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595959"/>
                </a:solidFill>
                <a:latin typeface="Arial"/>
                <a:cs typeface="Arial"/>
              </a:rPr>
              <a:t>using</a:t>
            </a:r>
            <a:r>
              <a:rPr dirty="0" sz="2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595959"/>
                </a:solidFill>
                <a:latin typeface="Arial"/>
                <a:cs typeface="Arial"/>
              </a:rPr>
              <a:t>a</a:t>
            </a:r>
            <a:r>
              <a:rPr dirty="0" sz="2800" spc="-1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2800">
                <a:solidFill>
                  <a:srgbClr val="595959"/>
                </a:solidFill>
                <a:latin typeface="Arial"/>
                <a:cs typeface="Arial"/>
              </a:rPr>
              <a:t>fantasy</a:t>
            </a:r>
            <a:r>
              <a:rPr dirty="0" sz="2800" spc="-10">
                <a:solidFill>
                  <a:srgbClr val="595959"/>
                </a:solidFill>
                <a:latin typeface="Arial"/>
                <a:cs typeface="Arial"/>
              </a:rPr>
              <a:t> number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The</a:t>
            </a:r>
            <a:r>
              <a:rPr dirty="0" spc="-20"/>
              <a:t> </a:t>
            </a:r>
            <a:r>
              <a:rPr dirty="0"/>
              <a:t>central</a:t>
            </a:r>
            <a:r>
              <a:rPr dirty="0" spc="-15"/>
              <a:t> </a:t>
            </a:r>
            <a:r>
              <a:rPr dirty="0"/>
              <a:t>issue</a:t>
            </a:r>
            <a:r>
              <a:rPr dirty="0" spc="-1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those</a:t>
            </a:r>
            <a:r>
              <a:rPr dirty="0" spc="-15"/>
              <a:t> </a:t>
            </a:r>
            <a:r>
              <a:rPr dirty="0"/>
              <a:t>unaware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15"/>
              <a:t> </a:t>
            </a:r>
            <a:r>
              <a:rPr dirty="0" spc="-10"/>
              <a:t>housing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84725" y="1216355"/>
            <a:ext cx="8203565" cy="29546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Real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World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14999"/>
              </a:lnSpc>
              <a:spcBef>
                <a:spcPts val="1200"/>
              </a:spcBef>
            </a:pP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Mortgage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Interest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Payments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have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risen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by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65.1%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since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Pandemic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(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595959"/>
                </a:solidFill>
                <a:latin typeface="Arial"/>
                <a:cs typeface="Arial"/>
              </a:rPr>
              <a:t>February 2020)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House</a:t>
            </a:r>
            <a:r>
              <a:rPr dirty="0" sz="1800" spc="-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Prices</a:t>
            </a:r>
            <a:r>
              <a:rPr dirty="0" sz="1800" spc="-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(</a:t>
            </a:r>
            <a:r>
              <a:rPr dirty="0" sz="1800" spc="-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via</a:t>
            </a:r>
            <a:r>
              <a:rPr dirty="0" sz="1800" spc="-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Depreciation)have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risen</a:t>
            </a:r>
            <a:r>
              <a:rPr dirty="0" sz="1800" spc="-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by</a:t>
            </a:r>
            <a:r>
              <a:rPr dirty="0" sz="1800" spc="-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25.4%</a:t>
            </a:r>
            <a:r>
              <a:rPr dirty="0" sz="1800" spc="-2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since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595959"/>
                </a:solidFill>
                <a:latin typeface="Arial"/>
                <a:cs typeface="Arial"/>
              </a:rPr>
              <a:t>then.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dirty="0" sz="1800" spc="-1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Fantasy</a:t>
            </a:r>
            <a:r>
              <a:rPr dirty="0" sz="1800" spc="-1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World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Rents</a:t>
            </a:r>
            <a:r>
              <a:rPr dirty="0" sz="1800" spc="-3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(</a:t>
            </a:r>
            <a:r>
              <a:rPr dirty="0" sz="1800" spc="-114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Actual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Rents)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have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risen</a:t>
            </a:r>
            <a:r>
              <a:rPr dirty="0" sz="18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by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13.4%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595959"/>
                </a:solidFill>
                <a:latin typeface="Arial"/>
                <a:cs typeface="Arial"/>
              </a:rPr>
              <a:t>since</a:t>
            </a:r>
            <a:r>
              <a:rPr dirty="0" sz="1800" spc="-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800" spc="-10">
                <a:solidFill>
                  <a:srgbClr val="595959"/>
                </a:solidFill>
                <a:latin typeface="Arial"/>
                <a:cs typeface="Arial"/>
              </a:rPr>
              <a:t>then.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The</a:t>
            </a:r>
            <a:r>
              <a:rPr dirty="0" spc="-45"/>
              <a:t> </a:t>
            </a:r>
            <a:r>
              <a:rPr dirty="0"/>
              <a:t>Official</a:t>
            </a:r>
            <a:r>
              <a:rPr dirty="0" spc="-45"/>
              <a:t> </a:t>
            </a:r>
            <a:r>
              <a:rPr dirty="0" spc="-20"/>
              <a:t>View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60451" rIns="0" bIns="0" rtlCol="0" vert="horz">
            <a:spAutoFit/>
          </a:bodyPr>
          <a:lstStyle/>
          <a:p>
            <a:pPr marL="12700" marR="5080">
              <a:lnSpc>
                <a:spcPts val="2270"/>
              </a:lnSpc>
              <a:spcBef>
                <a:spcPts val="85"/>
              </a:spcBef>
            </a:pPr>
            <a:r>
              <a:rPr dirty="0"/>
              <a:t>However,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owner</a:t>
            </a:r>
            <a:r>
              <a:rPr dirty="0" spc="-30"/>
              <a:t> </a:t>
            </a:r>
            <a:r>
              <a:rPr dirty="0"/>
              <a:t>occupiers'</a:t>
            </a:r>
            <a:r>
              <a:rPr dirty="0" spc="-25"/>
              <a:t> </a:t>
            </a:r>
            <a:r>
              <a:rPr dirty="0"/>
              <a:t>housing</a:t>
            </a:r>
            <a:r>
              <a:rPr dirty="0" spc="-30"/>
              <a:t> </a:t>
            </a:r>
            <a:r>
              <a:rPr dirty="0"/>
              <a:t>costs</a:t>
            </a:r>
            <a:r>
              <a:rPr dirty="0" spc="-25"/>
              <a:t> </a:t>
            </a:r>
            <a:r>
              <a:rPr dirty="0"/>
              <a:t>(OOH)</a:t>
            </a:r>
            <a:r>
              <a:rPr dirty="0" spc="-30"/>
              <a:t> </a:t>
            </a:r>
            <a:r>
              <a:rPr dirty="0"/>
              <a:t>component</a:t>
            </a:r>
            <a:r>
              <a:rPr dirty="0" spc="-25"/>
              <a:t> </a:t>
            </a:r>
            <a:r>
              <a:rPr dirty="0"/>
              <a:t>accounts</a:t>
            </a:r>
            <a:r>
              <a:rPr dirty="0" spc="-30"/>
              <a:t> </a:t>
            </a:r>
            <a:r>
              <a:rPr dirty="0"/>
              <a:t>for</a:t>
            </a:r>
            <a:r>
              <a:rPr dirty="0" spc="-25"/>
              <a:t> 16% </a:t>
            </a:r>
            <a:r>
              <a:rPr dirty="0"/>
              <a:t>of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CPIH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main</a:t>
            </a:r>
            <a:r>
              <a:rPr dirty="0" spc="-20"/>
              <a:t> </a:t>
            </a:r>
            <a:r>
              <a:rPr dirty="0"/>
              <a:t>driver</a:t>
            </a:r>
            <a:r>
              <a:rPr dirty="0" spc="-15"/>
              <a:t> </a:t>
            </a:r>
            <a:r>
              <a:rPr dirty="0"/>
              <a:t>for</a:t>
            </a:r>
            <a:r>
              <a:rPr dirty="0" spc="-20"/>
              <a:t> </a:t>
            </a:r>
            <a:r>
              <a:rPr dirty="0"/>
              <a:t>differences</a:t>
            </a:r>
            <a:r>
              <a:rPr dirty="0" spc="-15"/>
              <a:t> </a:t>
            </a:r>
            <a:r>
              <a:rPr dirty="0"/>
              <a:t>between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CPIH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 spc="-25"/>
              <a:t>CPI </a:t>
            </a:r>
            <a:r>
              <a:rPr dirty="0"/>
              <a:t>inflation</a:t>
            </a:r>
            <a:r>
              <a:rPr dirty="0" spc="-25"/>
              <a:t> </a:t>
            </a:r>
            <a:r>
              <a:rPr dirty="0"/>
              <a:t>rates.</a:t>
            </a:r>
            <a:r>
              <a:rPr dirty="0" spc="-60"/>
              <a:t> </a:t>
            </a:r>
            <a:r>
              <a:rPr dirty="0"/>
              <a:t>This</a:t>
            </a:r>
            <a:r>
              <a:rPr dirty="0" spc="-25"/>
              <a:t> </a:t>
            </a:r>
            <a:r>
              <a:rPr dirty="0"/>
              <a:t>makes</a:t>
            </a:r>
            <a:r>
              <a:rPr dirty="0" spc="-25"/>
              <a:t> </a:t>
            </a:r>
            <a:r>
              <a:rPr dirty="0"/>
              <a:t>CPIH</a:t>
            </a:r>
            <a:r>
              <a:rPr dirty="0" spc="-20"/>
              <a:t> </a:t>
            </a:r>
            <a:r>
              <a:rPr dirty="0"/>
              <a:t>our</a:t>
            </a:r>
            <a:r>
              <a:rPr dirty="0" spc="-25"/>
              <a:t> </a:t>
            </a:r>
            <a:r>
              <a:rPr dirty="0"/>
              <a:t>most</a:t>
            </a:r>
            <a:r>
              <a:rPr dirty="0" spc="-25"/>
              <a:t> </a:t>
            </a:r>
            <a:r>
              <a:rPr dirty="0"/>
              <a:t>comprehensive</a:t>
            </a:r>
            <a:r>
              <a:rPr dirty="0" spc="-25"/>
              <a:t> </a:t>
            </a:r>
            <a:r>
              <a:rPr dirty="0"/>
              <a:t>measure</a:t>
            </a:r>
            <a:r>
              <a:rPr dirty="0" spc="-2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10"/>
              <a:t>inflation.</a:t>
            </a: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/>
              <a:t>What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load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10"/>
              <a:t> nonsense!</a:t>
            </a:r>
          </a:p>
          <a:p>
            <a:pPr marL="12700" marR="629920">
              <a:lnSpc>
                <a:spcPct val="105000"/>
              </a:lnSpc>
              <a:spcBef>
                <a:spcPts val="1195"/>
              </a:spcBef>
            </a:pPr>
            <a:r>
              <a:rPr dirty="0"/>
              <a:t>The</a:t>
            </a:r>
            <a:r>
              <a:rPr dirty="0" spc="-25"/>
              <a:t> </a:t>
            </a:r>
            <a:r>
              <a:rPr dirty="0"/>
              <a:t>rental</a:t>
            </a:r>
            <a:r>
              <a:rPr dirty="0" spc="-15"/>
              <a:t> </a:t>
            </a:r>
            <a:r>
              <a:rPr dirty="0"/>
              <a:t>figures</a:t>
            </a:r>
            <a:r>
              <a:rPr dirty="0" spc="-15"/>
              <a:t> </a:t>
            </a:r>
            <a:r>
              <a:rPr dirty="0"/>
              <a:t>I</a:t>
            </a:r>
            <a:r>
              <a:rPr dirty="0" spc="-15"/>
              <a:t> </a:t>
            </a:r>
            <a:r>
              <a:rPr dirty="0"/>
              <a:t>quoted</a:t>
            </a:r>
            <a:r>
              <a:rPr dirty="0" spc="-15"/>
              <a:t> </a:t>
            </a:r>
            <a:r>
              <a:rPr dirty="0"/>
              <a:t>in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previous</a:t>
            </a:r>
            <a:r>
              <a:rPr dirty="0" spc="-15"/>
              <a:t> </a:t>
            </a:r>
            <a:r>
              <a:rPr dirty="0"/>
              <a:t>slide</a:t>
            </a:r>
            <a:r>
              <a:rPr dirty="0" spc="-15"/>
              <a:t> </a:t>
            </a:r>
            <a:r>
              <a:rPr dirty="0"/>
              <a:t>are</a:t>
            </a:r>
            <a:r>
              <a:rPr dirty="0" spc="-15"/>
              <a:t> </a:t>
            </a:r>
            <a:r>
              <a:rPr dirty="0"/>
              <a:t>used</a:t>
            </a:r>
            <a:r>
              <a:rPr dirty="0" spc="-15"/>
              <a:t> </a:t>
            </a:r>
            <a:r>
              <a:rPr dirty="0"/>
              <a:t>for</a:t>
            </a:r>
            <a:r>
              <a:rPr dirty="0" spc="-15"/>
              <a:t> </a:t>
            </a:r>
            <a:r>
              <a:rPr dirty="0"/>
              <a:t>owner</a:t>
            </a:r>
            <a:r>
              <a:rPr dirty="0" spc="-10"/>
              <a:t> occupied </a:t>
            </a:r>
            <a:r>
              <a:rPr dirty="0"/>
              <a:t>housing</a:t>
            </a:r>
            <a:r>
              <a:rPr dirty="0" spc="-35"/>
              <a:t> </a:t>
            </a:r>
            <a:r>
              <a:rPr dirty="0"/>
              <a:t>inflation.</a:t>
            </a:r>
            <a:r>
              <a:rPr dirty="0" spc="-25"/>
              <a:t> </a:t>
            </a:r>
            <a:r>
              <a:rPr dirty="0"/>
              <a:t>But</a:t>
            </a:r>
            <a:r>
              <a:rPr dirty="0" spc="-20"/>
              <a:t> </a:t>
            </a:r>
            <a:r>
              <a:rPr dirty="0"/>
              <a:t>they</a:t>
            </a:r>
            <a:r>
              <a:rPr dirty="0" spc="-25"/>
              <a:t> </a:t>
            </a:r>
            <a:r>
              <a:rPr dirty="0"/>
              <a:t>do</a:t>
            </a:r>
            <a:r>
              <a:rPr dirty="0" spc="-25"/>
              <a:t> </a:t>
            </a:r>
            <a:r>
              <a:rPr dirty="0"/>
              <a:t>not</a:t>
            </a:r>
            <a:r>
              <a:rPr dirty="0" spc="-20"/>
              <a:t> </a:t>
            </a:r>
            <a:r>
              <a:rPr dirty="0"/>
              <a:t>pay</a:t>
            </a:r>
            <a:r>
              <a:rPr dirty="0" spc="-25"/>
              <a:t> </a:t>
            </a:r>
            <a:r>
              <a:rPr dirty="0"/>
              <a:t>rent</a:t>
            </a:r>
            <a:r>
              <a:rPr dirty="0" spc="-25"/>
              <a:t> </a:t>
            </a:r>
            <a:r>
              <a:rPr dirty="0"/>
              <a:t>I</a:t>
            </a:r>
            <a:r>
              <a:rPr dirty="0" spc="-20"/>
              <a:t> </a:t>
            </a:r>
            <a:r>
              <a:rPr dirty="0"/>
              <a:t>hear</a:t>
            </a:r>
            <a:r>
              <a:rPr dirty="0" spc="-25"/>
              <a:t> </a:t>
            </a:r>
            <a:r>
              <a:rPr dirty="0"/>
              <a:t>you</a:t>
            </a:r>
            <a:r>
              <a:rPr dirty="0" spc="-25"/>
              <a:t> </a:t>
            </a:r>
            <a:r>
              <a:rPr dirty="0" spc="-10"/>
              <a:t>say.</a:t>
            </a:r>
            <a:r>
              <a:rPr dirty="0" spc="-20"/>
              <a:t> </a:t>
            </a:r>
            <a:r>
              <a:rPr dirty="0" spc="-10"/>
              <a:t>Exactly!</a:t>
            </a:r>
          </a:p>
          <a:p>
            <a:pPr marL="12700" marR="694690">
              <a:lnSpc>
                <a:spcPct val="105000"/>
              </a:lnSpc>
              <a:spcBef>
                <a:spcPts val="1205"/>
              </a:spcBef>
            </a:pPr>
            <a:r>
              <a:rPr dirty="0"/>
              <a:t>But</a:t>
            </a:r>
            <a:r>
              <a:rPr dirty="0" spc="-30"/>
              <a:t> </a:t>
            </a:r>
            <a:r>
              <a:rPr dirty="0"/>
              <a:t>those</a:t>
            </a:r>
            <a:r>
              <a:rPr dirty="0" spc="-15"/>
              <a:t> </a:t>
            </a:r>
            <a:r>
              <a:rPr dirty="0"/>
              <a:t>nasty</a:t>
            </a:r>
            <a:r>
              <a:rPr dirty="0" spc="-20"/>
              <a:t> </a:t>
            </a:r>
            <a:r>
              <a:rPr dirty="0"/>
              <a:t>price</a:t>
            </a:r>
            <a:r>
              <a:rPr dirty="0" spc="-15"/>
              <a:t> </a:t>
            </a:r>
            <a:r>
              <a:rPr dirty="0"/>
              <a:t>rises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65.1%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/>
              <a:t>25,4%</a:t>
            </a:r>
            <a:r>
              <a:rPr dirty="0" spc="-20"/>
              <a:t> </a:t>
            </a:r>
            <a:r>
              <a:rPr dirty="0"/>
              <a:t>have</a:t>
            </a:r>
            <a:r>
              <a:rPr dirty="0" spc="-15"/>
              <a:t> </a:t>
            </a:r>
            <a:r>
              <a:rPr dirty="0"/>
              <a:t>become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much</a:t>
            </a:r>
            <a:r>
              <a:rPr dirty="0" spc="-15"/>
              <a:t> </a:t>
            </a:r>
            <a:r>
              <a:rPr dirty="0" spc="-20"/>
              <a:t>more </a:t>
            </a:r>
            <a:r>
              <a:rPr dirty="0"/>
              <a:t>“friendly”</a:t>
            </a:r>
            <a:r>
              <a:rPr dirty="0" spc="-5"/>
              <a:t> </a:t>
            </a:r>
            <a:r>
              <a:rPr dirty="0" spc="-10"/>
              <a:t>13.4%</a:t>
            </a:r>
          </a:p>
          <a:p>
            <a:pPr marL="12700">
              <a:lnSpc>
                <a:spcPct val="100000"/>
              </a:lnSpc>
              <a:spcBef>
                <a:spcPts val="1305"/>
              </a:spcBef>
            </a:pPr>
            <a:r>
              <a:rPr dirty="0"/>
              <a:t>Or</a:t>
            </a:r>
            <a:r>
              <a:rPr dirty="0" spc="-30"/>
              <a:t> </a:t>
            </a:r>
            <a:r>
              <a:rPr dirty="0"/>
              <a:t>if</a:t>
            </a:r>
            <a:r>
              <a:rPr dirty="0" spc="-15"/>
              <a:t> </a:t>
            </a:r>
            <a:r>
              <a:rPr dirty="0"/>
              <a:t>you</a:t>
            </a:r>
            <a:r>
              <a:rPr dirty="0" spc="-15"/>
              <a:t> </a:t>
            </a:r>
            <a:r>
              <a:rPr dirty="0"/>
              <a:t>prefer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inflation</a:t>
            </a:r>
            <a:r>
              <a:rPr dirty="0" spc="-15"/>
              <a:t> </a:t>
            </a:r>
            <a:r>
              <a:rPr dirty="0"/>
              <a:t>rate</a:t>
            </a:r>
            <a:r>
              <a:rPr dirty="0" spc="-15"/>
              <a:t> </a:t>
            </a:r>
            <a:r>
              <a:rPr dirty="0"/>
              <a:t>has</a:t>
            </a:r>
            <a:r>
              <a:rPr dirty="0" spc="-20"/>
              <a:t> </a:t>
            </a:r>
            <a:r>
              <a:rPr dirty="0"/>
              <a:t>been</a:t>
            </a:r>
            <a:r>
              <a:rPr dirty="0" spc="-15"/>
              <a:t> </a:t>
            </a:r>
            <a:r>
              <a:rPr dirty="0"/>
              <a:t>REDUCED</a:t>
            </a:r>
            <a:r>
              <a:rPr dirty="0" spc="-15"/>
              <a:t> </a:t>
            </a:r>
            <a:r>
              <a:rPr dirty="0"/>
              <a:t>by</a:t>
            </a:r>
            <a:r>
              <a:rPr dirty="0" spc="-15"/>
              <a:t> </a:t>
            </a:r>
            <a:r>
              <a:rPr dirty="0" spc="-20"/>
              <a:t>3.7%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9801" y="1270416"/>
            <a:ext cx="3960495" cy="22459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100"/>
              </a:spcBef>
            </a:pPr>
            <a:r>
              <a:rPr dirty="0" sz="10800" spc="-20"/>
              <a:t>3.7%</a:t>
            </a:r>
            <a:endParaRPr sz="10800"/>
          </a:p>
          <a:p>
            <a:pPr algn="ctr">
              <a:lnSpc>
                <a:spcPct val="100000"/>
              </a:lnSpc>
              <a:spcBef>
                <a:spcPts val="2360"/>
              </a:spcBef>
            </a:pPr>
            <a:r>
              <a:rPr dirty="0" sz="1800">
                <a:solidFill>
                  <a:srgbClr val="595959"/>
                </a:solidFill>
              </a:rPr>
              <a:t>That</a:t>
            </a:r>
            <a:r>
              <a:rPr dirty="0" sz="1800" spc="-15">
                <a:solidFill>
                  <a:srgbClr val="595959"/>
                </a:solidFill>
              </a:rPr>
              <a:t> </a:t>
            </a:r>
            <a:r>
              <a:rPr dirty="0" sz="1800">
                <a:solidFill>
                  <a:srgbClr val="595959"/>
                </a:solidFill>
              </a:rPr>
              <a:t>is</a:t>
            </a:r>
            <a:r>
              <a:rPr dirty="0" sz="1800" spc="-15">
                <a:solidFill>
                  <a:srgbClr val="595959"/>
                </a:solidFill>
              </a:rPr>
              <a:t> </a:t>
            </a:r>
            <a:r>
              <a:rPr dirty="0" sz="1800">
                <a:solidFill>
                  <a:srgbClr val="595959"/>
                </a:solidFill>
              </a:rPr>
              <a:t>nearly</a:t>
            </a:r>
            <a:r>
              <a:rPr dirty="0" sz="1800" spc="-15">
                <a:solidFill>
                  <a:srgbClr val="595959"/>
                </a:solidFill>
              </a:rPr>
              <a:t> </a:t>
            </a:r>
            <a:r>
              <a:rPr dirty="0" sz="1800">
                <a:solidFill>
                  <a:srgbClr val="595959"/>
                </a:solidFill>
              </a:rPr>
              <a:t>2</a:t>
            </a:r>
            <a:r>
              <a:rPr dirty="0" sz="1800" spc="-10">
                <a:solidFill>
                  <a:srgbClr val="595959"/>
                </a:solidFill>
              </a:rPr>
              <a:t> </a:t>
            </a:r>
            <a:r>
              <a:rPr dirty="0" sz="1800">
                <a:solidFill>
                  <a:srgbClr val="595959"/>
                </a:solidFill>
              </a:rPr>
              <a:t>years</a:t>
            </a:r>
            <a:r>
              <a:rPr dirty="0" sz="1800" spc="-15">
                <a:solidFill>
                  <a:srgbClr val="595959"/>
                </a:solidFill>
              </a:rPr>
              <a:t> </a:t>
            </a:r>
            <a:r>
              <a:rPr dirty="0" sz="1800">
                <a:solidFill>
                  <a:srgbClr val="595959"/>
                </a:solidFill>
              </a:rPr>
              <a:t>of</a:t>
            </a:r>
            <a:r>
              <a:rPr dirty="0" sz="1800" spc="-15">
                <a:solidFill>
                  <a:srgbClr val="595959"/>
                </a:solidFill>
              </a:rPr>
              <a:t> </a:t>
            </a:r>
            <a:r>
              <a:rPr dirty="0" sz="1800">
                <a:solidFill>
                  <a:srgbClr val="595959"/>
                </a:solidFill>
              </a:rPr>
              <a:t>inflation</a:t>
            </a:r>
            <a:r>
              <a:rPr dirty="0" sz="1800" spc="-10">
                <a:solidFill>
                  <a:srgbClr val="595959"/>
                </a:solidFill>
              </a:rPr>
              <a:t> target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/>
              <a:t>It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fact</a:t>
            </a:r>
            <a:r>
              <a:rPr dirty="0" spc="-10"/>
              <a:t> </a:t>
            </a:r>
            <a:r>
              <a:rPr dirty="0"/>
              <a:t>worse</a:t>
            </a:r>
            <a:r>
              <a:rPr dirty="0" spc="-10"/>
              <a:t> </a:t>
            </a:r>
            <a:r>
              <a:rPr dirty="0"/>
              <a:t>than</a:t>
            </a:r>
            <a:r>
              <a:rPr dirty="0" spc="-10"/>
              <a:t> </a:t>
            </a:r>
            <a:r>
              <a:rPr dirty="0" spc="-20"/>
              <a:t>that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511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/>
              <a:t>As</a:t>
            </a:r>
            <a:r>
              <a:rPr dirty="0" spc="-30"/>
              <a:t> </a:t>
            </a:r>
            <a:r>
              <a:rPr dirty="0"/>
              <a:t>well</a:t>
            </a:r>
            <a:r>
              <a:rPr dirty="0" spc="-20"/>
              <a:t> </a:t>
            </a:r>
            <a:r>
              <a:rPr dirty="0"/>
              <a:t>as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20"/>
              <a:t> </a:t>
            </a:r>
            <a:r>
              <a:rPr dirty="0"/>
              <a:t>explicit</a:t>
            </a:r>
            <a:r>
              <a:rPr dirty="0" spc="-15"/>
              <a:t> </a:t>
            </a:r>
            <a:r>
              <a:rPr dirty="0"/>
              <a:t>problems</a:t>
            </a:r>
            <a:r>
              <a:rPr dirty="0" spc="-20"/>
              <a:t> </a:t>
            </a:r>
            <a:r>
              <a:rPr dirty="0"/>
              <a:t>I</a:t>
            </a:r>
            <a:r>
              <a:rPr dirty="0" spc="-15"/>
              <a:t> </a:t>
            </a:r>
            <a:r>
              <a:rPr dirty="0"/>
              <a:t>have</a:t>
            </a:r>
            <a:r>
              <a:rPr dirty="0" spc="-20"/>
              <a:t> </a:t>
            </a:r>
            <a:r>
              <a:rPr dirty="0"/>
              <a:t>outlined</a:t>
            </a:r>
            <a:r>
              <a:rPr dirty="0" spc="-15"/>
              <a:t> </a:t>
            </a:r>
            <a:r>
              <a:rPr dirty="0"/>
              <a:t>there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15"/>
              <a:t> </a:t>
            </a:r>
            <a:r>
              <a:rPr dirty="0"/>
              <a:t>another</a:t>
            </a:r>
            <a:r>
              <a:rPr dirty="0" spc="-20"/>
              <a:t> </a:t>
            </a:r>
            <a:r>
              <a:rPr dirty="0"/>
              <a:t>implicit</a:t>
            </a:r>
            <a:r>
              <a:rPr dirty="0" spc="-15"/>
              <a:t> </a:t>
            </a:r>
            <a:r>
              <a:rPr dirty="0" spc="-20"/>
              <a:t>one.</a:t>
            </a:r>
          </a:p>
          <a:p>
            <a:pPr marL="12700" marR="146050">
              <a:lnSpc>
                <a:spcPts val="2050"/>
              </a:lnSpc>
              <a:spcBef>
                <a:spcPts val="1250"/>
              </a:spcBef>
            </a:pPr>
            <a:r>
              <a:rPr dirty="0"/>
              <a:t>Because</a:t>
            </a:r>
            <a:r>
              <a:rPr dirty="0" spc="-30"/>
              <a:t> </a:t>
            </a:r>
            <a:r>
              <a:rPr dirty="0"/>
              <a:t>rents</a:t>
            </a:r>
            <a:r>
              <a:rPr dirty="0" spc="-15"/>
              <a:t> </a:t>
            </a:r>
            <a:r>
              <a:rPr dirty="0"/>
              <a:t>are</a:t>
            </a:r>
            <a:r>
              <a:rPr dirty="0" spc="-15"/>
              <a:t> </a:t>
            </a:r>
            <a:r>
              <a:rPr dirty="0"/>
              <a:t>now</a:t>
            </a:r>
            <a:r>
              <a:rPr dirty="0" spc="-15"/>
              <a:t> </a:t>
            </a:r>
            <a:r>
              <a:rPr dirty="0"/>
              <a:t>effectively</a:t>
            </a:r>
            <a:r>
              <a:rPr dirty="0" spc="-15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little</a:t>
            </a:r>
            <a:r>
              <a:rPr dirty="0" spc="-20"/>
              <a:t> </a:t>
            </a:r>
            <a:r>
              <a:rPr dirty="0"/>
              <a:t>under</a:t>
            </a:r>
            <a:r>
              <a:rPr dirty="0" spc="-15"/>
              <a:t> </a:t>
            </a:r>
            <a:r>
              <a:rPr dirty="0"/>
              <a:t>one</a:t>
            </a:r>
            <a:r>
              <a:rPr dirty="0" spc="-15"/>
              <a:t> </a:t>
            </a:r>
            <a:r>
              <a:rPr dirty="0"/>
              <a:t>quarter</a:t>
            </a:r>
            <a:r>
              <a:rPr dirty="0" spc="-15"/>
              <a:t> </a:t>
            </a:r>
            <a:r>
              <a:rPr dirty="0"/>
              <a:t>of</a:t>
            </a:r>
            <a:r>
              <a:rPr dirty="0" spc="-15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index</a:t>
            </a:r>
            <a:r>
              <a:rPr dirty="0" spc="-15"/>
              <a:t> </a:t>
            </a:r>
            <a:r>
              <a:rPr dirty="0" spc="-20"/>
              <a:t>then </a:t>
            </a:r>
            <a:r>
              <a:rPr dirty="0"/>
              <a:t>everything</a:t>
            </a:r>
            <a:r>
              <a:rPr dirty="0" spc="-30"/>
              <a:t> </a:t>
            </a:r>
            <a:r>
              <a:rPr dirty="0"/>
              <a:t>else</a:t>
            </a:r>
            <a:r>
              <a:rPr dirty="0" spc="-20"/>
              <a:t> </a:t>
            </a:r>
            <a:r>
              <a:rPr dirty="0"/>
              <a:t>has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/>
              <a:t>go</a:t>
            </a:r>
            <a:r>
              <a:rPr dirty="0" spc="-20"/>
              <a:t> </a:t>
            </a:r>
            <a:r>
              <a:rPr dirty="0"/>
              <a:t>into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remaining</a:t>
            </a:r>
            <a:r>
              <a:rPr dirty="0" spc="-20"/>
              <a:t> </a:t>
            </a:r>
            <a:r>
              <a:rPr dirty="0"/>
              <a:t>75.8%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index</a:t>
            </a:r>
            <a:r>
              <a:rPr dirty="0" spc="-20"/>
              <a:t> </a:t>
            </a:r>
            <a:r>
              <a:rPr dirty="0"/>
              <a:t>in</a:t>
            </a:r>
            <a:r>
              <a:rPr dirty="0" spc="-20"/>
              <a:t> </a:t>
            </a:r>
            <a:r>
              <a:rPr dirty="0"/>
              <a:t>2022</a:t>
            </a:r>
            <a:r>
              <a:rPr dirty="0" spc="-15"/>
              <a:t> </a:t>
            </a:r>
            <a:r>
              <a:rPr dirty="0" spc="-10"/>
              <a:t>terms.</a:t>
            </a:r>
          </a:p>
          <a:p>
            <a:pPr marL="12700" marR="5080">
              <a:lnSpc>
                <a:spcPts val="2050"/>
              </a:lnSpc>
              <a:spcBef>
                <a:spcPts val="1205"/>
              </a:spcBef>
            </a:pPr>
            <a:r>
              <a:rPr dirty="0"/>
              <a:t>There</a:t>
            </a:r>
            <a:r>
              <a:rPr dirty="0" spc="-30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a</a:t>
            </a:r>
            <a:r>
              <a:rPr dirty="0" spc="-15"/>
              <a:t> </a:t>
            </a:r>
            <a:r>
              <a:rPr dirty="0"/>
              <a:t>reason</a:t>
            </a:r>
            <a:r>
              <a:rPr dirty="0" spc="-20"/>
              <a:t> </a:t>
            </a:r>
            <a:r>
              <a:rPr dirty="0"/>
              <a:t>I</a:t>
            </a:r>
            <a:r>
              <a:rPr dirty="0" spc="-20"/>
              <a:t> </a:t>
            </a:r>
            <a:r>
              <a:rPr dirty="0"/>
              <a:t>have</a:t>
            </a:r>
            <a:r>
              <a:rPr dirty="0" spc="-15"/>
              <a:t> </a:t>
            </a:r>
            <a:r>
              <a:rPr dirty="0"/>
              <a:t>chosen</a:t>
            </a:r>
            <a:r>
              <a:rPr dirty="0" spc="-20"/>
              <a:t> </a:t>
            </a:r>
            <a:r>
              <a:rPr dirty="0"/>
              <a:t>2022</a:t>
            </a:r>
            <a:r>
              <a:rPr dirty="0" spc="-20"/>
              <a:t> </a:t>
            </a:r>
            <a:r>
              <a:rPr dirty="0"/>
              <a:t>and</a:t>
            </a:r>
            <a:r>
              <a:rPr dirty="0" spc="-15"/>
              <a:t> </a:t>
            </a:r>
            <a:r>
              <a:rPr dirty="0"/>
              <a:t>it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20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/>
              <a:t>link</a:t>
            </a:r>
            <a:r>
              <a:rPr dirty="0" spc="-20"/>
              <a:t> </a:t>
            </a:r>
            <a:r>
              <a:rPr dirty="0"/>
              <a:t>with</a:t>
            </a:r>
            <a:r>
              <a:rPr dirty="0" spc="-20"/>
              <a:t> </a:t>
            </a:r>
            <a:r>
              <a:rPr dirty="0"/>
              <a:t>Morgan’s</a:t>
            </a:r>
            <a:r>
              <a:rPr dirty="0" spc="-15"/>
              <a:t> </a:t>
            </a:r>
            <a:r>
              <a:rPr dirty="0" spc="-10"/>
              <a:t>speech </a:t>
            </a:r>
            <a:r>
              <a:rPr dirty="0"/>
              <a:t>because</a:t>
            </a:r>
            <a:r>
              <a:rPr dirty="0" spc="-30"/>
              <a:t> </a:t>
            </a:r>
            <a:r>
              <a:rPr dirty="0"/>
              <a:t>here</a:t>
            </a:r>
            <a:r>
              <a:rPr dirty="0" spc="-20"/>
              <a:t> </a:t>
            </a:r>
            <a:r>
              <a:rPr dirty="0"/>
              <a:t>is</a:t>
            </a:r>
            <a:r>
              <a:rPr dirty="0" spc="-15"/>
              <a:t> </a:t>
            </a:r>
            <a:r>
              <a:rPr dirty="0"/>
              <a:t>how</a:t>
            </a:r>
            <a:r>
              <a:rPr dirty="0" spc="-20"/>
              <a:t> </a:t>
            </a:r>
            <a:r>
              <a:rPr dirty="0"/>
              <a:t>our</a:t>
            </a:r>
            <a:r>
              <a:rPr dirty="0" spc="-20"/>
              <a:t> </a:t>
            </a:r>
            <a:r>
              <a:rPr dirty="0"/>
              <a:t>inflation</a:t>
            </a:r>
            <a:r>
              <a:rPr dirty="0" spc="-15"/>
              <a:t> </a:t>
            </a:r>
            <a:r>
              <a:rPr dirty="0"/>
              <a:t>measures</a:t>
            </a:r>
            <a:r>
              <a:rPr dirty="0" spc="-20"/>
              <a:t> </a:t>
            </a:r>
            <a:r>
              <a:rPr dirty="0"/>
              <a:t>reflected</a:t>
            </a:r>
            <a:r>
              <a:rPr dirty="0" spc="-20"/>
              <a:t> </a:t>
            </a:r>
            <a:r>
              <a:rPr dirty="0"/>
              <a:t>the</a:t>
            </a:r>
            <a:r>
              <a:rPr dirty="0" spc="-15"/>
              <a:t> </a:t>
            </a:r>
            <a:r>
              <a:rPr dirty="0"/>
              <a:t>domestic</a:t>
            </a:r>
            <a:r>
              <a:rPr dirty="0" spc="-20"/>
              <a:t> </a:t>
            </a:r>
            <a:r>
              <a:rPr dirty="0"/>
              <a:t>energy</a:t>
            </a:r>
            <a:r>
              <a:rPr dirty="0" spc="-15"/>
              <a:t> </a:t>
            </a:r>
            <a:r>
              <a:rPr dirty="0" spc="-10"/>
              <a:t>price surge.</a:t>
            </a:r>
          </a:p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/>
              <a:t>CPIH</a:t>
            </a:r>
            <a:r>
              <a:rPr dirty="0" spc="-20"/>
              <a:t> 2.9%</a:t>
            </a:r>
          </a:p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/>
              <a:t>CPI</a:t>
            </a:r>
            <a:r>
              <a:rPr dirty="0" spc="-15"/>
              <a:t> </a:t>
            </a:r>
            <a:r>
              <a:rPr dirty="0" spc="-20"/>
              <a:t>3.5%</a:t>
            </a: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dirty="0"/>
              <a:t>RPI</a:t>
            </a:r>
            <a:r>
              <a:rPr dirty="0" spc="-15"/>
              <a:t> </a:t>
            </a:r>
            <a:r>
              <a:rPr dirty="0" spc="-20"/>
              <a:t>4.7%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Statistics: UKSA Presentation 19th of September</dc:title>
  <dcterms:created xsi:type="dcterms:W3CDTF">2023-09-17T11:21:57Z</dcterms:created>
  <dcterms:modified xsi:type="dcterms:W3CDTF">2023-09-17T11:21:57Z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