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57" r:id="rId6"/>
    <p:sldId id="259" r:id="rId7"/>
    <p:sldId id="264" r:id="rId8"/>
    <p:sldId id="262" r:id="rId9"/>
    <p:sldId id="261" r:id="rId10"/>
    <p:sldId id="265" r:id="rId11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B5338-55F1-9C53-5201-1928A913E1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EC37C-867E-AE0A-1E7D-773363E48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C35C2-47ED-0018-9B5F-785E5AC52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1E065-2F7A-0A4C-342B-3E17F3C38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5F9B-F152-1F78-7695-F1B6CE9D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05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EBDAB-94E6-1BED-FD89-E21ABE47E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E94A6-7013-3D62-CF39-9F556A0F1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12AED-3FA9-2ABA-1A60-BA1486B87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F17FE-23E7-15A5-C96E-E877D6085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AB9FF-1C67-6EC3-1FC1-4BABBCCE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72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66A224-E547-CAF4-69D9-6ED16D116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49A1A-4710-A485-70CF-33761BE82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49038-DB69-8A74-0C84-D228F81A3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5B566-395A-4A2C-790A-A0A63D2D1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91BCE-1016-A6E2-B65D-2C430C1D9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2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3B04A-26F9-BE84-1E6C-F008DB12B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6BCA-E31A-7250-C7C9-83FB553F8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FB6AD-BC8E-6746-7EC9-FAF0C7DE9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246FC-62B3-8C26-A1BF-18D25196A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05ED3-F18A-077E-B847-2345D53B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991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959EA-1474-4D8B-E31B-14BFB0338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9F442-F66F-4133-6258-F03900748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8F393-E71C-9F8C-F128-AA7129568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8E3AF-CCE1-BD84-6B64-B801E607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019C9-7263-482B-85F7-EF08A1D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80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52973-65F3-F7B0-4A42-E603B63C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C39F7-AFC4-CE19-3448-6D56DCEFA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3C1A82-91E7-96BF-F068-F89A9F083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CE8E3-6531-8E34-FC64-6CF0CFC7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EDBC1-159F-BD0F-C348-063A36B70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0D3CE-12DD-3C7E-7584-114E00A0E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20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C7D42-1346-91C5-883A-45388ADFF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7FB26-2CCC-1AFD-A082-98C42087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64A9EB-6191-B11A-814E-E326A66E0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A2BB78-778D-A9DB-B97A-F31F90059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B15E1E-B491-D5D7-C5A5-E20515B78A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954156-5CB9-6E55-4506-001EBF2DC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859D63-DBD8-3AB7-F1BD-8D805AD6C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4D880C-7495-FD6F-05E6-662A0305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25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75348-2C1A-7782-E004-E68A4953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B5226-D187-91F3-C857-F71D64F9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4E07E-D02A-EB61-568C-A1EBCE008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711160-2E99-63E1-E9FF-6A9D5DBD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33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AD4AF8-4C7E-4B52-8F20-28F62E560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8EAE94-505F-C812-BA48-6F1D93B2B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9DA34-0055-5169-2E9C-FE338D06C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5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8BE46-8F0A-EF26-B4EF-164377E82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14C06-9178-81B2-CCBE-B0FB39647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404C2-2704-B1CA-FA3F-8F1EF661B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5148C-8267-41DA-5648-AA6E3467C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3DF25-7BB0-9869-8E3A-29E7A669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5302E-AD09-A7F3-1884-846138A40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2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97827-C6B7-8BDC-9A09-E980F20DC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00A56-7BD7-3082-CCF7-40A0B472EC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5341D1-B5D0-8058-E7E5-0532F501B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BBC01-DA33-C356-3F5E-DDB924DB6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7409D-2F56-4E5C-CA5A-C70ADE838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C4E62-28AA-D5F5-45E3-99F27C60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11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E7BAFF-F82E-A98E-ED33-DDA2149F5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5F7D2-C37A-A954-60A4-C5F50D8EB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25D6E-8790-7F2C-616F-31FF1A68C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C8B5C-FE4D-4609-81A3-62B0826204CE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53AF0-A8D9-8C52-0A3B-A3759DB61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932FB-C6BF-51B8-1D4E-83480DB0D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C4510-4980-438F-B3AE-67312E685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93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s.gov.uk/aboutus/whatwedo/engagingwithouruser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E6F2B-BB25-891D-4507-A6D8D30539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Consultation and User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709DB-A679-38C2-EF24-DB0A485C99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Deana Leadbeter</a:t>
            </a:r>
          </a:p>
          <a:p>
            <a:r>
              <a:rPr lang="en-GB" dirty="0"/>
              <a:t>Chair, Health Statistics User Group</a:t>
            </a:r>
          </a:p>
          <a:p>
            <a:r>
              <a:rPr lang="en-GB" dirty="0"/>
              <a:t>Member of Exec of </a:t>
            </a:r>
            <a:r>
              <a:rPr lang="en-GB" dirty="0" err="1"/>
              <a:t>FoSUG</a:t>
            </a:r>
            <a:r>
              <a:rPr lang="en-GB" dirty="0"/>
              <a:t> (Forum of Statistics User Groups</a:t>
            </a:r>
          </a:p>
        </p:txBody>
      </p:sp>
    </p:spTree>
    <p:extLst>
      <p:ext uri="{BB962C8B-B14F-4D97-AF65-F5344CB8AC3E}">
        <p14:creationId xmlns:p14="http://schemas.microsoft.com/office/powerpoint/2010/main" val="2392356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43BE-740F-A910-5263-B36B5EFFC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and 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E9B68-D137-3DE6-F162-92348543C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Some user engagement mechanisms have been put in place – with some involvement of the wider user community – but only very limited</a:t>
            </a:r>
          </a:p>
          <a:p>
            <a:r>
              <a:rPr lang="en-GB" dirty="0"/>
              <a:t>It is not yet clear whether the mechanisms that have been put in place will support full and ongoing user engagement (as envisaged by the user community)</a:t>
            </a:r>
          </a:p>
          <a:p>
            <a:r>
              <a:rPr lang="en-GB" dirty="0"/>
              <a:t>Varies considerably between different areas – some good examples of engagement in health and care but not in other areas</a:t>
            </a:r>
          </a:p>
          <a:p>
            <a:pPr marL="0" indent="0">
              <a:buNone/>
            </a:pPr>
            <a:r>
              <a:rPr lang="en-GB" dirty="0"/>
              <a:t>So</a:t>
            </a:r>
          </a:p>
          <a:p>
            <a:r>
              <a:rPr lang="en-GB" dirty="0"/>
              <a:t>Some progress but still quite limited</a:t>
            </a:r>
          </a:p>
          <a:p>
            <a:r>
              <a:rPr lang="en-GB" dirty="0">
                <a:solidFill>
                  <a:srgbClr val="333333"/>
                </a:solidFill>
              </a:rPr>
              <a:t>So far is </a:t>
            </a:r>
            <a:r>
              <a:rPr lang="en-GB" b="1" dirty="0">
                <a:solidFill>
                  <a:srgbClr val="333333"/>
                </a:solidFill>
              </a:rPr>
              <a:t>still</a:t>
            </a:r>
            <a:r>
              <a:rPr lang="en-GB" dirty="0">
                <a:solidFill>
                  <a:srgbClr val="333333"/>
                </a:solidFill>
              </a:rPr>
              <a:t> very “top down” – so need to support the initiatives that exist, but hope for more user involvement in future.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52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3C9DF-8D1B-2EB0-EAC7-43C17A0D7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5EC5C-54B0-D3CD-ECD8-0CBBC08E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Giving a general overview – not looking at specific data / stats issues:</a:t>
            </a:r>
          </a:p>
          <a:p>
            <a:r>
              <a:rPr lang="en-GB" dirty="0"/>
              <a:t>Why is user engagement relevant to this Review?</a:t>
            </a:r>
          </a:p>
          <a:p>
            <a:r>
              <a:rPr lang="en-GB" dirty="0"/>
              <a:t>What do we mean by consultation and user engagement</a:t>
            </a:r>
          </a:p>
          <a:p>
            <a:pPr lvl="1"/>
            <a:r>
              <a:rPr lang="en-GB" dirty="0"/>
              <a:t>What are the differences?</a:t>
            </a:r>
          </a:p>
          <a:p>
            <a:pPr lvl="1"/>
            <a:r>
              <a:rPr lang="en-GB" dirty="0"/>
              <a:t>Do we all understand the same thing by these terms?</a:t>
            </a:r>
          </a:p>
          <a:p>
            <a:r>
              <a:rPr lang="en-GB" dirty="0"/>
              <a:t>What is the current situation:</a:t>
            </a:r>
          </a:p>
          <a:p>
            <a:pPr lvl="1"/>
            <a:r>
              <a:rPr lang="en-GB" dirty="0"/>
              <a:t>What has worked well and needs to be supported and developed</a:t>
            </a:r>
          </a:p>
          <a:p>
            <a:pPr lvl="1"/>
            <a:r>
              <a:rPr lang="en-GB" dirty="0"/>
              <a:t>What needs to be improved. </a:t>
            </a:r>
          </a:p>
          <a:p>
            <a:r>
              <a:rPr lang="en-GB" dirty="0"/>
              <a:t> Way forward?</a:t>
            </a:r>
          </a:p>
        </p:txBody>
      </p:sp>
    </p:spTree>
    <p:extLst>
      <p:ext uri="{BB962C8B-B14F-4D97-AF65-F5344CB8AC3E}">
        <p14:creationId xmlns:p14="http://schemas.microsoft.com/office/powerpoint/2010/main" val="400060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3C9DF-8D1B-2EB0-EAC7-43C17A0D7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/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5EC5C-54B0-D3CD-ECD8-0CBBC08E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Drawing on comments from colleagues not just my own views</a:t>
            </a:r>
          </a:p>
          <a:p>
            <a:r>
              <a:rPr lang="en-GB" dirty="0"/>
              <a:t>Some of these comments have already been mentioned:</a:t>
            </a:r>
          </a:p>
          <a:p>
            <a:pPr lvl="1"/>
            <a:r>
              <a:rPr lang="en-GB" dirty="0"/>
              <a:t>By myself in previous discussions / talks / papers</a:t>
            </a:r>
          </a:p>
          <a:p>
            <a:pPr lvl="1"/>
            <a:r>
              <a:rPr lang="en-GB" dirty="0"/>
              <a:t>By UKSA and other speakers in previous discussions / reports</a:t>
            </a:r>
          </a:p>
          <a:p>
            <a:pPr marL="0" indent="0">
              <a:buNone/>
            </a:pPr>
            <a:r>
              <a:rPr lang="en-GB" dirty="0"/>
              <a:t>But will repeat briefly because:</a:t>
            </a:r>
          </a:p>
          <a:p>
            <a:pPr lvl="1"/>
            <a:r>
              <a:rPr lang="en-GB" dirty="0"/>
              <a:t>Not always clear that comments have been heard</a:t>
            </a:r>
          </a:p>
          <a:p>
            <a:pPr lvl="1"/>
            <a:r>
              <a:rPr lang="en-GB" dirty="0"/>
              <a:t>When there is some new initiative / new person,  previous comments often not taken in account (not easily found and accessed?). </a:t>
            </a:r>
          </a:p>
          <a:p>
            <a:pPr marL="457200" lvl="1" indent="0">
              <a:buNone/>
            </a:pPr>
            <a:r>
              <a:rPr lang="en-GB" dirty="0"/>
              <a:t>(Both of these are very frustrating for users!)</a:t>
            </a:r>
          </a:p>
          <a:p>
            <a:pPr lvl="1"/>
            <a:r>
              <a:rPr lang="en-GB" dirty="0"/>
              <a:t>What is said in statements doesn’t always happen in practice</a:t>
            </a:r>
          </a:p>
        </p:txBody>
      </p:sp>
    </p:spTree>
    <p:extLst>
      <p:ext uri="{BB962C8B-B14F-4D97-AF65-F5344CB8AC3E}">
        <p14:creationId xmlns:p14="http://schemas.microsoft.com/office/powerpoint/2010/main" val="135673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3C9DF-8D1B-2EB0-EAC7-43C17A0D7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user engagement relevant to the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5EC5C-54B0-D3CD-ECD8-0CBBC08E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UKSA established to promote and safeguard production of statistics </a:t>
            </a:r>
            <a:r>
              <a:rPr lang="en-GB" b="1" dirty="0"/>
              <a:t>“for the public good” </a:t>
            </a:r>
            <a:r>
              <a:rPr lang="en-GB" dirty="0"/>
              <a:t>which includes a wide range of statistics and involves a wide range of users.</a:t>
            </a:r>
          </a:p>
          <a:p>
            <a:pPr marL="0" indent="0">
              <a:buNone/>
            </a:pPr>
            <a:r>
              <a:rPr lang="en-GB" dirty="0"/>
              <a:t>To achieve this, need to engage with users, at all stages of production, because:</a:t>
            </a:r>
          </a:p>
          <a:p>
            <a:r>
              <a:rPr lang="en-GB" dirty="0"/>
              <a:t>They understand the context and how statistics will be used =&gt; collaboration between users and producers in design can </a:t>
            </a:r>
            <a:r>
              <a:rPr lang="en-GB" u="sng" dirty="0"/>
              <a:t>improve quality</a:t>
            </a:r>
          </a:p>
          <a:p>
            <a:r>
              <a:rPr lang="en-GB" dirty="0"/>
              <a:t>If official statistics are designed to be suitable for use in practice then it is more likely that they </a:t>
            </a:r>
            <a:r>
              <a:rPr lang="en-GB" u="sng" dirty="0"/>
              <a:t>will be used, and used appropriately</a:t>
            </a:r>
          </a:p>
          <a:p>
            <a:r>
              <a:rPr lang="en-GB" dirty="0"/>
              <a:t>Users can see how statistics are being used in practice, so can flag up </a:t>
            </a:r>
            <a:r>
              <a:rPr lang="en-GB" u="sng" dirty="0"/>
              <a:t>problems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Issues of misuse (for whatever reason)</a:t>
            </a:r>
          </a:p>
          <a:p>
            <a:pPr lvl="1"/>
            <a:r>
              <a:rPr lang="en-GB" dirty="0"/>
              <a:t>Difficulties in understanding</a:t>
            </a:r>
          </a:p>
          <a:p>
            <a:pPr lvl="1"/>
            <a:r>
              <a:rPr lang="en-GB" dirty="0"/>
              <a:t>Changes in practice that may affect data being collected or information being used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71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A36C9-864C-A5D4-5A12-F6BAF0D85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 we mean by Users?</a:t>
            </a:r>
            <a:br>
              <a:rPr lang="en-GB" dirty="0"/>
            </a:br>
            <a:r>
              <a:rPr lang="en-GB" dirty="0"/>
              <a:t> </a:t>
            </a:r>
            <a:r>
              <a:rPr lang="en-GB" sz="3100" dirty="0"/>
              <a:t>– an example from Health and Care, but similar situation in other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D5E5F-DC1C-FAFF-A2AC-F683E4AC7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Public (individuals and community groups)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Media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Users of the service (Patients, and their carers)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Special interest groups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Health, health care and social care professionals (not analysts)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Statisticians, researchers, policy analysts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etc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Government Departments with responsibility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fo</a:t>
            </a:r>
            <a:r>
              <a:rPr lang="en-US" altLang="en-US" dirty="0">
                <a:solidFill>
                  <a:srgbClr val="000000"/>
                </a:solidFill>
              </a:rPr>
              <a:t>r Health and Care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Office for National Statistics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Other Government Departments and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organisations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Parliament and Devolved Administrations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lang="en-US" altLang="en-US" dirty="0">
                <a:solidFill>
                  <a:srgbClr val="000000"/>
                </a:solidFill>
              </a:rPr>
              <a:t>Private sector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83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289B6-E000-36F6-78FF-DFCE0208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This means there are many different perspectives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0E771-4EC6-41A7-5D12-782FA9B6D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Recognise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that it is a challenge for UKSA and other providers to: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Understand the different user communities:</a:t>
            </a:r>
          </a:p>
          <a:p>
            <a:pPr lvl="1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defRPr/>
            </a:pPr>
            <a:r>
              <a:rPr lang="en-US" altLang="en-US" dirty="0">
                <a:solidFill>
                  <a:srgbClr val="000000"/>
                </a:solidFill>
              </a:rPr>
              <a:t>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heir needs</a:t>
            </a:r>
          </a:p>
          <a:p>
            <a:pPr lvl="1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Their different skills and expertise</a:t>
            </a:r>
          </a:p>
          <a:p>
            <a:pPr lvl="1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How to reach and engage with them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None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And also a challenge to: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defRPr/>
            </a:pPr>
            <a:r>
              <a:rPr lang="en-GB" dirty="0"/>
              <a:t>Balance the requirements of different communities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None/>
              <a:defRPr/>
            </a:pPr>
            <a:r>
              <a:rPr lang="en-GB" dirty="0"/>
              <a:t>=&gt;  Need to involve the user community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None/>
              <a:defRPr/>
            </a:pPr>
            <a:r>
              <a:rPr lang="en-GB" dirty="0"/>
              <a:t>(to improve understanding, reaching the communities and balancing the requirements)</a:t>
            </a:r>
          </a:p>
        </p:txBody>
      </p:sp>
    </p:spTree>
    <p:extLst>
      <p:ext uri="{BB962C8B-B14F-4D97-AF65-F5344CB8AC3E}">
        <p14:creationId xmlns:p14="http://schemas.microsoft.com/office/powerpoint/2010/main" val="425793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1B54A-234A-3CAA-2A51-DB4ABCA13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involve the user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1A0A3-742D-59C1-75D5-EE4110B50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Different users have different requirements and ways of working so will need to involve them in different ways</a:t>
            </a:r>
          </a:p>
          <a:p>
            <a:r>
              <a:rPr lang="en-GB" dirty="0"/>
              <a:t>Requires ongoing communication so that discussions can happen </a:t>
            </a:r>
            <a:r>
              <a:rPr lang="en-GB" b="1" u="sng" dirty="0"/>
              <a:t>at the time the issues arise </a:t>
            </a:r>
            <a:r>
              <a:rPr lang="en-GB" dirty="0"/>
              <a:t>– not just when there is a consultation exercise</a:t>
            </a:r>
          </a:p>
          <a:p>
            <a:r>
              <a:rPr lang="en-GB" dirty="0"/>
              <a:t>Ideally should fit in with, and draw on, </a:t>
            </a:r>
            <a:r>
              <a:rPr lang="en-GB" b="1" u="sng" dirty="0"/>
              <a:t>activities in which the users are already involved</a:t>
            </a:r>
            <a:r>
              <a:rPr lang="en-GB" dirty="0"/>
              <a:t>. (engagement in the user space)</a:t>
            </a:r>
          </a:p>
          <a:p>
            <a:r>
              <a:rPr lang="en-GB" dirty="0"/>
              <a:t>Users need to be given the opportunity to comment on issues they believe are important – not just the questions as framed by the provider</a:t>
            </a:r>
          </a:p>
          <a:p>
            <a:r>
              <a:rPr lang="en-GB" dirty="0"/>
              <a:t>Users need to believe that their comments will be welcomed and used (so worth taking the time to comment)</a:t>
            </a:r>
          </a:p>
          <a:p>
            <a:r>
              <a:rPr lang="en-GB" dirty="0"/>
              <a:t>Producers need to believe that user comments will be relevant and helpful (so worth taking time to engage with them) – culture shift?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56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B4AE6-84BB-C901-789F-18E4C53E0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has UKSA performed against these criteria - Some general progress but…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7603F-65A3-1D60-4B49-AB0C6E9CE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ONS / GSS User Engagement Strategy for Statistics </a:t>
            </a:r>
            <a:r>
              <a:rPr lang="en-GB" sz="1600" dirty="0"/>
              <a:t>(published February 2021)</a:t>
            </a:r>
            <a:endParaRPr lang="en-GB" dirty="0"/>
          </a:p>
          <a:p>
            <a:r>
              <a:rPr lang="en-GB" b="0" i="0" dirty="0">
                <a:solidFill>
                  <a:srgbClr val="333333"/>
                </a:solidFill>
                <a:effectLst/>
              </a:rPr>
              <a:t>ONS Theme Groups -  see theme-based engagement webpage on the ONS website </a:t>
            </a:r>
            <a:r>
              <a:rPr lang="en-GB" sz="2800" b="0" i="0" dirty="0">
                <a:solidFill>
                  <a:srgbClr val="1155CC"/>
                </a:solidFill>
                <a:effectLst/>
                <a:hlinkClick r:id="rId2"/>
              </a:rPr>
              <a:t>Engaging with our users - Office for National Statistics (ons.gov.uk)</a:t>
            </a:r>
            <a:r>
              <a:rPr lang="en-GB" b="0" i="0" dirty="0">
                <a:solidFill>
                  <a:srgbClr val="333333"/>
                </a:solidFill>
                <a:effectLst/>
              </a:rPr>
              <a:t>.</a:t>
            </a:r>
          </a:p>
          <a:p>
            <a:pPr lvl="1"/>
            <a:r>
              <a:rPr lang="en-GB" b="1" i="0" u="sng" dirty="0">
                <a:solidFill>
                  <a:srgbClr val="333333"/>
                </a:solidFill>
                <a:effectLst/>
              </a:rPr>
              <a:t>But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limited user involvement in these</a:t>
            </a:r>
          </a:p>
          <a:p>
            <a:r>
              <a:rPr lang="en-GB" dirty="0">
                <a:solidFill>
                  <a:srgbClr val="333333"/>
                </a:solidFill>
              </a:rPr>
              <a:t>Review of the user engagement platform (</a:t>
            </a:r>
            <a:r>
              <a:rPr lang="en-GB" dirty="0" err="1">
                <a:solidFill>
                  <a:srgbClr val="333333"/>
                </a:solidFill>
              </a:rPr>
              <a:t>StatsUserNet</a:t>
            </a:r>
            <a:r>
              <a:rPr lang="en-GB" dirty="0">
                <a:solidFill>
                  <a:srgbClr val="333333"/>
                </a:solidFill>
              </a:rPr>
              <a:t>) – hopefully leading to improvement</a:t>
            </a:r>
          </a:p>
          <a:p>
            <a:pPr lvl="1"/>
            <a:r>
              <a:rPr lang="en-GB" b="1" u="sng" dirty="0">
                <a:solidFill>
                  <a:srgbClr val="333333"/>
                </a:solidFill>
              </a:rPr>
              <a:t>But</a:t>
            </a:r>
            <a:r>
              <a:rPr lang="en-GB" dirty="0">
                <a:solidFill>
                  <a:srgbClr val="333333"/>
                </a:solidFill>
              </a:rPr>
              <a:t> very little support for user group activities</a:t>
            </a:r>
            <a:endParaRPr lang="en-GB" b="1" u="sng" dirty="0">
              <a:solidFill>
                <a:srgbClr val="333333"/>
              </a:solidFill>
            </a:endParaRPr>
          </a:p>
          <a:p>
            <a:r>
              <a:rPr lang="en-GB" sz="2800" dirty="0"/>
              <a:t>Some ONS / GSS projects to address the problem of not taking account of, and learning from, previous activities – </a:t>
            </a:r>
            <a:r>
              <a:rPr lang="en-GB" sz="2800" u="sng" dirty="0"/>
              <a:t>these need to be supported &amp; extended</a:t>
            </a:r>
          </a:p>
          <a:p>
            <a:pPr lvl="1"/>
            <a:r>
              <a:rPr lang="en-GB" dirty="0"/>
              <a:t>Registry of Evaluations (mentioned at Launch of Review of the Code of Practice)</a:t>
            </a:r>
          </a:p>
          <a:p>
            <a:pPr lvl="1"/>
            <a:r>
              <a:rPr lang="en-GB" dirty="0"/>
              <a:t>User Feedback Loop </a:t>
            </a:r>
          </a:p>
          <a:p>
            <a:endParaRPr lang="en-GB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881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4DE8C-FCA3-AF3C-34B2-B24C00D1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Also progress in specific areas</a:t>
            </a:r>
            <a:br>
              <a:rPr lang="en-GB" dirty="0"/>
            </a:br>
            <a:r>
              <a:rPr lang="en-GB" sz="4000" dirty="0" err="1"/>
              <a:t>e.g.health</a:t>
            </a:r>
            <a:r>
              <a:rPr lang="en-GB" sz="4000" dirty="0"/>
              <a:t> and care – But</a:t>
            </a:r>
            <a:r>
              <a:rPr lang="en-GB" sz="4000" b="1" u="sng" dirty="0"/>
              <a:t> not </a:t>
            </a:r>
            <a:r>
              <a:rPr lang="en-GB" sz="4000" dirty="0"/>
              <a:t>in all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BF6DF-E947-0C6E-2D7E-0B84FDFCD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52000" marR="0" lvl="0" indent="-252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03B57"/>
                </a:solidFill>
              </a:rPr>
              <a:t>UK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3B57"/>
                </a:solidFill>
                <a:effectLst/>
                <a:uLnTx/>
                <a:uFillTx/>
                <a:ea typeface="+mn-ea"/>
                <a:cs typeface="+mn-cs"/>
              </a:rPr>
              <a:t>HSSG (</a:t>
            </a:r>
            <a:r>
              <a:rPr lang="en-GB" sz="2400" dirty="0">
                <a:solidFill>
                  <a:srgbClr val="003B57"/>
                </a:solidFill>
              </a:rPr>
              <a:t>UK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3B57"/>
                </a:solidFill>
                <a:effectLst/>
                <a:uLnTx/>
                <a:uFillTx/>
                <a:ea typeface="+mn-ea"/>
                <a:cs typeface="+mn-cs"/>
              </a:rPr>
              <a:t> Health Statistics Steering Group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3B57"/>
                </a:solidFill>
                <a:effectLst/>
                <a:uLnTx/>
                <a:uFillTx/>
                <a:ea typeface="+mn-ea"/>
                <a:cs typeface="+mn-cs"/>
              </a:rPr>
              <a:t>– previously the English Health Statistics Steering Group)  was formed in 2016 following OSR (Office for Statistics Regulation) review into Health and Care Statistics in England.  </a:t>
            </a:r>
          </a:p>
          <a:p>
            <a:pPr marL="709200" lvl="1" indent="-252000">
              <a:lnSpc>
                <a:spcPct val="110000"/>
              </a:lnSpc>
              <a:spcBef>
                <a:spcPts val="0"/>
              </a:spcBef>
              <a:spcAft>
                <a:spcPts val="500"/>
              </a:spcAf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3B57"/>
                </a:solidFill>
                <a:effectLst/>
                <a:uLnTx/>
                <a:uFillTx/>
                <a:ea typeface="+mn-ea"/>
                <a:cs typeface="+mn-cs"/>
              </a:rPr>
              <a:t>Objectives:  Remove duplication, Harmonise methodology, Improve accessibility,  </a:t>
            </a:r>
            <a:r>
              <a:rPr kumimoji="0" lang="en-GB" sz="2000" i="0" u="sng" strike="noStrike" kern="1200" cap="none" spc="0" normalizeH="0" baseline="0" noProof="0" dirty="0">
                <a:ln>
                  <a:noFill/>
                </a:ln>
                <a:solidFill>
                  <a:srgbClr val="003B57"/>
                </a:solidFill>
                <a:effectLst/>
                <a:uLnTx/>
                <a:uFillTx/>
                <a:ea typeface="+mn-ea"/>
                <a:cs typeface="+mn-cs"/>
              </a:rPr>
              <a:t>Increase user engagement</a:t>
            </a:r>
          </a:p>
          <a:p>
            <a:pPr marL="709200" lvl="1" indent="-252000">
              <a:lnSpc>
                <a:spcPct val="110000"/>
              </a:lnSpc>
              <a:spcBef>
                <a:spcPts val="0"/>
              </a:spcBef>
              <a:spcAft>
                <a:spcPts val="500"/>
              </a:spcAft>
              <a:defRPr/>
            </a:pPr>
            <a:r>
              <a:rPr lang="en-GB" sz="2000" dirty="0">
                <a:solidFill>
                  <a:srgbClr val="003B57"/>
                </a:solidFill>
              </a:rPr>
              <a:t>Progress with first 3 (which is helpful) – but it just brings together providers – so still more to do on user engagement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3B57"/>
              </a:solidFill>
              <a:effectLst/>
              <a:uLnTx/>
              <a:uFillTx/>
              <a:ea typeface="+mn-ea"/>
              <a:cs typeface="+mn-cs"/>
            </a:endParaRPr>
          </a:p>
          <a:p>
            <a:r>
              <a:rPr lang="en-GB" sz="2400" dirty="0"/>
              <a:t>Health and Care Theme Groups set up</a:t>
            </a:r>
          </a:p>
          <a:p>
            <a:pPr lvl="1"/>
            <a:r>
              <a:rPr lang="en-GB" sz="2000" dirty="0"/>
              <a:t>15 groups but not all are functioning yet</a:t>
            </a:r>
          </a:p>
          <a:p>
            <a:pPr lvl="1"/>
            <a:r>
              <a:rPr lang="en-GB" sz="2000" dirty="0"/>
              <a:t>As they become established, intend to involve users, but not happening yet</a:t>
            </a:r>
          </a:p>
          <a:p>
            <a:r>
              <a:rPr lang="en-GB" sz="2400" dirty="0"/>
              <a:t>Active involvement of ONS statisticians in HSUG  and in webinar series run by HSUG and RSS 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48378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1026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Monotype Sorts</vt:lpstr>
      <vt:lpstr>Wingdings</vt:lpstr>
      <vt:lpstr>Office Theme</vt:lpstr>
      <vt:lpstr>Consultation and User Engagement</vt:lpstr>
      <vt:lpstr>Issues</vt:lpstr>
      <vt:lpstr>Introduction / Context</vt:lpstr>
      <vt:lpstr>Why is user engagement relevant to the Review</vt:lpstr>
      <vt:lpstr>What do we mean by Users?  – an example from Health and Care, but similar situation in other areas</vt:lpstr>
      <vt:lpstr>This means there are many different perspectives</vt:lpstr>
      <vt:lpstr>How to involve the user community</vt:lpstr>
      <vt:lpstr>How has UKSA performed against these criteria - Some general progress but…</vt:lpstr>
      <vt:lpstr>Also progress in specific areas e.g.health and care – But not in all areas</vt:lpstr>
      <vt:lpstr>Summary and Way Forward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use and addressing misuse of statistics – the role of the user community</dc:title>
  <dc:creator>Deana Leadbeter</dc:creator>
  <cp:lastModifiedBy>Tony Dent</cp:lastModifiedBy>
  <cp:revision>33</cp:revision>
  <cp:lastPrinted>2023-09-16T20:23:16Z</cp:lastPrinted>
  <dcterms:created xsi:type="dcterms:W3CDTF">2022-09-14T10:35:47Z</dcterms:created>
  <dcterms:modified xsi:type="dcterms:W3CDTF">2023-09-18T09:35:56Z</dcterms:modified>
</cp:coreProperties>
</file>