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5765800" cy="3244850"/>
  <p:notesSz cx="5765800" cy="3244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5381" y="592462"/>
            <a:ext cx="4995037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333B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333B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333B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333B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73578"/>
            <a:ext cx="30435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333B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chael.biggs@sociology.ox.ac.uk" TargetMode="External"/><Relationship Id="rId3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Gender</a:t>
            </a:r>
            <a:r>
              <a:rPr dirty="0" spc="204"/>
              <a:t> </a:t>
            </a:r>
            <a:r>
              <a:rPr dirty="0" spc="65"/>
              <a:t>Identity</a:t>
            </a:r>
            <a:r>
              <a:rPr dirty="0" spc="195"/>
              <a:t> </a:t>
            </a:r>
            <a:r>
              <a:rPr dirty="0" spc="60"/>
              <a:t>in</a:t>
            </a:r>
            <a:r>
              <a:rPr dirty="0" spc="204"/>
              <a:t> </a:t>
            </a:r>
            <a:r>
              <a:rPr dirty="0" spc="60"/>
              <a:t>the</a:t>
            </a:r>
            <a:r>
              <a:rPr dirty="0" spc="204"/>
              <a:t> </a:t>
            </a:r>
            <a:r>
              <a:rPr dirty="0"/>
              <a:t>2021</a:t>
            </a:r>
            <a:r>
              <a:rPr dirty="0" spc="204"/>
              <a:t> </a:t>
            </a:r>
            <a:r>
              <a:rPr dirty="0"/>
              <a:t>Census</a:t>
            </a:r>
            <a:r>
              <a:rPr dirty="0" spc="204"/>
              <a:t> </a:t>
            </a:r>
            <a:r>
              <a:rPr dirty="0" spc="65"/>
              <a:t>of</a:t>
            </a:r>
            <a:r>
              <a:rPr dirty="0" spc="204"/>
              <a:t> </a:t>
            </a:r>
            <a:r>
              <a:rPr dirty="0"/>
              <a:t>England</a:t>
            </a:r>
            <a:r>
              <a:rPr dirty="0" spc="204"/>
              <a:t> </a:t>
            </a:r>
            <a:r>
              <a:rPr dirty="0"/>
              <a:t>and</a:t>
            </a:r>
            <a:r>
              <a:rPr dirty="0" spc="204"/>
              <a:t> </a:t>
            </a:r>
            <a:r>
              <a:rPr dirty="0" spc="-10"/>
              <a:t>Wales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133511" y="1170988"/>
            <a:ext cx="149288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Tahoma"/>
                <a:cs typeface="Tahoma"/>
              </a:rPr>
              <a:t>Michael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Biggs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800" spc="-20">
                <a:latin typeface="Trebuchet MS"/>
                <a:cs typeface="Trebuchet MS"/>
                <a:hlinkClick r:id="rId2"/>
              </a:rPr>
              <a:t>michael.biggs@sociology.ox.ac.uk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4000" y="1682749"/>
            <a:ext cx="431997" cy="51561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03324" y="2354361"/>
            <a:ext cx="3154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45">
                <a:latin typeface="Tahoma"/>
                <a:cs typeface="Tahoma"/>
              </a:rPr>
              <a:t>Royal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Statistical </a:t>
            </a:r>
            <a:r>
              <a:rPr dirty="0" sz="1200" spc="-50">
                <a:latin typeface="Tahoma"/>
                <a:cs typeface="Tahoma"/>
              </a:rPr>
              <a:t>Society,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London,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70">
                <a:latin typeface="Tahoma"/>
                <a:cs typeface="Tahoma"/>
              </a:rPr>
              <a:t>September</a:t>
            </a:r>
            <a:r>
              <a:rPr dirty="0" sz="1200" spc="-20">
                <a:latin typeface="Tahoma"/>
                <a:cs typeface="Tahoma"/>
              </a:rPr>
              <a:t> 2023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10"/>
              <a:t>What</a:t>
            </a:r>
            <a:r>
              <a:rPr dirty="0" spc="190"/>
              <a:t> </a:t>
            </a:r>
            <a:r>
              <a:rPr dirty="0"/>
              <a:t>should</a:t>
            </a:r>
            <a:r>
              <a:rPr dirty="0" spc="190"/>
              <a:t> </a:t>
            </a:r>
            <a:r>
              <a:rPr dirty="0"/>
              <a:t>have</a:t>
            </a:r>
            <a:r>
              <a:rPr dirty="0" spc="195"/>
              <a:t> </a:t>
            </a:r>
            <a:r>
              <a:rPr dirty="0"/>
              <a:t>been</a:t>
            </a:r>
            <a:r>
              <a:rPr dirty="0" spc="190"/>
              <a:t> </a:t>
            </a:r>
            <a:r>
              <a:rPr dirty="0" spc="-20"/>
              <a:t>asked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3331" y="452371"/>
            <a:ext cx="48310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Tahoma"/>
                <a:cs typeface="Tahoma"/>
              </a:rPr>
              <a:t>1.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 spc="-75">
                <a:latin typeface="Tahoma"/>
                <a:cs typeface="Tahoma"/>
              </a:rPr>
              <a:t>Two-</a:t>
            </a:r>
            <a:r>
              <a:rPr dirty="0" sz="1200" spc="-55">
                <a:latin typeface="Tahoma"/>
                <a:cs typeface="Tahoma"/>
              </a:rPr>
              <a:t>step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method,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widely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adopted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from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2016,</a:t>
            </a:r>
            <a:r>
              <a:rPr dirty="0" sz="1200" spc="-35">
                <a:latin typeface="Tahoma"/>
                <a:cs typeface="Tahoma"/>
              </a:rPr>
              <a:t> e.g.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2021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70">
                <a:latin typeface="Tahoma"/>
                <a:cs typeface="Tahoma"/>
              </a:rPr>
              <a:t>Census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of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Canada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000" y="659042"/>
            <a:ext cx="3599930" cy="117510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3331" y="1963036"/>
            <a:ext cx="5235575" cy="112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Tahoma"/>
                <a:cs typeface="Tahoma"/>
              </a:rPr>
              <a:t>2.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Single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question,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e.g.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U.S.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Behavioral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Risk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30">
                <a:latin typeface="Tahoma"/>
                <a:cs typeface="Tahoma"/>
              </a:rPr>
              <a:t>Factor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Surveillance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System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from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2014:</a:t>
            </a:r>
            <a:endParaRPr sz="12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Palatino Linotype"/>
                <a:cs typeface="Palatino Linotype"/>
              </a:rPr>
              <a:t>Do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45">
                <a:latin typeface="Palatino Linotype"/>
                <a:cs typeface="Palatino Linotype"/>
              </a:rPr>
              <a:t>you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consider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45">
                <a:latin typeface="Palatino Linotype"/>
                <a:cs typeface="Palatino Linotype"/>
              </a:rPr>
              <a:t>yourself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to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be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transgender?</a:t>
            </a:r>
            <a:endParaRPr sz="1200">
              <a:latin typeface="Palatino Linotype"/>
              <a:cs typeface="Palatino Linotype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1200" spc="-85">
                <a:latin typeface="Palatino Linotype"/>
                <a:cs typeface="Palatino Linotype"/>
              </a:rPr>
              <a:t>—</a:t>
            </a:r>
            <a:r>
              <a:rPr dirty="0" sz="1200" spc="-25">
                <a:latin typeface="Palatino Linotype"/>
                <a:cs typeface="Palatino Linotype"/>
              </a:rPr>
              <a:t>no</a:t>
            </a:r>
            <a:endParaRPr sz="1200">
              <a:latin typeface="Palatino Linotype"/>
              <a:cs typeface="Palatino Linotype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1200" spc="-65">
                <a:latin typeface="Palatino Linotype"/>
                <a:cs typeface="Palatino Linotype"/>
              </a:rPr>
              <a:t>—</a:t>
            </a:r>
            <a:r>
              <a:rPr dirty="0" sz="1200" spc="-10">
                <a:latin typeface="Palatino Linotype"/>
                <a:cs typeface="Palatino Linotype"/>
              </a:rPr>
              <a:t>yes,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female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to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male</a:t>
            </a:r>
            <a:endParaRPr sz="1200">
              <a:latin typeface="Palatino Linotype"/>
              <a:cs typeface="Palatino Linotype"/>
            </a:endParaRPr>
          </a:p>
          <a:p>
            <a:pPr marL="202565">
              <a:lnSpc>
                <a:spcPct val="100000"/>
              </a:lnSpc>
            </a:pPr>
            <a:r>
              <a:rPr dirty="0" sz="1200" spc="-65">
                <a:latin typeface="Palatino Linotype"/>
                <a:cs typeface="Palatino Linotype"/>
              </a:rPr>
              <a:t>—</a:t>
            </a:r>
            <a:r>
              <a:rPr dirty="0" sz="1200" spc="-10">
                <a:latin typeface="Palatino Linotype"/>
                <a:cs typeface="Palatino Linotype"/>
              </a:rPr>
              <a:t>yes,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male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to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female</a:t>
            </a:r>
            <a:endParaRPr sz="1200">
              <a:latin typeface="Palatino Linotype"/>
              <a:cs typeface="Palatino Linotype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dirty="0" sz="1200" spc="-65">
                <a:latin typeface="Palatino Linotype"/>
                <a:cs typeface="Palatino Linotype"/>
              </a:rPr>
              <a:t>—</a:t>
            </a:r>
            <a:r>
              <a:rPr dirty="0" sz="1200" spc="-10">
                <a:latin typeface="Palatino Linotype"/>
                <a:cs typeface="Palatino Linotype"/>
              </a:rPr>
              <a:t>yes,</a:t>
            </a:r>
            <a:r>
              <a:rPr dirty="0" sz="1200" spc="-20">
                <a:latin typeface="Palatino Linotype"/>
                <a:cs typeface="Palatino Linotype"/>
              </a:rPr>
              <a:t> </a:t>
            </a:r>
            <a:r>
              <a:rPr dirty="0" sz="1200" spc="-50">
                <a:latin typeface="Palatino Linotype"/>
                <a:cs typeface="Palatino Linotype"/>
              </a:rPr>
              <a:t>gender</a:t>
            </a:r>
            <a:r>
              <a:rPr dirty="0" sz="1200" spc="-2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nonconforming</a:t>
            </a:r>
            <a:endParaRPr sz="12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1033144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90">
                <a:solidFill>
                  <a:srgbClr val="3333B2"/>
                </a:solidFill>
                <a:latin typeface="Arial Narrow"/>
                <a:cs typeface="Arial Narrow"/>
              </a:rPr>
              <a:t>APPENDIX</a:t>
            </a:r>
            <a:endParaRPr sz="170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26" y="342070"/>
            <a:ext cx="5208440" cy="2314862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64" y="390001"/>
            <a:ext cx="5261961" cy="2283467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995" y="60864"/>
            <a:ext cx="4679530" cy="3123418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994" y="352254"/>
            <a:ext cx="4679741" cy="2344695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4" y="26587"/>
            <a:ext cx="4319851" cy="3142009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Census</a:t>
            </a:r>
            <a:r>
              <a:rPr dirty="0" spc="220"/>
              <a:t> </a:t>
            </a:r>
            <a:r>
              <a:rPr dirty="0" spc="65"/>
              <a:t>of</a:t>
            </a:r>
            <a:r>
              <a:rPr dirty="0" spc="225"/>
              <a:t> </a:t>
            </a:r>
            <a:r>
              <a:rPr dirty="0"/>
              <a:t>England</a:t>
            </a:r>
            <a:r>
              <a:rPr dirty="0" spc="225"/>
              <a:t> </a:t>
            </a:r>
            <a:r>
              <a:rPr dirty="0"/>
              <a:t>and</a:t>
            </a:r>
            <a:r>
              <a:rPr dirty="0" spc="225"/>
              <a:t> </a:t>
            </a:r>
            <a:r>
              <a:rPr dirty="0"/>
              <a:t>Wales</a:t>
            </a:r>
            <a:r>
              <a:rPr dirty="0" spc="225"/>
              <a:t> </a:t>
            </a:r>
            <a:r>
              <a:rPr dirty="0" spc="-20"/>
              <a:t>2021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06" y="1045246"/>
            <a:ext cx="2879750" cy="13273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190011" y="439204"/>
            <a:ext cx="2484755" cy="241681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35">
                <a:latin typeface="Tahoma"/>
                <a:cs typeface="Tahoma"/>
              </a:rPr>
              <a:t>Oﬃce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for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National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Statistics,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Jan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2023:</a:t>
            </a:r>
            <a:endParaRPr sz="1200">
              <a:latin typeface="Tahoma"/>
              <a:cs typeface="Tahoma"/>
            </a:endParaRPr>
          </a:p>
          <a:p>
            <a:pPr algn="just" marL="309880" marR="58419" indent="-150495">
              <a:lnSpc>
                <a:spcPct val="100000"/>
              </a:lnSpc>
              <a:spcBef>
                <a:spcPts val="605"/>
              </a:spcBef>
              <a:buFont typeface="Times New Roman"/>
              <a:buChar char="•"/>
              <a:tabLst>
                <a:tab pos="309880" algn="l"/>
              </a:tabLst>
            </a:pPr>
            <a:r>
              <a:rPr dirty="0" sz="1200">
                <a:latin typeface="Palatino Linotype"/>
                <a:cs typeface="Palatino Linotype"/>
              </a:rPr>
              <a:t>‘the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first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oﬃcial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data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on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the </a:t>
            </a:r>
            <a:r>
              <a:rPr dirty="0" sz="1200" spc="-35">
                <a:latin typeface="Palatino Linotype"/>
                <a:cs typeface="Palatino Linotype"/>
              </a:rPr>
              <a:t>size </a:t>
            </a:r>
            <a:r>
              <a:rPr dirty="0" sz="1200">
                <a:latin typeface="Palatino Linotype"/>
                <a:cs typeface="Palatino Linotype"/>
              </a:rPr>
              <a:t>of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the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transgender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population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in England</a:t>
            </a:r>
            <a:r>
              <a:rPr dirty="0" sz="1200" spc="-3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and</a:t>
            </a:r>
            <a:r>
              <a:rPr dirty="0" sz="1200" spc="-3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Wales’</a:t>
            </a:r>
            <a:endParaRPr sz="1200">
              <a:latin typeface="Palatino Linotype"/>
              <a:cs typeface="Palatino Linotype"/>
            </a:endParaRPr>
          </a:p>
          <a:p>
            <a:pPr marL="309880" marR="41275" indent="-150495">
              <a:lnSpc>
                <a:spcPct val="100000"/>
              </a:lnSpc>
              <a:spcBef>
                <a:spcPts val="310"/>
              </a:spcBef>
              <a:buFont typeface="Times New Roman"/>
              <a:buChar char="•"/>
              <a:tabLst>
                <a:tab pos="309880" algn="l"/>
              </a:tabLst>
            </a:pPr>
            <a:r>
              <a:rPr dirty="0" sz="1200">
                <a:latin typeface="Palatino Linotype"/>
                <a:cs typeface="Palatino Linotype"/>
              </a:rPr>
              <a:t>‘Of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the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10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local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authorities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with </a:t>
            </a:r>
            <a:r>
              <a:rPr dirty="0" sz="1200">
                <a:latin typeface="Palatino Linotype"/>
                <a:cs typeface="Palatino Linotype"/>
              </a:rPr>
              <a:t>the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largest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35">
                <a:latin typeface="Palatino Linotype"/>
                <a:cs typeface="Palatino Linotype"/>
              </a:rPr>
              <a:t>proportion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of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the </a:t>
            </a:r>
            <a:r>
              <a:rPr dirty="0" sz="1200" spc="-35">
                <a:latin typeface="Palatino Linotype"/>
                <a:cs typeface="Palatino Linotype"/>
              </a:rPr>
              <a:t>population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aged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16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years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and </a:t>
            </a:r>
            <a:r>
              <a:rPr dirty="0" sz="1200" spc="-45">
                <a:latin typeface="Palatino Linotype"/>
                <a:cs typeface="Palatino Linotype"/>
              </a:rPr>
              <a:t>over</a:t>
            </a:r>
            <a:r>
              <a:rPr dirty="0" sz="1200" spc="-15">
                <a:latin typeface="Palatino Linotype"/>
                <a:cs typeface="Palatino Linotype"/>
              </a:rPr>
              <a:t> </a:t>
            </a:r>
            <a:r>
              <a:rPr dirty="0" sz="1200" spc="-55">
                <a:latin typeface="Palatino Linotype"/>
                <a:cs typeface="Palatino Linotype"/>
              </a:rPr>
              <a:t>whose</a:t>
            </a:r>
            <a:r>
              <a:rPr dirty="0" sz="1200" spc="-5">
                <a:latin typeface="Palatino Linotype"/>
                <a:cs typeface="Palatino Linotype"/>
              </a:rPr>
              <a:t> </a:t>
            </a:r>
            <a:r>
              <a:rPr dirty="0" sz="1200" spc="-50">
                <a:latin typeface="Palatino Linotype"/>
                <a:cs typeface="Palatino Linotype"/>
              </a:rPr>
              <a:t>gender</a:t>
            </a:r>
            <a:r>
              <a:rPr dirty="0" sz="1200" spc="-10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identity</a:t>
            </a:r>
            <a:r>
              <a:rPr dirty="0" sz="1200" spc="-1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was </a:t>
            </a:r>
            <a:r>
              <a:rPr dirty="0" sz="1200" spc="-40">
                <a:latin typeface="Palatino Linotype"/>
                <a:cs typeface="Palatino Linotype"/>
              </a:rPr>
              <a:t>diﬀerent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from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their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sex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at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birth, </a:t>
            </a:r>
            <a:r>
              <a:rPr dirty="0" sz="1200">
                <a:latin typeface="Palatino Linotype"/>
                <a:cs typeface="Palatino Linotype"/>
              </a:rPr>
              <a:t>8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65">
                <a:latin typeface="Palatino Linotype"/>
                <a:cs typeface="Palatino Linotype"/>
              </a:rPr>
              <a:t>were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in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 spc="-35">
                <a:latin typeface="Palatino Linotype"/>
                <a:cs typeface="Palatino Linotype"/>
              </a:rPr>
              <a:t>London,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with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80">
                <a:latin typeface="Palatino Linotype"/>
                <a:cs typeface="Palatino Linotype"/>
              </a:rPr>
              <a:t>Newham </a:t>
            </a:r>
            <a:r>
              <a:rPr dirty="0" sz="1200">
                <a:latin typeface="Palatino Linotype"/>
                <a:cs typeface="Palatino Linotype"/>
              </a:rPr>
              <a:t>(1.51%)</a:t>
            </a:r>
            <a:r>
              <a:rPr dirty="0" sz="1200" spc="35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and</a:t>
            </a:r>
            <a:r>
              <a:rPr dirty="0" sz="1200" spc="3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Brent</a:t>
            </a:r>
            <a:r>
              <a:rPr dirty="0" sz="1200" spc="35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(1.31%) </a:t>
            </a:r>
            <a:r>
              <a:rPr dirty="0" sz="1200" spc="-40">
                <a:latin typeface="Palatino Linotype"/>
                <a:cs typeface="Palatino Linotype"/>
              </a:rPr>
              <a:t>topping</a:t>
            </a:r>
            <a:r>
              <a:rPr dirty="0" sz="1200" spc="1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the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list’</a:t>
            </a:r>
            <a:endParaRPr sz="12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441325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25</a:t>
            </a:r>
            <a:r>
              <a:rPr dirty="0" sz="1700" spc="2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local</a:t>
            </a:r>
            <a:r>
              <a:rPr dirty="0" sz="1700" spc="2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50">
                <a:solidFill>
                  <a:srgbClr val="3333B2"/>
                </a:solidFill>
                <a:latin typeface="Arial Narrow"/>
                <a:cs typeface="Arial Narrow"/>
              </a:rPr>
              <a:t>authorities</a:t>
            </a:r>
            <a:r>
              <a:rPr dirty="0" sz="1700" spc="2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100">
                <a:solidFill>
                  <a:srgbClr val="3333B2"/>
                </a:solidFill>
                <a:latin typeface="Arial Narrow"/>
                <a:cs typeface="Arial Narrow"/>
              </a:rPr>
              <a:t>with</a:t>
            </a:r>
            <a:r>
              <a:rPr dirty="0" sz="1700" spc="245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highest</a:t>
            </a:r>
            <a:r>
              <a:rPr dirty="0" sz="1700" spc="2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120">
                <a:solidFill>
                  <a:srgbClr val="3333B2"/>
                </a:solidFill>
                <a:latin typeface="Arial Narrow"/>
                <a:cs typeface="Arial Narrow"/>
              </a:rPr>
              <a:t>“trans”</a:t>
            </a:r>
            <a:r>
              <a:rPr dirty="0" sz="1700" spc="2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45">
                <a:solidFill>
                  <a:srgbClr val="3333B2"/>
                </a:solidFill>
                <a:latin typeface="Arial Narrow"/>
                <a:cs typeface="Arial Narrow"/>
              </a:rPr>
              <a:t>proportion</a:t>
            </a:r>
            <a:endParaRPr sz="17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7" y="355660"/>
            <a:ext cx="4498953" cy="2816741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311086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Ecological</a:t>
            </a:r>
            <a:r>
              <a:rPr dirty="0" sz="1700" spc="434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correlation</a:t>
            </a:r>
            <a:r>
              <a:rPr dirty="0" sz="1700" spc="425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100">
                <a:solidFill>
                  <a:srgbClr val="3333B2"/>
                </a:solidFill>
                <a:latin typeface="Arial Narrow"/>
                <a:cs typeface="Arial Narrow"/>
              </a:rPr>
              <a:t>with</a:t>
            </a:r>
            <a:r>
              <a:rPr dirty="0" sz="1700" spc="440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-10">
                <a:solidFill>
                  <a:srgbClr val="3333B2"/>
                </a:solidFill>
                <a:latin typeface="Arial Narrow"/>
                <a:cs typeface="Arial Narrow"/>
              </a:rPr>
              <a:t>language</a:t>
            </a:r>
            <a:endParaRPr sz="17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00" y="361467"/>
            <a:ext cx="3851948" cy="2801683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212026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Individual</a:t>
            </a:r>
            <a:r>
              <a:rPr dirty="0" sz="1700" spc="120">
                <a:solidFill>
                  <a:srgbClr val="3333B2"/>
                </a:solidFill>
                <a:latin typeface="Arial Narrow"/>
                <a:cs typeface="Arial Narrow"/>
              </a:rPr>
              <a:t>  </a:t>
            </a:r>
            <a:r>
              <a:rPr dirty="0" sz="1700" spc="-10">
                <a:solidFill>
                  <a:srgbClr val="3333B2"/>
                </a:solidFill>
                <a:latin typeface="Arial Narrow"/>
                <a:cs typeface="Arial Narrow"/>
              </a:rPr>
              <a:t>characteristics</a:t>
            </a:r>
            <a:endParaRPr sz="17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14" y="735291"/>
            <a:ext cx="3001627" cy="190449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212026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>
                <a:solidFill>
                  <a:srgbClr val="3333B2"/>
                </a:solidFill>
                <a:latin typeface="Arial Narrow"/>
                <a:cs typeface="Arial Narrow"/>
              </a:rPr>
              <a:t>Individual</a:t>
            </a:r>
            <a:r>
              <a:rPr dirty="0" sz="1700" spc="120">
                <a:solidFill>
                  <a:srgbClr val="3333B2"/>
                </a:solidFill>
                <a:latin typeface="Arial Narrow"/>
                <a:cs typeface="Arial Narrow"/>
              </a:rPr>
              <a:t>  </a:t>
            </a:r>
            <a:r>
              <a:rPr dirty="0" sz="1700" spc="-10">
                <a:solidFill>
                  <a:srgbClr val="3333B2"/>
                </a:solidFill>
                <a:latin typeface="Arial Narrow"/>
                <a:cs typeface="Arial Narrow"/>
              </a:rPr>
              <a:t>characteristics</a:t>
            </a:r>
            <a:endParaRPr sz="1700">
              <a:latin typeface="Arial Narrow"/>
              <a:cs typeface="Arial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14" y="735291"/>
            <a:ext cx="3001627" cy="190449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1794" y="1286706"/>
            <a:ext cx="2159904" cy="78458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73578"/>
            <a:ext cx="1988820" cy="6305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50">
                <a:solidFill>
                  <a:srgbClr val="3333B2"/>
                </a:solidFill>
                <a:latin typeface="Arial Narrow"/>
                <a:cs typeface="Arial Narrow"/>
              </a:rPr>
              <a:t>Origins</a:t>
            </a:r>
            <a:r>
              <a:rPr dirty="0" sz="1700" spc="155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65">
                <a:solidFill>
                  <a:srgbClr val="3333B2"/>
                </a:solidFill>
                <a:latin typeface="Arial Narrow"/>
                <a:cs typeface="Arial Narrow"/>
              </a:rPr>
              <a:t>of</a:t>
            </a:r>
            <a:r>
              <a:rPr dirty="0" sz="1700" spc="155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60">
                <a:solidFill>
                  <a:srgbClr val="3333B2"/>
                </a:solidFill>
                <a:latin typeface="Arial Narrow"/>
                <a:cs typeface="Arial Narrow"/>
              </a:rPr>
              <a:t>the</a:t>
            </a:r>
            <a:r>
              <a:rPr dirty="0" sz="1700" spc="155">
                <a:solidFill>
                  <a:srgbClr val="3333B2"/>
                </a:solidFill>
                <a:latin typeface="Arial Narrow"/>
                <a:cs typeface="Arial Narrow"/>
              </a:rPr>
              <a:t> </a:t>
            </a:r>
            <a:r>
              <a:rPr dirty="0" sz="1700" spc="-10">
                <a:solidFill>
                  <a:srgbClr val="3333B2"/>
                </a:solidFill>
                <a:latin typeface="Arial Narrow"/>
                <a:cs typeface="Arial Narrow"/>
              </a:rPr>
              <a:t>question</a:t>
            </a:r>
            <a:endParaRPr sz="1700">
              <a:latin typeface="Arial Narrow"/>
              <a:cs typeface="Arial Narrow"/>
            </a:endParaRPr>
          </a:p>
          <a:p>
            <a:pPr marL="53340">
              <a:lnSpc>
                <a:spcPct val="100000"/>
              </a:lnSpc>
              <a:spcBef>
                <a:spcPts val="1260"/>
              </a:spcBef>
            </a:pPr>
            <a:r>
              <a:rPr dirty="0" sz="1200" spc="-45">
                <a:latin typeface="Tahoma"/>
                <a:cs typeface="Tahoma"/>
              </a:rPr>
              <a:t>Press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for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Change,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2007: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64" y="702604"/>
            <a:ext cx="3959918" cy="87387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0"/>
              <a:t>Origins</a:t>
            </a:r>
            <a:r>
              <a:rPr dirty="0" spc="155"/>
              <a:t> </a:t>
            </a:r>
            <a:r>
              <a:rPr dirty="0" spc="65"/>
              <a:t>of</a:t>
            </a:r>
            <a:r>
              <a:rPr dirty="0" spc="155"/>
              <a:t> </a:t>
            </a:r>
            <a:r>
              <a:rPr dirty="0" spc="60"/>
              <a:t>the</a:t>
            </a:r>
            <a:r>
              <a:rPr dirty="0" spc="155"/>
              <a:t> </a:t>
            </a:r>
            <a:r>
              <a:rPr dirty="0" spc="-10"/>
              <a:t>question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5966" y="495919"/>
            <a:ext cx="15049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45">
                <a:latin typeface="Tahoma"/>
                <a:cs typeface="Tahoma"/>
              </a:rPr>
              <a:t>Press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40">
                <a:latin typeface="Tahoma"/>
                <a:cs typeface="Tahoma"/>
              </a:rPr>
              <a:t>for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Change,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2007: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64" y="702604"/>
            <a:ext cx="3959918" cy="87387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5966" y="1736179"/>
            <a:ext cx="5378450" cy="124015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latin typeface="Tahoma"/>
                <a:cs typeface="Tahoma"/>
              </a:rPr>
              <a:t>NatCen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gives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50">
                <a:latin typeface="Tahoma"/>
                <a:cs typeface="Tahoma"/>
              </a:rPr>
              <a:t>question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-40">
                <a:latin typeface="Tahoma"/>
                <a:cs typeface="Tahoma"/>
              </a:rPr>
              <a:t> focus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groups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2011:</a:t>
            </a:r>
            <a:endParaRPr sz="1200">
              <a:latin typeface="Tahoma"/>
              <a:cs typeface="Tahoma"/>
            </a:endParaRPr>
          </a:p>
          <a:p>
            <a:pPr marL="309245" indent="-149860">
              <a:lnSpc>
                <a:spcPct val="100000"/>
              </a:lnSpc>
              <a:spcBef>
                <a:spcPts val="300"/>
              </a:spcBef>
              <a:buFont typeface="Times New Roman"/>
              <a:buChar char="•"/>
              <a:tabLst>
                <a:tab pos="309245" algn="l"/>
              </a:tabLst>
            </a:pPr>
            <a:r>
              <a:rPr dirty="0" sz="1200" spc="-75">
                <a:latin typeface="Tahoma"/>
                <a:cs typeface="Tahoma"/>
              </a:rPr>
              <a:t>Non-</a:t>
            </a:r>
            <a:r>
              <a:rPr dirty="0" sz="1200" spc="-60">
                <a:latin typeface="Tahoma"/>
                <a:cs typeface="Tahoma"/>
              </a:rPr>
              <a:t>transgender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group: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‘very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confusing’</a:t>
            </a:r>
            <a:endParaRPr sz="1200">
              <a:latin typeface="Palatino Linotype"/>
              <a:cs typeface="Palatino Linotype"/>
            </a:endParaRPr>
          </a:p>
          <a:p>
            <a:pPr marL="309880" marR="5080" indent="-150495">
              <a:lnSpc>
                <a:spcPct val="100000"/>
              </a:lnSpc>
              <a:spcBef>
                <a:spcPts val="305"/>
              </a:spcBef>
              <a:buFont typeface="Times New Roman"/>
              <a:buChar char="•"/>
              <a:tabLst>
                <a:tab pos="309880" algn="l"/>
              </a:tabLst>
            </a:pPr>
            <a:r>
              <a:rPr dirty="0" sz="1200" spc="-75">
                <a:latin typeface="Tahoma"/>
                <a:cs typeface="Tahoma"/>
              </a:rPr>
              <a:t>Transgender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group: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‘accepted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that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non-</a:t>
            </a:r>
            <a:r>
              <a:rPr dirty="0" sz="1200">
                <a:latin typeface="Palatino Linotype"/>
                <a:cs typeface="Palatino Linotype"/>
              </a:rPr>
              <a:t>trans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people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85">
                <a:latin typeface="Palatino Linotype"/>
                <a:cs typeface="Palatino Linotype"/>
              </a:rPr>
              <a:t>would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not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35">
                <a:latin typeface="Palatino Linotype"/>
                <a:cs typeface="Palatino Linotype"/>
              </a:rPr>
              <a:t>understand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the question,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35">
                <a:latin typeface="Palatino Linotype"/>
                <a:cs typeface="Palatino Linotype"/>
              </a:rPr>
              <a:t>especially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if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first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45">
                <a:latin typeface="Palatino Linotype"/>
                <a:cs typeface="Palatino Linotype"/>
              </a:rPr>
              <a:t>language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[sic]</a:t>
            </a:r>
            <a:r>
              <a:rPr dirty="0" sz="1200" spc="5">
                <a:latin typeface="Palatino Linotype"/>
                <a:cs typeface="Palatino Linotype"/>
              </a:rPr>
              <a:t> </a:t>
            </a:r>
            <a:r>
              <a:rPr dirty="0" sz="1200" spc="-60">
                <a:latin typeface="Palatino Linotype"/>
                <a:cs typeface="Palatino Linotype"/>
              </a:rPr>
              <a:t>was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not</a:t>
            </a:r>
            <a:r>
              <a:rPr dirty="0" sz="1200" spc="1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English’</a:t>
            </a:r>
            <a:endParaRPr sz="1200">
              <a:latin typeface="Palatino Linotype"/>
              <a:cs typeface="Palatino Linotype"/>
            </a:endParaRPr>
          </a:p>
          <a:p>
            <a:pPr marL="309880" marR="54610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Palatino Linotype"/>
                <a:cs typeface="Palatino Linotype"/>
              </a:rPr>
              <a:t>‘It</a:t>
            </a:r>
            <a:r>
              <a:rPr dirty="0" sz="1200" spc="20">
                <a:latin typeface="Palatino Linotype"/>
                <a:cs typeface="Palatino Linotype"/>
              </a:rPr>
              <a:t> </a:t>
            </a:r>
            <a:r>
              <a:rPr dirty="0" sz="1200" spc="-60">
                <a:latin typeface="Palatino Linotype"/>
                <a:cs typeface="Palatino Linotype"/>
              </a:rPr>
              <a:t>was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thought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to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20">
                <a:latin typeface="Palatino Linotype"/>
                <a:cs typeface="Palatino Linotype"/>
              </a:rPr>
              <a:t>use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45">
                <a:latin typeface="Palatino Linotype"/>
                <a:cs typeface="Palatino Linotype"/>
              </a:rPr>
              <a:t>“ridiculous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>
                <a:latin typeface="Palatino Linotype"/>
                <a:cs typeface="Palatino Linotype"/>
              </a:rPr>
              <a:t>trans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40">
                <a:latin typeface="Palatino Linotype"/>
                <a:cs typeface="Palatino Linotype"/>
              </a:rPr>
              <a:t>lingo”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 spc="-25">
                <a:latin typeface="Palatino Linotype"/>
                <a:cs typeface="Palatino Linotype"/>
              </a:rPr>
              <a:t>associated</a:t>
            </a:r>
            <a:r>
              <a:rPr dirty="0" sz="1200" spc="30">
                <a:latin typeface="Palatino Linotype"/>
                <a:cs typeface="Palatino Linotype"/>
              </a:rPr>
              <a:t> </a:t>
            </a:r>
            <a:r>
              <a:rPr dirty="0" sz="1200" spc="-10">
                <a:latin typeface="Palatino Linotype"/>
                <a:cs typeface="Palatino Linotype"/>
              </a:rPr>
              <a:t>with</a:t>
            </a:r>
            <a:r>
              <a:rPr dirty="0" sz="1200" spc="25">
                <a:latin typeface="Palatino Linotype"/>
                <a:cs typeface="Palatino Linotype"/>
              </a:rPr>
              <a:t> </a:t>
            </a:r>
            <a:r>
              <a:rPr dirty="0" sz="1200" spc="-30">
                <a:latin typeface="Palatino Linotype"/>
                <a:cs typeface="Palatino Linotype"/>
              </a:rPr>
              <a:t>“queer </a:t>
            </a:r>
            <a:r>
              <a:rPr dirty="0" sz="1200" spc="-10">
                <a:latin typeface="Palatino Linotype"/>
                <a:cs typeface="Palatino Linotype"/>
              </a:rPr>
              <a:t>academia”’</a:t>
            </a:r>
            <a:endParaRPr sz="12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10"/>
              <a:t>What</a:t>
            </a:r>
            <a:r>
              <a:rPr dirty="0" spc="190"/>
              <a:t> </a:t>
            </a:r>
            <a:r>
              <a:rPr dirty="0"/>
              <a:t>should</a:t>
            </a:r>
            <a:r>
              <a:rPr dirty="0" spc="190"/>
              <a:t> </a:t>
            </a:r>
            <a:r>
              <a:rPr dirty="0"/>
              <a:t>have</a:t>
            </a:r>
            <a:r>
              <a:rPr dirty="0" spc="195"/>
              <a:t> </a:t>
            </a:r>
            <a:r>
              <a:rPr dirty="0"/>
              <a:t>been</a:t>
            </a:r>
            <a:r>
              <a:rPr dirty="0" spc="190"/>
              <a:t> </a:t>
            </a:r>
            <a:r>
              <a:rPr dirty="0" spc="-20"/>
              <a:t>asked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3331" y="452371"/>
            <a:ext cx="48310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Tahoma"/>
                <a:cs typeface="Tahoma"/>
              </a:rPr>
              <a:t>1.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 spc="-75">
                <a:latin typeface="Tahoma"/>
                <a:cs typeface="Tahoma"/>
              </a:rPr>
              <a:t>Two-</a:t>
            </a:r>
            <a:r>
              <a:rPr dirty="0" sz="1200" spc="-55">
                <a:latin typeface="Tahoma"/>
                <a:cs typeface="Tahoma"/>
              </a:rPr>
              <a:t>step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method,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widely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adopted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from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2016,</a:t>
            </a:r>
            <a:r>
              <a:rPr dirty="0" sz="1200" spc="-35">
                <a:latin typeface="Tahoma"/>
                <a:cs typeface="Tahoma"/>
              </a:rPr>
              <a:t> e.g.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65">
                <a:latin typeface="Tahoma"/>
                <a:cs typeface="Tahoma"/>
              </a:rPr>
              <a:t>2021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70">
                <a:latin typeface="Tahoma"/>
                <a:cs typeface="Tahoma"/>
              </a:rPr>
              <a:t>Census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of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Canada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000" y="659042"/>
            <a:ext cx="3599930" cy="1175106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Biggs</dc:creator>
  <dc:title>Gender Identity in the 2021 Census of England and Wales</dc:title>
  <dcterms:created xsi:type="dcterms:W3CDTF">2023-09-17T11:36:22Z</dcterms:created>
  <dcterms:modified xsi:type="dcterms:W3CDTF">2023-09-17T11:36:22Z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2023-09-12T00:00:00Z</vt:filetime>
  </property>
  <property fmtid="{D5CDD505-2E9C-101B-9397-08002B2CF9AE}" pid="3" name="Creator">
    <vt:lpwstr>LaTeX with Beamer class version 3.36</vt:lpwstr>
  </property>
  <property fmtid="{D5CDD505-2E9C-101B-9397-08002B2CF9AE}" pid="4" name="Producer">
    <vt:lpwstr>XeTeX 0.99996</vt:lpwstr>
  </property>
  <property fmtid="{D5CDD505-2E9C-101B-9397-08002B2CF9AE}" pid="5" name="LastSaved">
    <vt:filetime>2023-09-12T00:00:00Z</vt:filetime>
  </property>
</Properties>
</file>