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7721B-45DC-C26D-A852-39F34B52B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D2375D-0799-8634-B93E-5A93D7DE5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0ED9B-83B1-5C9A-1A5E-961242F2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422AA-623B-FB33-065F-DF4F7EEF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F7D04-A159-981F-36A9-38EFCECD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60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F75C-D400-C98D-D575-1D185563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3CC2A2-ADCF-66E7-3F55-0F491DE38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7E020-E553-5FAE-6EC0-C6ECC43F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6AE38-7223-6CC3-0D41-F74744FA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DF6BC-5C88-13D4-9C38-A0F3813D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E5FECD-7037-D3D1-715A-78693BF1D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B9E51-FA84-6D76-D918-630C1992C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21DE5-D1F1-024E-EAF9-C6A7D217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5AAB2-DD87-49C5-C7C8-8CA165A2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43237-BEF2-B353-A0FE-EDCC0E83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0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8037-024A-1A77-8A7B-4488274A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5CE7A-F211-BD3B-8CDD-B10D18DAA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2DE4F-11A0-BC4F-CAFC-34D3D3610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B6B58-AF55-D8D6-34DF-AF724017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9A449-7CD6-3446-B845-5C33ED0E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56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66757-A9AF-3EBA-B43A-314EB17C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AF048-5C6B-7B7D-72D9-2DF571A6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BB9C4-B8D5-3ACB-5957-EC587C7A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6D22-34B7-C191-1AA6-B07E1C3C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D9B1E-3452-4E6E-4D8F-0210D21FE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5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E4FB1-A78E-4DBA-FD3F-AE64FDC5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B742E-3F93-4CC0-EE57-A29DA6939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DA0AF-B42F-09BF-AB49-B83D40573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B3A32-EDE9-1B6C-A1E0-C94EDC92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9E52D-D007-E758-08EF-DEC45C62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9323F-41D4-E703-0D95-93FE5149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8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BF9E-F511-0990-BCAD-27EB39DC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7AD76-A3C3-EBCE-E6E1-A0A9B733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6B8A0-8A44-6FF5-F19A-800281B11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1A61C-A8E3-3D42-9683-1DBC4D2A5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75EAA-FD6C-A736-DCDE-BCD6618D0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59299-BB9F-C8A6-D2A5-DE26C226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A83FE5-8F91-AB53-0AD1-9EBCB506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7759F4-DC1F-A385-4B63-2625F8F7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05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0A95D-125A-416C-4946-E74F9621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064A49-0521-CDB9-8A43-6C83FE87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6E9CB7-36FF-B9AC-0CA0-906D6E7E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B66B1-1130-30E0-6DC1-9F5C57BF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0DCB1-FBAB-93BC-A8AC-B666AEC8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07A15-F3ED-7198-B0C0-BC406B1E0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7D652-6FB9-6F3E-64CE-AA42D91A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85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CCF7F-1BC7-DAD7-7ED2-3650A22F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E3BC4-EEBA-1909-4EE6-3D398DA79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0B8C8-D6FC-9270-203A-9E57293FF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A5B0E-D3AE-A069-5794-0D412662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9177A-5C43-F029-ED0D-FFA8EA22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9FE19-2A8E-6269-ACDC-744B20AD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11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392E4-6F9F-EE7A-5980-1B7935F13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4EAA1-5DD1-2BC0-ADAA-D3ACDE17F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0AA72-4C76-5600-6EB3-6B09DC23F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99D8C-11D9-ECA2-E86A-4B19EF2D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5AD56-230F-589A-719B-08A24CDA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9A3FB-C363-8B22-F429-F9C194E2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1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C69023-FE86-526E-B6F6-A679417C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D38DB-AD58-4E19-AC53-9294AFE2A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80024-275D-BEF1-FFAA-4836B473C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F63-32D6-484F-B52D-F46F8CE93E4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CB6FD-A576-3A02-0D80-A42C50706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ADB3-6F2B-6B04-3278-67179ACF1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9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-dab.com/" TargetMode="External"/><Relationship Id="rId2" Type="http://schemas.openxmlformats.org/officeDocument/2006/relationships/hyperlink" Target="https://esrc.ukri.org/about-us/governance-and-structure/strategic-advisory-network/mr-simon-brisco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ckypryce.com/" TargetMode="External"/><Relationship Id="rId5" Type="http://schemas.openxmlformats.org/officeDocument/2006/relationships/hyperlink" Target="https://www.strath.ac.uk/staff/curticejohnprof/" TargetMode="External"/><Relationship Id="rId4" Type="http://schemas.openxmlformats.org/officeDocument/2006/relationships/hyperlink" Target="http://vincecable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E53A-832B-68A5-C786-4BF819652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4560" y="640080"/>
            <a:ext cx="6814312" cy="3464560"/>
          </a:xfrm>
        </p:spPr>
        <p:txBody>
          <a:bodyPr anchor="b">
            <a:normAutofit/>
          </a:bodyPr>
          <a:lstStyle/>
          <a:p>
            <a:r>
              <a:rPr lang="en-GB" b="1" dirty="0"/>
              <a:t>What is the Future for UKSA?</a:t>
            </a:r>
            <a:br>
              <a:rPr lang="en-GB" b="1" dirty="0"/>
            </a:br>
            <a:br>
              <a:rPr lang="en-GB" sz="2000" b="1" dirty="0"/>
            </a:br>
            <a:r>
              <a:rPr lang="en-GB" sz="2000" b="1" dirty="0"/>
              <a:t>----------</a:t>
            </a:r>
            <a:br>
              <a:rPr lang="en-GB" sz="5400" b="1" dirty="0"/>
            </a:br>
            <a:br>
              <a:rPr lang="en-GB" sz="2000" dirty="0"/>
            </a:br>
            <a:r>
              <a:rPr lang="en-GB" b="1" dirty="0"/>
              <a:t>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83954-B1E2-B5D9-12B1-FE1469C82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4560" y="4636008"/>
            <a:ext cx="6814312" cy="15727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400" dirty="0"/>
              <a:t>Tony Dent MSc</a:t>
            </a:r>
          </a:p>
          <a:p>
            <a:r>
              <a:rPr lang="en-GB" sz="4000" dirty="0"/>
              <a:t>Director, Better Statistics</a:t>
            </a:r>
            <a:endParaRPr lang="en-GB" sz="4000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19FC9-DA8C-D9B3-9FA7-5A6BE9903F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" r="1337"/>
          <a:stretch/>
        </p:blipFill>
        <p:spPr bwMode="auto">
          <a:xfrm>
            <a:off x="1" y="396240"/>
            <a:ext cx="4388259" cy="646176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2B579-AFC3-6B8F-9381-9D1F4EB6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45880" y="6350825"/>
            <a:ext cx="2743200" cy="365125"/>
          </a:xfrm>
        </p:spPr>
        <p:txBody>
          <a:bodyPr/>
          <a:lstStyle/>
          <a:p>
            <a:pPr algn="r"/>
            <a:r>
              <a:rPr lang="en-GB" sz="2000" dirty="0"/>
              <a:t>19/9/2023</a:t>
            </a:r>
          </a:p>
          <a:p>
            <a:pPr algn="r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E8BEA-9B97-A341-7664-355D6193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009-ADE7-4484-A2A9-FAA232AD182D}" type="slidenum">
              <a:rPr lang="en-GB" sz="2000" smtClean="0"/>
              <a:t>1</a:t>
            </a:fld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210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6A27F-5980-A3FE-090B-63CC2B45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Objectives of Better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1869-D91C-EC14-29E0-13E725756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809"/>
            <a:ext cx="10515600" cy="4268153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  <a:tabLst>
                <a:tab pos="2865755" algn="ctr"/>
                <a:tab pos="5731510" algn="r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Educating people as to the value of reliable statistics, via discussion, debate and engagement 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  <a:tabLst>
                <a:tab pos="2865755" algn="ctr"/>
                <a:tab pos="5731510" algn="r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Encouraging people to participate in appropriate surveys and therefore improve the potential reliability of the data. 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  <a:tabLst>
                <a:tab pos="2865755" algn="ctr"/>
                <a:tab pos="5731510" algn="r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Challenging poorly prepared or presented published statistics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13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D3464-2B46-7FA3-CD6A-E44B3360F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07899-1DCF-5776-417E-2B38E1BF5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830"/>
            <a:ext cx="10515600" cy="4309109"/>
          </a:xfrm>
        </p:spPr>
        <p:txBody>
          <a:bodyPr/>
          <a:lstStyle/>
          <a:p>
            <a:r>
              <a:rPr lang="en-GB" sz="3600" dirty="0"/>
              <a:t>Campaign for Better Business Statistics - UKPLC</a:t>
            </a:r>
          </a:p>
          <a:p>
            <a:pPr lvl="1"/>
            <a:r>
              <a:rPr lang="en-GB" sz="2800" dirty="0"/>
              <a:t>Investigation of Gig economy, foundation research, public meeting October 2019.</a:t>
            </a:r>
          </a:p>
          <a:p>
            <a:r>
              <a:rPr lang="en-GB" sz="3600" dirty="0"/>
              <a:t>Campaign for Better Statistics</a:t>
            </a:r>
          </a:p>
          <a:p>
            <a:pPr lvl="1"/>
            <a:r>
              <a:rPr lang="en-GB" sz="2800" dirty="0"/>
              <a:t>Covid-19 extended the interest of the principals to concerns with the presentation of statistics other than purely business data.</a:t>
            </a:r>
          </a:p>
          <a:p>
            <a:r>
              <a:rPr lang="en-GB" sz="3600" dirty="0"/>
              <a:t>Better Statistics Community Interest Company</a:t>
            </a:r>
          </a:p>
          <a:p>
            <a:pPr lvl="1"/>
            <a:r>
              <a:rPr lang="en-GB" sz="2800" dirty="0"/>
              <a:t>Formed February 2021, formally launched in November 2021</a:t>
            </a:r>
          </a:p>
        </p:txBody>
      </p:sp>
    </p:spTree>
    <p:extLst>
      <p:ext uri="{BB962C8B-B14F-4D97-AF65-F5344CB8AC3E}">
        <p14:creationId xmlns:p14="http://schemas.microsoft.com/office/powerpoint/2010/main" val="61190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3224A-FC88-EEDA-DCB7-421C1165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161"/>
            <a:ext cx="10515600" cy="1234439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8F797-0446-A24B-65CE-39DCA214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4406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tabLst>
                <a:tab pos="2865755" algn="ctr"/>
                <a:tab pos="5731510" algn="r"/>
              </a:tabLst>
            </a:pPr>
            <a:r>
              <a:rPr lang="en-GB" sz="6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Directors of Better Statistics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b="1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Tony Dent</a:t>
            </a:r>
            <a:r>
              <a:rPr lang="en-GB" sz="5600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chairman of CMR Group and of Sample Answers Ltd. He is a statistician with over 40 years’ experience of International Market Research working as a consultant for such companies as the Civil Aviation Authority, DHL, IBM, Hewlett Packard, Radio Free Europe, and the Xerox Corporation.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b="1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Phyllis Macfarlane 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life-long Market Researcher with a career that included CEO of GfK NOP and two terms as chairman of the UK Market Research Society. Phyllis has specialised in creatively adapting existing techniques to new situations – including the early development of B2B Research and International Research.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b="1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Iain Mackay 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holds an MA in Computer Science from Cambridge and has championed innovation in software technology for market(</a:t>
            </a:r>
            <a:r>
              <a:rPr lang="en-GB" sz="5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research since the 1980s. Iain remains actively engaged with contract work for the NHS and the development of online platforms for qualitative and quantitative research.</a:t>
            </a:r>
          </a:p>
          <a:p>
            <a:pPr marL="0" indent="0">
              <a:buNone/>
              <a:tabLst>
                <a:tab pos="2865755" algn="ctr"/>
                <a:tab pos="5731510" algn="r"/>
              </a:tabLst>
            </a:pPr>
            <a:r>
              <a:rPr lang="en-GB" sz="6400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Advisory Committee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Simon Briscoe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Simon is a director of data science start-up </a:t>
            </a: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t-tab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Among various contributions to our public life he was an adviser to parliament’s Public Administration Committee and a trustee of </a:t>
            </a:r>
            <a:r>
              <a:rPr lang="en-GB" sz="5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FullFact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Sir Vince Cable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Vince was the Business, Innovation and Skills Secretary in the coalition government, now retired from politics he retains an active interest in business and economic affairs.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Sir John </a:t>
            </a:r>
            <a:r>
              <a:rPr lang="en-GB" sz="56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Curtice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John is Professor of Politics at the University of Strathclyde and Senior Research Fellow at the National Centre for Social Research; he is also chief commentator on What UK Thinks.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Ms. Vicky Pryce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Vicky is Chief Economic Adviser and a board member at the Centre for Economics and Business Research (CEBR). Vicky has previously held senior positions in business and the Civil service. #e.</a:t>
            </a:r>
          </a:p>
          <a:p>
            <a:pPr>
              <a:tabLst>
                <a:tab pos="2865755" algn="ctr"/>
                <a:tab pos="5731510" algn="r"/>
              </a:tabLst>
            </a:pPr>
            <a:endParaRPr lang="en-GB" sz="5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52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The 2007 Act -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1) </a:t>
            </a:r>
            <a:r>
              <a:rPr lang="en-GB" sz="3400" dirty="0"/>
              <a:t>In the exercise of its functions under sections 8 to 21 the Board is to have the objective of promoting and safeguarding the production and publication of official statistics that serve the public good.</a:t>
            </a:r>
          </a:p>
          <a:p>
            <a:r>
              <a:rPr lang="en-GB" sz="3400" dirty="0"/>
              <a:t>(2) In subsection (1) the reference to serving the public good includes in particular—</a:t>
            </a:r>
          </a:p>
          <a:p>
            <a:pPr marL="457200" lvl="1" indent="0">
              <a:buNone/>
            </a:pPr>
            <a:r>
              <a:rPr lang="en-GB" sz="2600" dirty="0"/>
              <a:t>(</a:t>
            </a:r>
            <a:r>
              <a:rPr lang="en-GB" sz="2800" dirty="0"/>
              <a:t>a) informing the public about social and economic matters, and</a:t>
            </a:r>
          </a:p>
          <a:p>
            <a:pPr marL="457200" lvl="1" indent="0">
              <a:buNone/>
            </a:pPr>
            <a:r>
              <a:rPr lang="en-GB" sz="2800" dirty="0"/>
              <a:t>(</a:t>
            </a:r>
            <a:r>
              <a:rPr lang="en-GB" sz="2800"/>
              <a:t>b) assisting </a:t>
            </a:r>
            <a:r>
              <a:rPr lang="en-GB" sz="2800" dirty="0"/>
              <a:t>in the development and evaluation of public policy.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49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482E-0715-F5E6-3FD1-CDD95AAA0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First Topic</a:t>
            </a:r>
            <a:br>
              <a:rPr lang="en-GB" sz="5400" b="1" dirty="0"/>
            </a:br>
            <a:br>
              <a:rPr lang="en-GB" sz="5400" b="1" dirty="0"/>
            </a:br>
            <a:endParaRPr lang="en-GB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1A12-7B06-FC07-4B13-3F11DA8B9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69081"/>
            <a:ext cx="10515600" cy="2020570"/>
          </a:xfrm>
        </p:spPr>
        <p:txBody>
          <a:bodyPr/>
          <a:lstStyle/>
          <a:p>
            <a:endParaRPr lang="en-GB" dirty="0"/>
          </a:p>
          <a:p>
            <a:pPr algn="ctr"/>
            <a:r>
              <a:rPr lang="en-GB" sz="5400" b="1" dirty="0"/>
              <a:t>INFLATION</a:t>
            </a:r>
          </a:p>
        </p:txBody>
      </p:sp>
    </p:spTree>
    <p:extLst>
      <p:ext uri="{BB962C8B-B14F-4D97-AF65-F5344CB8AC3E}">
        <p14:creationId xmlns:p14="http://schemas.microsoft.com/office/powerpoint/2010/main" val="21579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What is the Future for UKSA?  ----------  Welcome</vt:lpstr>
      <vt:lpstr>Objectives of Better Statistics</vt:lpstr>
      <vt:lpstr>History</vt:lpstr>
      <vt:lpstr>Governance</vt:lpstr>
      <vt:lpstr>The 2007 Act - Objectives</vt:lpstr>
      <vt:lpstr>First Topic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Future for UKSA?  ----------  Welcome</dc:title>
  <dc:creator>Tony Dent</dc:creator>
  <cp:lastModifiedBy>Tony Dent</cp:lastModifiedBy>
  <cp:revision>3</cp:revision>
  <dcterms:created xsi:type="dcterms:W3CDTF">2023-09-16T11:18:39Z</dcterms:created>
  <dcterms:modified xsi:type="dcterms:W3CDTF">2023-09-27T13:12:21Z</dcterms:modified>
</cp:coreProperties>
</file>