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Open Sans ExtraBold"/>
      <p:bold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ExtraBold-bold.fntdata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font" Target="fonts/OpenSansExtra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2a9b37e64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22a9b37e64a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5cf725a6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5cf725a6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5cf725a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5cf725a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bb026dad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bb026dad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45cf725a6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45cf725a69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5cf725a6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5cf725a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5cf725a6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45cf725a6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5cf725a6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5cf725a6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45cf725a6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45cf725a6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cover slide">
  <p:cSld name="Heritage cover slide_1_1">
    <p:bg>
      <p:bgPr>
        <a:solidFill>
          <a:srgbClr val="004B88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60012" y="360000"/>
            <a:ext cx="5424600" cy="22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b="1"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775160" y="3923632"/>
            <a:ext cx="31950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i="0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–"/>
              <a:defRPr i="0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•"/>
              <a:defRPr i="0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–"/>
              <a:defRPr i="0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»"/>
              <a:defRPr i="0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55600" lvl="6" marL="3200400" marR="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55600" lvl="7" marL="3657600" marR="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55600" lvl="8" marL="4114800" marR="0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000"/>
              <a:buFont typeface="Open Sans"/>
              <a:buChar char="•"/>
              <a:defRPr i="0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 b="49" l="0" r="0" t="59"/>
          <a:stretch/>
        </p:blipFill>
        <p:spPr>
          <a:xfrm>
            <a:off x="304800" y="3430800"/>
            <a:ext cx="1354200" cy="13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B88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60000" y="360000"/>
            <a:ext cx="7899300" cy="21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>
                <a:latin typeface="Open Sans ExtraBold"/>
                <a:ea typeface="Open Sans ExtraBold"/>
                <a:cs typeface="Open Sans ExtraBold"/>
                <a:sym typeface="Open Sans ExtraBold"/>
              </a:rPr>
              <a:t>Misjudged metrics? </a:t>
            </a:r>
            <a:endParaRPr b="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>
                <a:latin typeface="Open Sans ExtraBold"/>
                <a:ea typeface="Open Sans ExtraBold"/>
                <a:cs typeface="Open Sans ExtraBold"/>
                <a:sym typeface="Open Sans ExtraBold"/>
              </a:rPr>
              <a:t>A perspective on inflation from the frontline</a:t>
            </a:r>
            <a:endParaRPr b="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01" y="512200"/>
            <a:ext cx="8150950" cy="44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807200" y="272200"/>
            <a:ext cx="54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4B88"/>
                </a:solidFill>
                <a:latin typeface="Open Sans"/>
                <a:ea typeface="Open Sans"/>
                <a:cs typeface="Open Sans"/>
                <a:sym typeface="Open Sans"/>
              </a:rPr>
              <a:t>Energy spend by Citizens Advice clients</a:t>
            </a:r>
            <a:endParaRPr b="1">
              <a:solidFill>
                <a:srgbClr val="004B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00" y="82003"/>
            <a:ext cx="9143999" cy="4979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063" y="874750"/>
            <a:ext cx="7271877" cy="4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1126300" y="497450"/>
            <a:ext cx="45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4B88"/>
                </a:solidFill>
              </a:rPr>
              <a:t>Michelle’s budget</a:t>
            </a:r>
            <a:endParaRPr b="1" sz="1800">
              <a:solidFill>
                <a:srgbClr val="004B8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B88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00" y="2838450"/>
            <a:ext cx="24765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25" y="330750"/>
            <a:ext cx="8399675" cy="42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1238" y="152400"/>
            <a:ext cx="406153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0"/>
          <p:cNvSpPr/>
          <p:nvPr/>
        </p:nvSpPr>
        <p:spPr>
          <a:xfrm>
            <a:off x="2381800" y="4101650"/>
            <a:ext cx="4608600" cy="9762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00" y="199350"/>
            <a:ext cx="8407600" cy="42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/>
        </p:nvSpPr>
        <p:spPr>
          <a:xfrm>
            <a:off x="431750" y="478675"/>
            <a:ext cx="79593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Open Sans"/>
                <a:ea typeface="Open Sans"/>
                <a:cs typeface="Open Sans"/>
                <a:sym typeface="Open Sans"/>
              </a:rPr>
              <a:t>Summary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The cost of living crisis is worse than it looks.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CPI understates inflation for the poorest households, because it doesn’t reflect their expenditure shares and because it implies they have substitutional freedom in their budgets. </a:t>
            </a:r>
            <a:br>
              <a:rPr lang="en-GB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This is a serious policy problem. We use CPI to uprate benefits, so we are cutting people’s benefits in real terms - even though that is not the government’s current stated policy goal.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-GB">
                <a:latin typeface="Open Sans"/>
                <a:ea typeface="Open Sans"/>
                <a:cs typeface="Open Sans"/>
                <a:sym typeface="Open Sans"/>
              </a:rPr>
              <a:t>We need a measure of inflation that reflects experience of poorest households.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Open Sans"/>
                <a:ea typeface="Open Sans"/>
                <a:cs typeface="Open Sans"/>
                <a:sym typeface="Open Sans"/>
              </a:rPr>
              <a:t>Final point: Statisticians - remember your history!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