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3" r:id="rId2"/>
  </p:sldMasterIdLst>
  <p:notesMasterIdLst>
    <p:notesMasterId r:id="rId11"/>
  </p:notesMasterIdLst>
  <p:handoutMasterIdLst>
    <p:handoutMasterId r:id="rId12"/>
  </p:handoutMasterIdLst>
  <p:sldIdLst>
    <p:sldId id="430" r:id="rId3"/>
    <p:sldId id="560" r:id="rId4"/>
    <p:sldId id="555" r:id="rId5"/>
    <p:sldId id="557" r:id="rId6"/>
    <p:sldId id="556" r:id="rId7"/>
    <p:sldId id="562" r:id="rId8"/>
    <p:sldId id="561" r:id="rId9"/>
    <p:sldId id="563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86410" autoAdjust="0"/>
  </p:normalViewPr>
  <p:slideViewPr>
    <p:cSldViewPr>
      <p:cViewPr varScale="1">
        <p:scale>
          <a:sx n="67" d="100"/>
          <a:sy n="67" d="100"/>
        </p:scale>
        <p:origin x="10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9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44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ECAB010-D237-40BD-BE30-B1A7ECACC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1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926-EE80-41E6-83ED-0FE18633286B}" type="datetimeFigureOut">
              <a:rPr lang="en-GB" smtClean="0"/>
              <a:pPr/>
              <a:t>27/11/2022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DD6E-4076-4D07-9574-95E26FD97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2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5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4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6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5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7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6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6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0248" y="4715113"/>
            <a:ext cx="5437179" cy="4467706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49403" y="9428631"/>
            <a:ext cx="294667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2C8DF6-0CDE-4A5C-8281-E52F1F8A58C3}" type="slidenum">
              <a:rPr lang="en-GB" sz="1200" baseline="-25000">
                <a:cs typeface="Times New Roman" pitchFamily="18" charset="0"/>
              </a:rPr>
              <a:pPr algn="r"/>
              <a:t>7</a:t>
            </a:fld>
            <a:endParaRPr lang="en-GB" sz="1200" baseline="-25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993300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698625"/>
          </a:xfrm>
        </p:spPr>
        <p:txBody>
          <a:bodyPr/>
          <a:lstStyle>
            <a:lvl1pPr>
              <a:defRPr>
                <a:solidFill>
                  <a:srgbClr val="993300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9460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514600" cy="939800"/>
          </a:xfrm>
          <a:prstGeom prst="rect">
            <a:avLst/>
          </a:prstGeom>
          <a:noFill/>
        </p:spPr>
      </p:pic>
      <p:grpSp>
        <p:nvGrpSpPr>
          <p:cNvPr id="19461" name="Group 5"/>
          <p:cNvGrpSpPr>
            <a:grpSpLocks/>
          </p:cNvGrpSpPr>
          <p:nvPr userDrawn="1"/>
        </p:nvGrpSpPr>
        <p:grpSpPr bwMode="auto">
          <a:xfrm>
            <a:off x="7086600" y="4267204"/>
            <a:ext cx="1905000" cy="2439991"/>
            <a:chOff x="4464" y="2688"/>
            <a:chExt cx="1200" cy="1537"/>
          </a:xfrm>
        </p:grpSpPr>
        <p:pic>
          <p:nvPicPr>
            <p:cNvPr id="19462" name="Picture 6" descr="LOGO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2688"/>
              <a:ext cx="1200" cy="971"/>
            </a:xfrm>
            <a:prstGeom prst="rect">
              <a:avLst/>
            </a:prstGeom>
            <a:noFill/>
          </p:spPr>
        </p:pic>
        <p:sp>
          <p:nvSpPr>
            <p:cNvPr id="19463" name="Text Box 7"/>
            <p:cNvSpPr txBox="1">
              <a:spLocks noChangeArrowheads="1"/>
            </p:cNvSpPr>
            <p:nvPr userDrawn="1"/>
          </p:nvSpPr>
          <p:spPr bwMode="auto">
            <a:xfrm>
              <a:off x="4464" y="3648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dirty="0">
                  <a:solidFill>
                    <a:srgbClr val="993300"/>
                  </a:solidFill>
                </a:rPr>
                <a:t>National Institute</a:t>
              </a:r>
              <a:br>
                <a:rPr lang="en-GB" dirty="0">
                  <a:solidFill>
                    <a:srgbClr val="993300"/>
                  </a:solidFill>
                </a:rPr>
              </a:br>
              <a:r>
                <a:rPr lang="en-GB" dirty="0">
                  <a:solidFill>
                    <a:srgbClr val="993300"/>
                  </a:solidFill>
                </a:rPr>
                <a:t>of </a:t>
              </a:r>
              <a:r>
                <a:rPr lang="en-GB" dirty="0" err="1">
                  <a:solidFill>
                    <a:srgbClr val="993300"/>
                  </a:solidFill>
                </a:rPr>
                <a:t>Ecoomic</a:t>
              </a:r>
              <a:r>
                <a:rPr lang="en-GB" dirty="0">
                  <a:solidFill>
                    <a:srgbClr val="993300"/>
                  </a:solidFill>
                </a:rPr>
                <a:t> and Social Research</a:t>
              </a:r>
              <a:r>
                <a:rPr lang="en-GB" dirty="0"/>
                <a:t> </a:t>
              </a:r>
            </a:p>
          </p:txBody>
        </p:sp>
      </p:grp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0" y="1676400"/>
            <a:ext cx="44196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0" y="0"/>
            <a:ext cx="685800" cy="6858000"/>
            <a:chOff x="0" y="0"/>
            <a:chExt cx="432" cy="4320"/>
          </a:xfrm>
        </p:grpSpPr>
        <p:sp>
          <p:nvSpPr>
            <p:cNvPr id="19466" name="AutoShape 10"/>
            <p:cNvSpPr>
              <a:spLocks noChangeArrowheads="1"/>
            </p:cNvSpPr>
            <p:nvPr userDrawn="1"/>
          </p:nvSpPr>
          <p:spPr bwMode="auto">
            <a:xfrm rot="5400000">
              <a:off x="-1944" y="1944"/>
              <a:ext cx="4320" cy="432"/>
            </a:xfrm>
            <a:prstGeom prst="roundRect">
              <a:avLst>
                <a:gd name="adj" fmla="val 16667"/>
              </a:avLst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96" cy="4320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610600" cy="655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7E2C7F-6A67-4175-9AF1-2395CD7AA2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931D-764C-44ED-8638-17C10FC404C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E8E3-B857-4A38-A042-44B30F0ABC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6781760"/>
      </p:ext>
    </p:extLst>
  </p:cSld>
  <p:clrMapOvr>
    <a:masterClrMapping/>
  </p:clrMapOvr>
  <p:transition spd="slow" advTm="5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B4D0-13BA-4151-8BED-2EB1DBF661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9993-FFDE-4B32-967D-F739BBF67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4994354"/>
      </p:ext>
    </p:extLst>
  </p:cSld>
  <p:clrMapOvr>
    <a:masterClrMapping/>
  </p:clrMapOvr>
  <p:transition spd="slow" advTm="5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F2F5-9B1C-41BB-9C1E-3FB8275A58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7B69-9512-46BF-A2F4-850E4EE44A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916744"/>
      </p:ext>
    </p:extLst>
  </p:cSld>
  <p:clrMapOvr>
    <a:masterClrMapping/>
  </p:clrMapOvr>
  <p:transition spd="slow" advTm="5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D0D1-0EC0-44C0-B3B8-1055B6A813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D23D1-2453-46B8-9FFD-E4EF1DB1CD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4087180"/>
      </p:ext>
    </p:extLst>
  </p:cSld>
  <p:clrMapOvr>
    <a:masterClrMapping/>
  </p:clrMapOvr>
  <p:transition spd="slow" advTm="5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A948-4C6B-494E-B771-1E17BE81E2D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2ED1-0E35-4F4F-B6FE-DD215BB8ED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48097"/>
      </p:ext>
    </p:extLst>
  </p:cSld>
  <p:clrMapOvr>
    <a:masterClrMapping/>
  </p:clrMapOvr>
  <p:transition spd="slow" advTm="5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7051-86C8-40FD-AE4E-51BD3B86853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2DC7E-A3D7-4455-888C-BCBCE86259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36779"/>
      </p:ext>
    </p:extLst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DD7D-F183-4C9A-A0E3-639ED707D55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7217-952D-4C1C-A3CF-563503FEC7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246238"/>
      </p:ext>
    </p:extLst>
  </p:cSld>
  <p:clrMapOvr>
    <a:masterClrMapping/>
  </p:clrMapOvr>
  <p:transition spd="slow" advTm="5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7C59-D12B-42DA-9E2A-1D99403CEFF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B71B-D1F2-452E-9F9E-7A3E0CBE52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644367"/>
      </p:ext>
    </p:extLst>
  </p:cSld>
  <p:clrMapOvr>
    <a:masterClrMapping/>
  </p:clrMapOvr>
  <p:transition spd="slow" advTm="5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8BBB-80D4-4864-959C-618EADDF5FB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36E4-69DD-45A2-8183-B524E33964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395193"/>
      </p:ext>
    </p:extLst>
  </p:cSld>
  <p:clrMapOvr>
    <a:masterClrMapping/>
  </p:clrMapOvr>
  <p:transition spd="slow" advTm="5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DD65-9B77-4647-BD1A-ED8D2ECF61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45850-2009-4F4D-9480-6199DB3313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344912"/>
      </p:ext>
    </p:extLst>
  </p:cSld>
  <p:clrMapOvr>
    <a:masterClrMapping/>
  </p:clrMapOvr>
  <p:transition spd="slow" advTm="5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4685-AE86-4816-B604-28D54B8E98F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A5CC-816A-4D24-80DC-0E7E9C9E17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430019"/>
      </p:ext>
    </p:extLst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oundRect">
              <a:avLst>
                <a:gd name="adj" fmla="val 28273"/>
              </a:avLst>
            </a:prstGeom>
            <a:solidFill>
              <a:srgbClr val="99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5400000">
            <a:off x="-2514600" y="3733800"/>
            <a:ext cx="57912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EA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01CDB-45CF-4147-865E-8DC47EF8F2F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spcBef>
                <a:spcPct val="0"/>
              </a:spcBef>
            </a:pPr>
            <a:fld id="{2D3F29EC-4566-420F-AE55-5E0F8D8D74DB}" type="slidenum">
              <a:rPr lang="en-GB" altLang="en-US" smtClean="0">
                <a:latin typeface="Calibri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 advTm="5000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490664" y="5826125"/>
            <a:ext cx="42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prstClr val="white"/>
                </a:solidFill>
              </a:rPr>
              <a:t> @</a:t>
            </a:r>
            <a:r>
              <a:rPr lang="en-GB" altLang="en-US" b="1" dirty="0" err="1">
                <a:solidFill>
                  <a:prstClr val="white"/>
                </a:solidFill>
              </a:rPr>
              <a:t>jdportes</a:t>
            </a:r>
            <a:r>
              <a:rPr lang="en-GB" altLang="en-US" b="1" dirty="0">
                <a:solidFill>
                  <a:prstClr val="white"/>
                </a:solidFill>
              </a:rPr>
              <a:t>  UKandEU.ac.uk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8" t="24097" r="8791" b="54216"/>
          <a:stretch>
            <a:fillRect/>
          </a:stretch>
        </p:blipFill>
        <p:spPr bwMode="auto">
          <a:xfrm>
            <a:off x="1444229" y="117476"/>
            <a:ext cx="61579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567928" y="2339322"/>
            <a:ext cx="8396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UK labour market after covid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Jonathan Portes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King’s College London &amp; </a:t>
            </a:r>
            <a:r>
              <a:rPr lang="en-GB" altLang="en-US" sz="3200" b="1" dirty="0" err="1">
                <a:solidFill>
                  <a:prstClr val="white"/>
                </a:solidFill>
              </a:rPr>
              <a:t>UKandEU</a:t>
            </a:r>
            <a:endParaRPr lang="en-GB" altLang="en-US" sz="3200" b="1" dirty="0">
              <a:solidFill>
                <a:prstClr val="white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prstClr val="white"/>
                </a:solidFill>
              </a:rPr>
              <a:t>November 2022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b="1" dirty="0">
              <a:solidFill>
                <a:prstClr val="white"/>
              </a:solidFill>
            </a:endParaRPr>
          </a:p>
        </p:txBody>
      </p:sp>
      <p:pic>
        <p:nvPicPr>
          <p:cNvPr id="2057" name="Picture 18" descr="https://upload.wikimedia.org/wikipedia/en/9/95/Esr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2" y="5203031"/>
            <a:ext cx="1035844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0945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127294"/>
            <a:ext cx="8229600" cy="5688632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Genuinely a “reset moment”…</a:t>
            </a: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Key questions: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Medium term impacts of covid, new system, Hong Kong..</a:t>
            </a:r>
          </a:p>
          <a:p>
            <a:pPr marL="400050" lvl="1" indent="0">
              <a:buNone/>
            </a:pPr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Public opinion post-Brexit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Interaction between migration policy and broader economic policy (“levelling up”, etc)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Global Britain or little England?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cs typeface="Times New Roman" pitchFamily="18" charset="0"/>
              </a:rPr>
              <a:t>…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600" dirty="0"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9B7DC-336F-FAC5-AE9E-246C3DEC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74"/>
            <a:ext cx="9144000" cy="67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5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/>
        </p:spPr>
        <p:txBody>
          <a:bodyPr/>
          <a:lstStyle/>
          <a:p>
            <a:r>
              <a:rPr lang="en-GB" sz="2400" dirty="0"/>
              <a:t>Immigrant populations in EU</a:t>
            </a:r>
          </a:p>
        </p:txBody>
      </p:sp>
      <p:pic>
        <p:nvPicPr>
          <p:cNvPr id="8" name="Chart Placeholder 7">
            <a:extLst>
              <a:ext uri="{FF2B5EF4-FFF2-40B4-BE49-F238E27FC236}">
                <a16:creationId xmlns:a16="http://schemas.microsoft.com/office/drawing/2014/main" id="{9EEE36F1-19DD-43C2-B8BD-38B202AB2A3B}"/>
              </a:ext>
            </a:extLst>
          </p:cNvPr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-995858" y="1167384"/>
            <a:ext cx="8229600" cy="4523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CDFF98-15A2-D9AB-B2BB-C868321B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127294"/>
            <a:ext cx="8229600" cy="5688632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Genuinely a “reset moment”…</a:t>
            </a: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Key questions: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Medium term impacts of covid, new system, Hong Kong..</a:t>
            </a:r>
          </a:p>
          <a:p>
            <a:pPr marL="400050" lvl="1" indent="0">
              <a:buNone/>
            </a:pPr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Public opinion post-Brexit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Interaction between migration policy and broader economic policy (“levelling up”, etc)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Global Britain or little England?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cs typeface="Times New Roman" pitchFamily="18" charset="0"/>
              </a:rPr>
              <a:t>…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600" dirty="0"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BF43C-3CFB-E300-0B22-593EE4C2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7" y="0"/>
            <a:ext cx="909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127294"/>
            <a:ext cx="8229600" cy="5688632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Genuinely a “reset moment”…</a:t>
            </a: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Key questions: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Medium term impacts of covid, new system, Hong Kong..</a:t>
            </a:r>
          </a:p>
          <a:p>
            <a:pPr marL="400050" lvl="1" indent="0">
              <a:buNone/>
            </a:pPr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Public opinion post-Brexit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Interaction between migration policy and broader economic policy (“levelling up”, etc)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Global Britain or little England?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cs typeface="Times New Roman" pitchFamily="18" charset="0"/>
              </a:rPr>
              <a:t>…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6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EFD9B-526C-CF7E-1CA9-2B8261426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127294"/>
            <a:ext cx="8229600" cy="5688632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Genuinely a “reset moment”…</a:t>
            </a: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Key questions: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Medium term impacts of covid, new system, Hong Kong..</a:t>
            </a:r>
          </a:p>
          <a:p>
            <a:pPr marL="400050" lvl="1" indent="0">
              <a:buNone/>
            </a:pPr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Public opinion post-Brexit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Interaction between migration policy and broader economic policy (“levelling up”, etc)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Global Britain or little England?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cs typeface="Times New Roman" pitchFamily="18" charset="0"/>
              </a:rPr>
              <a:t>…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600" dirty="0"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0F545-7326-D5B5-0AA1-5079C4939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127294"/>
            <a:ext cx="8229600" cy="5688632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GB" sz="20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Genuinely a “reset moment”…</a:t>
            </a:r>
          </a:p>
          <a:p>
            <a:pPr marL="609600" indent="-609600" eaLnBrk="1" hangingPunct="1"/>
            <a:r>
              <a:rPr lang="en-GB" sz="2400" dirty="0">
                <a:cs typeface="Times New Roman" pitchFamily="18" charset="0"/>
              </a:rPr>
              <a:t>Key questions: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Medium term impacts of covid, new system, Hong Kong..</a:t>
            </a:r>
          </a:p>
          <a:p>
            <a:pPr marL="400050" lvl="1" indent="0">
              <a:buNone/>
            </a:pPr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Public opinion post-Brexit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Interaction between migration policy and broader economic policy (“levelling up”, etc)</a:t>
            </a:r>
          </a:p>
          <a:p>
            <a:pPr marL="1009650" lvl="1" indent="-609600"/>
            <a:endParaRPr lang="en-GB" sz="2000" dirty="0">
              <a:cs typeface="Times New Roman" pitchFamily="18" charset="0"/>
            </a:endParaRPr>
          </a:p>
          <a:p>
            <a:pPr marL="1009650" lvl="1" indent="-609600"/>
            <a:r>
              <a:rPr lang="en-GB" sz="2000" dirty="0">
                <a:cs typeface="Times New Roman" pitchFamily="18" charset="0"/>
              </a:rPr>
              <a:t>Global Britain or little England?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dirty="0">
                <a:cs typeface="Times New Roman" pitchFamily="18" charset="0"/>
              </a:rPr>
              <a:t>…</a:t>
            </a:r>
          </a:p>
          <a:p>
            <a:pPr marL="609600" indent="-609600" eaLnBrk="1" hangingPunct="1"/>
            <a:endParaRPr lang="en-GB" sz="2400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600" dirty="0"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208B1-A401-CC0F-6683-98992F19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144000" cy="69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2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490664" y="5826125"/>
            <a:ext cx="42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@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jdportes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UKandEU.ac.uk</a:t>
            </a: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8" t="24097" r="8791" b="54216"/>
          <a:stretch>
            <a:fillRect/>
          </a:stretch>
        </p:blipFill>
        <p:spPr bwMode="auto">
          <a:xfrm>
            <a:off x="1444229" y="117476"/>
            <a:ext cx="61579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567928" y="2339322"/>
            <a:ext cx="8396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UK labour market after covid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Jonathan Portes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King’s College London &amp;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UKandEU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November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57" name="Picture 18" descr="https://upload.wikimedia.org/wikipedia/en/9/95/Esr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2" y="5203031"/>
            <a:ext cx="1035844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394645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kielsep03">
  <a:themeElements>
    <a:clrScheme name="kielsep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ielsep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el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elsep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elsep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17730</TotalTime>
  <Words>283</Words>
  <Application>Microsoft Office PowerPoint</Application>
  <PresentationFormat>On-screen Show (4:3)</PresentationFormat>
  <Paragraphs>96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kielsep03</vt:lpstr>
      <vt:lpstr>Office Theme</vt:lpstr>
      <vt:lpstr>PowerPoint Presentation</vt:lpstr>
      <vt:lpstr>Conclusions</vt:lpstr>
      <vt:lpstr>Immigrant populations in EU</vt:lpstr>
      <vt:lpstr>Conclusions</vt:lpstr>
      <vt:lpstr>Conclusions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Prospects for the UK economy</dc:title>
  <dc:creator>NIESR</dc:creator>
  <cp:lastModifiedBy>Portes, Jonathan</cp:lastModifiedBy>
  <cp:revision>477</cp:revision>
  <cp:lastPrinted>2018-10-03T14:48:07Z</cp:lastPrinted>
  <dcterms:created xsi:type="dcterms:W3CDTF">2003-07-23T08:42:09Z</dcterms:created>
  <dcterms:modified xsi:type="dcterms:W3CDTF">2022-11-27T19:29:26Z</dcterms:modified>
</cp:coreProperties>
</file>