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85" r:id="rId7"/>
    <p:sldId id="259" r:id="rId8"/>
    <p:sldId id="283" r:id="rId9"/>
    <p:sldId id="260" r:id="rId10"/>
    <p:sldId id="270" r:id="rId11"/>
    <p:sldId id="279" r:id="rId12"/>
    <p:sldId id="268" r:id="rId13"/>
    <p:sldId id="271" r:id="rId14"/>
    <p:sldId id="282" r:id="rId15"/>
    <p:sldId id="275" r:id="rId16"/>
    <p:sldId id="273" r:id="rId17"/>
    <p:sldId id="274" r:id="rId18"/>
    <p:sldId id="266" r:id="rId19"/>
    <p:sldId id="281" r:id="rId20"/>
    <p:sldId id="280" r:id="rId21"/>
    <p:sldId id="28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D5776-53DB-C085-FDDC-C79354034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CCA7B-0492-0BC0-0258-A2214384F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5BCE4-6970-9756-2921-AD0E2BC0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C3D9-7307-4ABB-A556-4E45A030E558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C2E9C-B521-3113-46B6-582BEA7A8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58C27-A449-D4B4-C103-6DC5E231D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5EA9-F2C7-492F-804A-06961337E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605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AD15A-0605-B416-251F-366CF2DD0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E2618E-8A7F-C77E-6714-0B5FB606C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57B6D-1D05-5500-02D3-B6143368D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C3D9-7307-4ABB-A556-4E45A030E558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69393-C2D6-62AB-C915-E3E929E37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30303-CD1E-1889-0F38-74149ADBD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5EA9-F2C7-492F-804A-06961337E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77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293AF0-DEB6-1A39-017A-23BAA04E3B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9EB680-9BDB-E450-9244-E0FCD4BDD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26973-8AE3-BDDF-3FFD-85104E2AA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C3D9-7307-4ABB-A556-4E45A030E558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77F0C-7DC8-B2CE-D401-66CB0B454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07029-B7AA-DFC0-E7AA-BD1D8B6BD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5EA9-F2C7-492F-804A-06961337E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90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2EB44-1B5E-E8AF-56E6-4675F6246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5674A-2E33-AE08-C720-0504B2A3F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4D763-2A29-230F-1EE6-EF4253439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C3D9-7307-4ABB-A556-4E45A030E558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F0751-8BDD-84CF-0F06-05A6871BA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62DF9-6049-D235-0B0F-371359E19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5EA9-F2C7-492F-804A-06961337E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36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D26DD-BE1A-54B1-F009-FF44768BD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F9F8C-DB15-5D3E-B1F9-88BEECB91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C6A95-C129-D9B3-9C54-744B7D572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C3D9-7307-4ABB-A556-4E45A030E558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A4982-D339-11A5-E94A-54B893CAF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76AF8-00D8-ED3D-765F-8F58C419D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5EA9-F2C7-492F-804A-06961337E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859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B8091-FD3B-3E0C-EBA1-0A58D6D97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210C2-AA28-4059-34BF-6981E55CC1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F589F-FDB4-D3C3-0C22-E7C77F76DA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EE373A-ECE9-5883-3104-251B25591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C3D9-7307-4ABB-A556-4E45A030E558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00A69-F415-4BA4-28DB-B8C275EA5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B4A2-89B6-0000-C762-CE511035F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5EA9-F2C7-492F-804A-06961337E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594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46878-67DF-826A-37AB-C14160CEC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A3A59-ECAE-9E06-A70B-9302BDD07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BC02B5-8756-F118-6613-E8D387ECB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FD6B9A-7A6B-8B0D-733B-BFCE7256A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0EB334-B4B9-BE8E-AAD5-1ACA5D25A1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8D3875-EA4C-7294-5EA1-DA96B10C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C3D9-7307-4ABB-A556-4E45A030E558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620971-61BF-4972-6C58-5EEFE27AD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CB1D7D-1DD0-C6B9-D070-6F4AF34F6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5EA9-F2C7-492F-804A-06961337E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61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092DF-4429-BE8F-393E-0EAD66451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0A418E-42B5-B70F-D394-A927842D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C3D9-7307-4ABB-A556-4E45A030E558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4FFEE0-DFE7-B5DB-5DBC-D0D92673C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A73A20-00E9-4D07-F47B-E652435C6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5EA9-F2C7-492F-804A-06961337E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93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B60681-2D8B-ABE7-D447-40A6905A3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C3D9-7307-4ABB-A556-4E45A030E558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AE9238-A08F-15CF-5B89-8247B5FCC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61E4E-725F-4C4F-293E-960BBFBFB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5EA9-F2C7-492F-804A-06961337E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018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21161-D94C-0FAC-CDD4-F5D8D666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AF8A5-6B57-1533-D244-62C6116DD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66DA18-E6C5-EFAF-6FAC-1EDBDAD3C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C8C226-6123-50CC-9AB1-CA2424EB7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C3D9-7307-4ABB-A556-4E45A030E558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EF3FC-9095-0A47-7175-534B85E4F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042462-1BF8-A3F1-4EEA-4AB56D8A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5EA9-F2C7-492F-804A-06961337E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123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C80C5-1F45-78FA-3AC9-CE0FD798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7315B4-1E45-401E-692E-600213CF43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4CDBA4-579F-D0D3-965C-FE8B0A529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18CCB8-C6A1-A99D-0984-E87829F2A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C3D9-7307-4ABB-A556-4E45A030E558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870047-E7D4-68D5-0E3A-87559D82B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4B2A6-4EB7-1959-7740-8B384C246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5EA9-F2C7-492F-804A-06961337E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19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02B5BE-D1E5-5BA4-3943-5B314043A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508AB6-89DD-B212-B7CC-520B72E08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917AF-FFCB-F976-C5C8-081EC7F6B2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AC3D9-7307-4ABB-A556-4E45A030E558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1FA5F-9B44-3E9A-092D-952E7FF7DD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B368C-5DBF-7DD8-4F0B-8922B6EEB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15EA9-F2C7-492F-804A-06961337E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11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FA967-DCCA-E274-B530-216DFFFA4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Better Statistics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7BE71-E063-8F4F-7BB3-1CDF573F9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58525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600" b="1" dirty="0"/>
              <a:t>Delivering Growth in Revenue, EBITDA and Real Wages,</a:t>
            </a:r>
          </a:p>
          <a:p>
            <a:pPr marL="0" indent="0">
              <a:buNone/>
            </a:pPr>
            <a:r>
              <a:rPr lang="en-GB" sz="3600" b="1" dirty="0"/>
              <a:t>……One Firm at a Time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The Neatsmith Project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Mathew Nagel – COO Neatsmith</a:t>
            </a:r>
          </a:p>
          <a:p>
            <a:pPr marL="0" indent="0">
              <a:buNone/>
            </a:pPr>
            <a:r>
              <a:rPr lang="en-GB" dirty="0"/>
              <a:t>David Stroll – CTO Opagio </a:t>
            </a:r>
          </a:p>
        </p:txBody>
      </p:sp>
    </p:spTree>
    <p:extLst>
      <p:ext uri="{BB962C8B-B14F-4D97-AF65-F5344CB8AC3E}">
        <p14:creationId xmlns:p14="http://schemas.microsoft.com/office/powerpoint/2010/main" val="1451575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CC8FC1-D44F-E130-F59F-1403505BAF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648" r="5057" b="23969"/>
          <a:stretch/>
        </p:blipFill>
        <p:spPr>
          <a:xfrm>
            <a:off x="177799" y="2929769"/>
            <a:ext cx="11852710" cy="10018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768B29-F033-1C21-3131-A9485FF74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467"/>
            <a:ext cx="1051560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  Lever 2 Operational Excellence </a:t>
            </a:r>
            <a:br>
              <a:rPr lang="en-GB" b="1" dirty="0">
                <a:latin typeface="+mn-lt"/>
              </a:rPr>
            </a:br>
            <a:r>
              <a:rPr lang="en-GB" b="1" dirty="0">
                <a:latin typeface="+mn-lt"/>
              </a:rPr>
              <a:t>  Measuring Manufacturing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DA112D-FAB6-D5DA-D828-00BDA756E5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57" b="77036"/>
          <a:stretch/>
        </p:blipFill>
        <p:spPr>
          <a:xfrm>
            <a:off x="177799" y="1383030"/>
            <a:ext cx="11852711" cy="11869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73BA24-A60E-1504-FBC7-2CD6110D2A89}"/>
              </a:ext>
            </a:extLst>
          </p:cNvPr>
          <p:cNvSpPr txBox="1"/>
          <p:nvPr/>
        </p:nvSpPr>
        <p:spPr>
          <a:xfrm>
            <a:off x="177799" y="4597807"/>
            <a:ext cx="118527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number of work activities grows quarter on quarter from the first quarter onwards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chart shows how </a:t>
            </a:r>
            <a:r>
              <a:rPr lang="en-GB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weekly work-activities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for a single department can be aggregated quarterly to provide trend information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number of work activities </a:t>
            </a:r>
            <a:r>
              <a:rPr lang="en-GB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that might need rework is an important measure of quality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is just one department – in the whole firm we are talking about 60 Work Activities and 60,000 tasks to be completed each year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378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D75B1-CE67-3D19-5322-EEA29CE0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0180"/>
            <a:ext cx="11347223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  Lever 3 Integrated Digital Applications &amp; DBs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771F05-4CC3-409F-1DC8-1462783A113E}"/>
              </a:ext>
            </a:extLst>
          </p:cNvPr>
          <p:cNvSpPr/>
          <p:nvPr/>
        </p:nvSpPr>
        <p:spPr>
          <a:xfrm>
            <a:off x="273135" y="1934504"/>
            <a:ext cx="1407318" cy="9239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Marketing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B3597A-8E6C-B7F7-BF8B-D5B51723F7C4}"/>
              </a:ext>
            </a:extLst>
          </p:cNvPr>
          <p:cNvSpPr/>
          <p:nvPr/>
        </p:nvSpPr>
        <p:spPr>
          <a:xfrm>
            <a:off x="1766511" y="1934504"/>
            <a:ext cx="1575197" cy="9239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Sales &amp;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Showrooms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294626-B06A-4008-9B8B-E599CFBF28CD}"/>
              </a:ext>
            </a:extLst>
          </p:cNvPr>
          <p:cNvSpPr/>
          <p:nvPr/>
        </p:nvSpPr>
        <p:spPr>
          <a:xfrm>
            <a:off x="3427766" y="1934504"/>
            <a:ext cx="1762125" cy="9239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Manufacturing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673812-5E64-F682-B4E6-025FCD58D204}"/>
              </a:ext>
            </a:extLst>
          </p:cNvPr>
          <p:cNvSpPr/>
          <p:nvPr/>
        </p:nvSpPr>
        <p:spPr>
          <a:xfrm>
            <a:off x="5284897" y="1924446"/>
            <a:ext cx="1407318" cy="9239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Factory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36D2BA-B6DF-5588-EF02-B98486BC9FC5}"/>
              </a:ext>
            </a:extLst>
          </p:cNvPr>
          <p:cNvSpPr/>
          <p:nvPr/>
        </p:nvSpPr>
        <p:spPr>
          <a:xfrm>
            <a:off x="6827948" y="1934504"/>
            <a:ext cx="1473994" cy="9239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Customer Installation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7E55E6-3374-C88A-089C-429DA1103145}"/>
              </a:ext>
            </a:extLst>
          </p:cNvPr>
          <p:cNvSpPr/>
          <p:nvPr/>
        </p:nvSpPr>
        <p:spPr>
          <a:xfrm>
            <a:off x="8437675" y="1934504"/>
            <a:ext cx="1571626" cy="9239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Finance &amp;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Administration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5E5508-DB5C-0C33-BC0F-4983E9D29240}"/>
              </a:ext>
            </a:extLst>
          </p:cNvPr>
          <p:cNvSpPr/>
          <p:nvPr/>
        </p:nvSpPr>
        <p:spPr>
          <a:xfrm>
            <a:off x="10201842" y="1924445"/>
            <a:ext cx="1145381" cy="9239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Support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Services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DC932D5-6450-819C-F8E9-4DBE39D6684A}"/>
              </a:ext>
            </a:extLst>
          </p:cNvPr>
          <p:cNvSpPr txBox="1">
            <a:spLocks/>
          </p:cNvSpPr>
          <p:nvPr/>
        </p:nvSpPr>
        <p:spPr>
          <a:xfrm>
            <a:off x="3463714" y="3449116"/>
            <a:ext cx="1762125" cy="20654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000" dirty="0"/>
              <a:t>Scheduler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Automated Design Flow</a:t>
            </a:r>
          </a:p>
          <a:p>
            <a:pPr>
              <a:lnSpc>
                <a:spcPct val="100000"/>
              </a:lnSpc>
            </a:pPr>
            <a:endParaRPr lang="en-GB" sz="2000" dirty="0"/>
          </a:p>
          <a:p>
            <a:pPr>
              <a:lnSpc>
                <a:spcPct val="100000"/>
              </a:lnSpc>
            </a:pPr>
            <a:r>
              <a:rPr lang="en-GB" sz="2000" dirty="0"/>
              <a:t>Product DB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9A33C08-A1CE-CBED-B46E-F65172433997}"/>
              </a:ext>
            </a:extLst>
          </p:cNvPr>
          <p:cNvSpPr txBox="1">
            <a:spLocks/>
          </p:cNvSpPr>
          <p:nvPr/>
        </p:nvSpPr>
        <p:spPr>
          <a:xfrm>
            <a:off x="5358000" y="3449116"/>
            <a:ext cx="1407318" cy="20654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000" dirty="0"/>
              <a:t>Mobile App + To Do Lists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40F8BDC-C6FD-A40C-0885-5C55E9E8DDE9}"/>
              </a:ext>
            </a:extLst>
          </p:cNvPr>
          <p:cNvSpPr txBox="1">
            <a:spLocks/>
          </p:cNvSpPr>
          <p:nvPr/>
        </p:nvSpPr>
        <p:spPr>
          <a:xfrm>
            <a:off x="6897479" y="3429248"/>
            <a:ext cx="1473994" cy="20654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000" dirty="0"/>
              <a:t>Mobile App + To Do lists</a:t>
            </a:r>
          </a:p>
          <a:p>
            <a:pPr>
              <a:lnSpc>
                <a:spcPct val="100000"/>
              </a:lnSpc>
            </a:pPr>
            <a:endParaRPr lang="en-GB" sz="200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852AA03C-7FBF-8D09-072A-26BE7332C1C6}"/>
              </a:ext>
            </a:extLst>
          </p:cNvPr>
          <p:cNvSpPr txBox="1">
            <a:spLocks/>
          </p:cNvSpPr>
          <p:nvPr/>
        </p:nvSpPr>
        <p:spPr>
          <a:xfrm>
            <a:off x="8500845" y="3428999"/>
            <a:ext cx="1571625" cy="20654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GB" sz="2000" dirty="0"/>
          </a:p>
          <a:p>
            <a:pPr>
              <a:lnSpc>
                <a:spcPct val="100000"/>
              </a:lnSpc>
            </a:pPr>
            <a:r>
              <a:rPr lang="en-GB" sz="2000" dirty="0"/>
              <a:t>API to Sage</a:t>
            </a:r>
          </a:p>
          <a:p>
            <a:pPr>
              <a:lnSpc>
                <a:spcPct val="100000"/>
              </a:lnSpc>
            </a:pPr>
            <a:endParaRPr lang="en-GB" sz="2000" dirty="0"/>
          </a:p>
          <a:p>
            <a:pPr>
              <a:lnSpc>
                <a:spcPct val="100000"/>
              </a:lnSpc>
            </a:pPr>
            <a:r>
              <a:rPr lang="en-GB" sz="2000" dirty="0"/>
              <a:t>Integrated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Reporting</a:t>
            </a:r>
          </a:p>
          <a:p>
            <a:pPr>
              <a:lnSpc>
                <a:spcPct val="100000"/>
              </a:lnSpc>
            </a:pPr>
            <a:endParaRPr lang="en-GB" sz="2000" dirty="0"/>
          </a:p>
          <a:p>
            <a:pPr>
              <a:lnSpc>
                <a:spcPct val="100000"/>
              </a:lnSpc>
            </a:pPr>
            <a:r>
              <a:rPr lang="en-GB" sz="2000" dirty="0"/>
              <a:t>Human Capital DB </a:t>
            </a:r>
          </a:p>
          <a:p>
            <a:pPr>
              <a:lnSpc>
                <a:spcPct val="100000"/>
              </a:lnSpc>
            </a:pPr>
            <a:endParaRPr lang="en-GB" sz="200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B33FE18E-7CA3-9B06-00B4-A8F63B3D713E}"/>
              </a:ext>
            </a:extLst>
          </p:cNvPr>
          <p:cNvSpPr txBox="1">
            <a:spLocks/>
          </p:cNvSpPr>
          <p:nvPr/>
        </p:nvSpPr>
        <p:spPr>
          <a:xfrm>
            <a:off x="1756356" y="3449117"/>
            <a:ext cx="1575197" cy="20654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000" dirty="0"/>
              <a:t>BOM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Quote System</a:t>
            </a:r>
          </a:p>
          <a:p>
            <a:pPr>
              <a:lnSpc>
                <a:spcPct val="100000"/>
              </a:lnSpc>
            </a:pPr>
            <a:endParaRPr lang="en-GB" sz="2000" dirty="0"/>
          </a:p>
          <a:p>
            <a:pPr>
              <a:lnSpc>
                <a:spcPct val="100000"/>
              </a:lnSpc>
            </a:pPr>
            <a:r>
              <a:rPr lang="en-GB" sz="2000" dirty="0"/>
              <a:t>Customer DB</a:t>
            </a:r>
          </a:p>
          <a:p>
            <a:pPr>
              <a:lnSpc>
                <a:spcPct val="100000"/>
              </a:lnSpc>
            </a:pPr>
            <a:endParaRPr lang="en-GB" sz="2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3CA4013-FD76-04EA-16E3-4A822EBCBB4B}"/>
              </a:ext>
            </a:extLst>
          </p:cNvPr>
          <p:cNvSpPr txBox="1">
            <a:spLocks/>
          </p:cNvSpPr>
          <p:nvPr/>
        </p:nvSpPr>
        <p:spPr>
          <a:xfrm>
            <a:off x="216877" y="3429000"/>
            <a:ext cx="1407318" cy="20654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000" dirty="0"/>
              <a:t>API Tracking Enquiries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1BBFAD0-71AB-92CB-52E0-5EF8C83A4935}"/>
              </a:ext>
            </a:extLst>
          </p:cNvPr>
          <p:cNvSpPr txBox="1">
            <a:spLocks/>
          </p:cNvSpPr>
          <p:nvPr/>
        </p:nvSpPr>
        <p:spPr>
          <a:xfrm>
            <a:off x="10201842" y="3432343"/>
            <a:ext cx="1145381" cy="20654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GB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72ECEF-05D1-80A4-3F90-F01A49648579}"/>
              </a:ext>
            </a:extLst>
          </p:cNvPr>
          <p:cNvSpPr txBox="1"/>
          <p:nvPr/>
        </p:nvSpPr>
        <p:spPr>
          <a:xfrm>
            <a:off x="10201842" y="3575804"/>
            <a:ext cx="11453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Scheduler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156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279E0-DFBE-048B-7DE3-733628B8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Lever 4 Growth Investments &amp;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2EFB6-AFEC-6D00-BF85-66DB97A01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6499"/>
            <a:ext cx="10515600" cy="5651501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1 Open the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Growth Investment Menu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create and name a </a:t>
            </a:r>
            <a:r>
              <a:rPr lang="en-GB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Growth Investment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2 Open up the </a:t>
            </a:r>
            <a:r>
              <a:rPr lang="en-GB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Allocate Labour Services command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allocate costs to the </a:t>
            </a:r>
            <a:r>
              <a:rPr lang="en-GB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Growth Investment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3 Open up the </a:t>
            </a:r>
            <a:r>
              <a:rPr lang="en-GB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Allocate Purchases command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allocate purchases to the </a:t>
            </a:r>
            <a:r>
              <a:rPr lang="en-GB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Growth Investment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Run the </a:t>
            </a:r>
            <a:r>
              <a:rPr lang="en-GB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Historical Growth Report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store the Results in </a:t>
            </a:r>
            <a:r>
              <a:rPr lang="en-GB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Historical Growth table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5 Use the </a:t>
            </a:r>
            <a:r>
              <a:rPr lang="en-GB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Growth Strategy command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create a strategic forecast (up to five years) which includes variables for revenue, labour productivity, purchases and wages and store it in the </a:t>
            </a:r>
            <a:r>
              <a:rPr lang="en-GB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Forecast table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7 Run the </a:t>
            </a:r>
            <a:r>
              <a:rPr lang="en-GB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Monthly Variance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reports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8 File </a:t>
            </a:r>
            <a:r>
              <a:rPr lang="en-GB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Growth Investment Narrative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9 Allocate Growth Investments to the </a:t>
            </a:r>
            <a:r>
              <a:rPr lang="en-GB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Innovation Register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10 Allocate Growth Investments to </a:t>
            </a:r>
            <a:r>
              <a:rPr lang="en-GB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Measured and Unmeasured Intangibles Registers</a:t>
            </a:r>
            <a:endParaRPr lang="en-GB" sz="1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568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D75B1-CE67-3D19-5322-EEA29CE0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 Lever 4 Growth Investments &amp; Innovation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771F05-4CC3-409F-1DC8-1462783A113E}"/>
              </a:ext>
            </a:extLst>
          </p:cNvPr>
          <p:cNvSpPr/>
          <p:nvPr/>
        </p:nvSpPr>
        <p:spPr>
          <a:xfrm>
            <a:off x="221046" y="1175735"/>
            <a:ext cx="1407318" cy="9239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Marketing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B3597A-8E6C-B7F7-BF8B-D5B51723F7C4}"/>
              </a:ext>
            </a:extLst>
          </p:cNvPr>
          <p:cNvSpPr/>
          <p:nvPr/>
        </p:nvSpPr>
        <p:spPr>
          <a:xfrm>
            <a:off x="1809339" y="1166204"/>
            <a:ext cx="1575197" cy="9239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Sales &amp;</a:t>
            </a:r>
          </a:p>
          <a:p>
            <a:pPr algn="ctr"/>
            <a:r>
              <a:rPr lang="en-GB" dirty="0"/>
              <a:t>Showrooms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294626-B06A-4008-9B8B-E599CFBF28CD}"/>
              </a:ext>
            </a:extLst>
          </p:cNvPr>
          <p:cNvSpPr/>
          <p:nvPr/>
        </p:nvSpPr>
        <p:spPr>
          <a:xfrm>
            <a:off x="3495264" y="1166205"/>
            <a:ext cx="1762125" cy="9239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Manufacturing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673812-5E64-F682-B4E6-025FCD58D204}"/>
              </a:ext>
            </a:extLst>
          </p:cNvPr>
          <p:cNvSpPr/>
          <p:nvPr/>
        </p:nvSpPr>
        <p:spPr>
          <a:xfrm>
            <a:off x="5364546" y="1175730"/>
            <a:ext cx="1407318" cy="9239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Factory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36D2BA-B6DF-5588-EF02-B98486BC9FC5}"/>
              </a:ext>
            </a:extLst>
          </p:cNvPr>
          <p:cNvSpPr/>
          <p:nvPr/>
        </p:nvSpPr>
        <p:spPr>
          <a:xfrm>
            <a:off x="6943314" y="1175730"/>
            <a:ext cx="1473994" cy="9239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Customer Installation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7E55E6-3374-C88A-089C-429DA1103145}"/>
              </a:ext>
            </a:extLst>
          </p:cNvPr>
          <p:cNvSpPr/>
          <p:nvPr/>
        </p:nvSpPr>
        <p:spPr>
          <a:xfrm>
            <a:off x="8491126" y="1175730"/>
            <a:ext cx="1571626" cy="9239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Finance &amp;</a:t>
            </a:r>
          </a:p>
          <a:p>
            <a:pPr algn="ctr"/>
            <a:r>
              <a:rPr lang="en-GB" dirty="0"/>
              <a:t>Administration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5E5508-DB5C-0C33-BC0F-4983E9D29240}"/>
              </a:ext>
            </a:extLst>
          </p:cNvPr>
          <p:cNvSpPr/>
          <p:nvPr/>
        </p:nvSpPr>
        <p:spPr>
          <a:xfrm>
            <a:off x="10136570" y="1175731"/>
            <a:ext cx="1145381" cy="9239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Support </a:t>
            </a:r>
          </a:p>
          <a:p>
            <a:pPr algn="ctr"/>
            <a:r>
              <a:rPr lang="en-GB" dirty="0"/>
              <a:t>Services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DC932D5-6450-819C-F8E9-4DBE39D6684A}"/>
              </a:ext>
            </a:extLst>
          </p:cNvPr>
          <p:cNvSpPr txBox="1">
            <a:spLocks/>
          </p:cNvSpPr>
          <p:nvPr/>
        </p:nvSpPr>
        <p:spPr>
          <a:xfrm>
            <a:off x="3495264" y="2369945"/>
            <a:ext cx="1762125" cy="20654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000" dirty="0"/>
              <a:t>Planner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Mobile App + To Do lists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9A33C08-A1CE-CBED-B46E-F65172433997}"/>
              </a:ext>
            </a:extLst>
          </p:cNvPr>
          <p:cNvSpPr txBox="1">
            <a:spLocks/>
          </p:cNvSpPr>
          <p:nvPr/>
        </p:nvSpPr>
        <p:spPr>
          <a:xfrm>
            <a:off x="5364547" y="2369944"/>
            <a:ext cx="1407318" cy="20654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000" dirty="0"/>
              <a:t>Drilling Machine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Saw </a:t>
            </a:r>
          </a:p>
          <a:p>
            <a:pPr>
              <a:lnSpc>
                <a:spcPct val="100000"/>
              </a:lnSpc>
            </a:pPr>
            <a:r>
              <a:rPr lang="en-GB" sz="2000" dirty="0" err="1"/>
              <a:t>Edgebander</a:t>
            </a:r>
            <a:endParaRPr lang="en-GB" sz="2000" dirty="0"/>
          </a:p>
          <a:p>
            <a:pPr>
              <a:lnSpc>
                <a:spcPct val="100000"/>
              </a:lnSpc>
            </a:pPr>
            <a:r>
              <a:rPr lang="en-GB" sz="2000" dirty="0"/>
              <a:t>New Software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40F8BDC-C6FD-A40C-0885-5C55E9E8DDE9}"/>
              </a:ext>
            </a:extLst>
          </p:cNvPr>
          <p:cNvSpPr txBox="1">
            <a:spLocks/>
          </p:cNvSpPr>
          <p:nvPr/>
        </p:nvSpPr>
        <p:spPr>
          <a:xfrm>
            <a:off x="6943315" y="2361124"/>
            <a:ext cx="1473994" cy="20654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000" dirty="0"/>
              <a:t>Mobile App + To Do lists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Video Instructions</a:t>
            </a:r>
          </a:p>
          <a:p>
            <a:pPr>
              <a:lnSpc>
                <a:spcPct val="100000"/>
              </a:lnSpc>
            </a:pPr>
            <a:endParaRPr lang="en-GB" sz="200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852AA03C-7FBF-8D09-072A-26BE7332C1C6}"/>
              </a:ext>
            </a:extLst>
          </p:cNvPr>
          <p:cNvSpPr txBox="1">
            <a:spLocks/>
          </p:cNvSpPr>
          <p:nvPr/>
        </p:nvSpPr>
        <p:spPr>
          <a:xfrm>
            <a:off x="8588758" y="2361123"/>
            <a:ext cx="1473994" cy="20654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000" dirty="0"/>
              <a:t>API to Sage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Integrated Reporting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Human 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Capital Assessment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B33FE18E-7CA3-9B06-00B4-A8F63B3D713E}"/>
              </a:ext>
            </a:extLst>
          </p:cNvPr>
          <p:cNvSpPr txBox="1">
            <a:spLocks/>
          </p:cNvSpPr>
          <p:nvPr/>
        </p:nvSpPr>
        <p:spPr>
          <a:xfrm>
            <a:off x="1809339" y="2361122"/>
            <a:ext cx="1473994" cy="20654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000" dirty="0"/>
              <a:t>New Showroom and Product line</a:t>
            </a:r>
          </a:p>
          <a:p>
            <a:pPr>
              <a:lnSpc>
                <a:spcPct val="100000"/>
              </a:lnSpc>
            </a:pPr>
            <a:endParaRPr lang="en-GB" sz="2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3CA4013-FD76-04EA-16E3-4A822EBCBB4B}"/>
              </a:ext>
            </a:extLst>
          </p:cNvPr>
          <p:cNvSpPr txBox="1">
            <a:spLocks/>
          </p:cNvSpPr>
          <p:nvPr/>
        </p:nvSpPr>
        <p:spPr>
          <a:xfrm>
            <a:off x="163895" y="2359143"/>
            <a:ext cx="1473994" cy="20654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000" dirty="0"/>
              <a:t>Growth Projects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Lead + Channel Tracking</a:t>
            </a:r>
          </a:p>
          <a:p>
            <a:pPr>
              <a:lnSpc>
                <a:spcPct val="100000"/>
              </a:lnSpc>
            </a:pPr>
            <a:endParaRPr lang="en-GB" sz="20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0ACFF3F-777C-D923-25BC-849010DB2517}"/>
              </a:ext>
            </a:extLst>
          </p:cNvPr>
          <p:cNvSpPr txBox="1">
            <a:spLocks/>
          </p:cNvSpPr>
          <p:nvPr/>
        </p:nvSpPr>
        <p:spPr>
          <a:xfrm>
            <a:off x="163895" y="4684047"/>
            <a:ext cx="1473994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000" dirty="0"/>
              <a:t>£22,000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B93F512-270D-5EC9-A0A7-745085CBF720}"/>
              </a:ext>
            </a:extLst>
          </p:cNvPr>
          <p:cNvSpPr txBox="1">
            <a:spLocks/>
          </p:cNvSpPr>
          <p:nvPr/>
        </p:nvSpPr>
        <p:spPr>
          <a:xfrm>
            <a:off x="1809339" y="4684047"/>
            <a:ext cx="1473994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000" dirty="0"/>
              <a:t>£150,000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E328E4B-9781-48E4-8F8D-8F047DA08534}"/>
              </a:ext>
            </a:extLst>
          </p:cNvPr>
          <p:cNvSpPr txBox="1">
            <a:spLocks/>
          </p:cNvSpPr>
          <p:nvPr/>
        </p:nvSpPr>
        <p:spPr>
          <a:xfrm>
            <a:off x="3495263" y="4684047"/>
            <a:ext cx="1762125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000" dirty="0"/>
              <a:t>£32,000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173E08C-FA8D-3799-20A1-216EADA9425A}"/>
              </a:ext>
            </a:extLst>
          </p:cNvPr>
          <p:cNvSpPr txBox="1">
            <a:spLocks/>
          </p:cNvSpPr>
          <p:nvPr/>
        </p:nvSpPr>
        <p:spPr>
          <a:xfrm>
            <a:off x="5364546" y="4684047"/>
            <a:ext cx="1473994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000" dirty="0"/>
              <a:t>£412,000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7A67BB3-3FE2-10F4-A957-78AD8E260AC7}"/>
              </a:ext>
            </a:extLst>
          </p:cNvPr>
          <p:cNvSpPr txBox="1">
            <a:spLocks/>
          </p:cNvSpPr>
          <p:nvPr/>
        </p:nvSpPr>
        <p:spPr>
          <a:xfrm>
            <a:off x="6943314" y="4684047"/>
            <a:ext cx="1473994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000" dirty="0"/>
              <a:t>£28,500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118CF20-EC94-782D-EC5C-647F6FEFFDA8}"/>
              </a:ext>
            </a:extLst>
          </p:cNvPr>
          <p:cNvSpPr txBox="1">
            <a:spLocks/>
          </p:cNvSpPr>
          <p:nvPr/>
        </p:nvSpPr>
        <p:spPr>
          <a:xfrm>
            <a:off x="8588758" y="4684047"/>
            <a:ext cx="1473994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000" dirty="0"/>
              <a:t>£67,500</a:t>
            </a:r>
          </a:p>
        </p:txBody>
      </p:sp>
    </p:spTree>
    <p:extLst>
      <p:ext uri="{BB962C8B-B14F-4D97-AF65-F5344CB8AC3E}">
        <p14:creationId xmlns:p14="http://schemas.microsoft.com/office/powerpoint/2010/main" val="3109224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BC5F4-9EBE-D8E4-D467-23A843146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1" y="-221932"/>
            <a:ext cx="11572874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Lever 5 Growth Accounting &amp; Human Capital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80D04D-841E-57C1-73EF-7501F12D2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5540" y="815479"/>
            <a:ext cx="8008780" cy="5227042"/>
          </a:xfrm>
          <a:ln w="254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C9ABCA-0DD9-19BD-4FEF-36E0A8ABB0B6}"/>
              </a:ext>
            </a:extLst>
          </p:cNvPr>
          <p:cNvSpPr txBox="1"/>
          <p:nvPr/>
        </p:nvSpPr>
        <p:spPr>
          <a:xfrm>
            <a:off x="436880" y="1838960"/>
            <a:ext cx="172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 ONS </a:t>
            </a:r>
          </a:p>
          <a:p>
            <a:r>
              <a:rPr lang="en-GB" dirty="0"/>
              <a:t>Dunn, R.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5024B6-96A5-F239-BBDD-32F5184ADEF4}"/>
              </a:ext>
            </a:extLst>
          </p:cNvPr>
          <p:cNvSpPr txBox="1"/>
          <p:nvPr/>
        </p:nvSpPr>
        <p:spPr>
          <a:xfrm>
            <a:off x="3505200" y="612747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u="none" strike="noStrike" baseline="0" dirty="0">
                <a:solidFill>
                  <a:srgbClr val="44536A"/>
                </a:solidFill>
                <a:latin typeface="Calibri" panose="020F0502020204030204" pitchFamily="34" charset="0"/>
              </a:rPr>
              <a:t>Figure 7: Comparison of current UK net worth with experimental UK net worth including human capital assets.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43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BC5F4-9EBE-D8E4-D467-23A843146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69416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Lever 5</a:t>
            </a:r>
            <a:r>
              <a:rPr lang="en-GB" b="1" dirty="0"/>
              <a:t> </a:t>
            </a:r>
            <a:r>
              <a:rPr lang="en-GB" b="1" dirty="0">
                <a:latin typeface="+mn-lt"/>
              </a:rPr>
              <a:t>Growth Accounting &amp; Human Capital </a:t>
            </a:r>
            <a:br>
              <a:rPr lang="en-GB" b="1" dirty="0">
                <a:latin typeface="+mn-lt"/>
              </a:rPr>
            </a:br>
            <a:r>
              <a:rPr lang="en-GB" b="1" dirty="0">
                <a:latin typeface="+mn-lt"/>
              </a:rPr>
              <a:t>What do we Measure within the Firm?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4CA50-6B60-E260-3542-0D0CA45BB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7000"/>
              </a:lnSpc>
              <a:buSzPts val="1200"/>
              <a:buFont typeface="+mj-lt"/>
              <a:buAutoNum type="arabicPeriod"/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Knowledge – educational qualifications </a:t>
            </a:r>
          </a:p>
          <a:p>
            <a:pPr marL="342900" lvl="0" indent="-342900">
              <a:lnSpc>
                <a:spcPct val="107000"/>
              </a:lnSpc>
              <a:buSzPts val="1200"/>
              <a:buFont typeface="+mj-lt"/>
              <a:buAutoNum type="arabicPeriod"/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Skills</a:t>
            </a:r>
          </a:p>
          <a:p>
            <a:pPr marL="342900" lvl="0" indent="-342900">
              <a:lnSpc>
                <a:spcPct val="107000"/>
              </a:lnSpc>
              <a:buSzPts val="1200"/>
              <a:buFont typeface="+mj-lt"/>
              <a:buAutoNum type="arabicPeriod"/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Competencies</a:t>
            </a:r>
          </a:p>
          <a:p>
            <a:pPr marL="342900" lvl="0" indent="-342900">
              <a:lnSpc>
                <a:spcPct val="107000"/>
              </a:lnSpc>
              <a:buSzPts val="1200"/>
              <a:buFont typeface="+mj-lt"/>
              <a:buAutoNum type="arabicPeriod"/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Attributes </a:t>
            </a:r>
          </a:p>
          <a:p>
            <a:pPr marL="342900" lvl="0" indent="-342900">
              <a:lnSpc>
                <a:spcPct val="107000"/>
              </a:lnSpc>
              <a:buSzPts val="1200"/>
              <a:buFont typeface="+mj-lt"/>
              <a:buAutoNum type="arabicPeriod"/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Lifetime earnings </a:t>
            </a:r>
          </a:p>
          <a:p>
            <a:pPr marL="342900" lvl="0" indent="-342900">
              <a:lnSpc>
                <a:spcPct val="107000"/>
              </a:lnSpc>
              <a:buSzPts val="1200"/>
              <a:buFont typeface="+mj-lt"/>
              <a:buAutoNum type="arabicPeriod"/>
            </a:pPr>
            <a:r>
              <a:rPr lang="en-GB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Levels of Work – this measures the complexity of </a:t>
            </a:r>
            <a:r>
              <a:rPr lang="en-GB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work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200"/>
              <a:buFont typeface="+mj-lt"/>
              <a:buAutoNum type="arabicPeriod"/>
            </a:pPr>
            <a:r>
              <a:rPr lang="en-GB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 of Development – the rate at which people can handle more complex work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1005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2340C-EA10-8478-A763-66DCADF35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100"/>
            <a:ext cx="11172825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Lever 5 Growth Accounting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7760F-B220-B7DA-0693-EFBBEC077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2225"/>
            <a:ext cx="10515600" cy="4667250"/>
          </a:xfrm>
        </p:spPr>
        <p:txBody>
          <a:bodyPr>
            <a:normAutofit fontScale="92500" lnSpcReduction="10000"/>
          </a:bodyPr>
          <a:lstStyle/>
          <a:p>
            <a:pPr>
              <a:buFont typeface="Calibri" panose="020F0502020204030204" pitchFamily="34" charset="0"/>
              <a:buChar char="―"/>
            </a:pPr>
            <a:r>
              <a:rPr lang="en-US" dirty="0"/>
              <a:t> Revenue &amp; Revenue Growth 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n-US" dirty="0"/>
              <a:t> EBITDA &amp; EBITDA Growth 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n-US" dirty="0"/>
              <a:t> GVA and GVA Growth 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n-US" dirty="0"/>
              <a:t> Labour Productivity &amp; Growth 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n-US" dirty="0"/>
              <a:t> Fair Work Engagement &amp; Growth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Labour Services Experience, Skills and Training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n-US" dirty="0">
                <a:solidFill>
                  <a:srgbClr val="FF0000"/>
                </a:solidFill>
              </a:rPr>
              <a:t> Tangible Capital Investment Charges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n-US" dirty="0">
                <a:solidFill>
                  <a:srgbClr val="FF0000"/>
                </a:solidFill>
              </a:rPr>
              <a:t> Intangible Capital Investments Charges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n-US" dirty="0">
                <a:solidFill>
                  <a:srgbClr val="FF0000"/>
                </a:solidFill>
              </a:rPr>
              <a:t> Unmeasured Intangible Assets Charges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n-US" dirty="0">
                <a:solidFill>
                  <a:srgbClr val="FF0000"/>
                </a:solidFill>
              </a:rPr>
              <a:t> Innovation Expenditures </a:t>
            </a:r>
          </a:p>
          <a:p>
            <a:pPr>
              <a:buFont typeface="Calibri" panose="020F0502020204030204" pitchFamily="34" charset="0"/>
              <a:buChar char="―"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012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A75B7-7808-F860-E92B-D404C9AE7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Lever 5 - Growth Accounting Balance Sheet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59469-0ED2-067D-7059-17A68E4F8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alibri" panose="020F0502020204030204" pitchFamily="34" charset="0"/>
              <a:buChar char="―"/>
            </a:pPr>
            <a:r>
              <a:rPr lang="en-US" dirty="0"/>
              <a:t> Tangible Capital Investment Stock 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n-US" dirty="0"/>
              <a:t> Intangible Capital Investments Stock 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n-US" dirty="0"/>
              <a:t> Unmeasured Intangible Assets Stock 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n-US" dirty="0"/>
              <a:t> Innovation Stock 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n-US" dirty="0"/>
              <a:t> Human Capital Stock 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Firm Valuation based on Stages of Growth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23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45583-C559-E9A3-1275-9EAC9B298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b="1">
                <a:latin typeface="+mn-lt"/>
              </a:rPr>
              <a:t>Opagio Growth Programme Scorecard </a:t>
            </a:r>
            <a:endParaRPr lang="en-GB" b="1" dirty="0">
              <a:latin typeface="+mn-lt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C8E2C8E-F72A-83D7-D435-6401AF77B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53635"/>
              </p:ext>
            </p:extLst>
          </p:nvPr>
        </p:nvGraphicFramePr>
        <p:xfrm>
          <a:off x="154003" y="1049154"/>
          <a:ext cx="6564431" cy="55537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127">
                  <a:extLst>
                    <a:ext uri="{9D8B030D-6E8A-4147-A177-3AD203B41FA5}">
                      <a16:colId xmlns:a16="http://schemas.microsoft.com/office/drawing/2014/main" val="3240623279"/>
                    </a:ext>
                  </a:extLst>
                </a:gridCol>
                <a:gridCol w="3176863">
                  <a:extLst>
                    <a:ext uri="{9D8B030D-6E8A-4147-A177-3AD203B41FA5}">
                      <a16:colId xmlns:a16="http://schemas.microsoft.com/office/drawing/2014/main" val="1442773304"/>
                    </a:ext>
                  </a:extLst>
                </a:gridCol>
                <a:gridCol w="1085967">
                  <a:extLst>
                    <a:ext uri="{9D8B030D-6E8A-4147-A177-3AD203B41FA5}">
                      <a16:colId xmlns:a16="http://schemas.microsoft.com/office/drawing/2014/main" val="529114449"/>
                    </a:ext>
                  </a:extLst>
                </a:gridCol>
                <a:gridCol w="1085967">
                  <a:extLst>
                    <a:ext uri="{9D8B030D-6E8A-4147-A177-3AD203B41FA5}">
                      <a16:colId xmlns:a16="http://schemas.microsoft.com/office/drawing/2014/main" val="1807046150"/>
                    </a:ext>
                  </a:extLst>
                </a:gridCol>
                <a:gridCol w="642832">
                  <a:extLst>
                    <a:ext uri="{9D8B030D-6E8A-4147-A177-3AD203B41FA5}">
                      <a16:colId xmlns:a16="http://schemas.microsoft.com/office/drawing/2014/main" val="2509313296"/>
                    </a:ext>
                  </a:extLst>
                </a:gridCol>
                <a:gridCol w="329675">
                  <a:extLst>
                    <a:ext uri="{9D8B030D-6E8A-4147-A177-3AD203B41FA5}">
                      <a16:colId xmlns:a16="http://schemas.microsoft.com/office/drawing/2014/main" val="1278023780"/>
                    </a:ext>
                  </a:extLst>
                </a:gridCol>
              </a:tblGrid>
              <a:tr h="517370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 dirty="0">
                          <a:effectLst/>
                        </a:rPr>
                        <a:t>Neatsmith</a:t>
                      </a:r>
                      <a:r>
                        <a:rPr lang="en-GB" sz="2000" b="1" u="none" strike="noStrike" dirty="0">
                          <a:effectLst/>
                        </a:rPr>
                        <a:t> </a:t>
                      </a:r>
                    </a:p>
                  </a:txBody>
                  <a:tcPr marL="8025" marR="8025" marT="8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2441495"/>
                  </a:ext>
                </a:extLst>
              </a:tr>
              <a:tr h="264229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2021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2022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029528"/>
                  </a:ext>
                </a:extLst>
              </a:tr>
              <a:tr h="376448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Grow Revenue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£9,500,000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£9,800,000</a:t>
                      </a:r>
                      <a:endParaRPr lang="en-GB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3%</a:t>
                      </a:r>
                      <a:endParaRPr lang="en-GB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918309"/>
                  </a:ext>
                </a:extLst>
              </a:tr>
              <a:tr h="376448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Grow EBITDA faster than Revenue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£2.3m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£2m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-15%</a:t>
                      </a:r>
                      <a:endParaRPr lang="en-GB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9047191"/>
                  </a:ext>
                </a:extLst>
              </a:tr>
              <a:tr h="376448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Grow Installations (Flow)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£8,300,000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£9,700,000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17%</a:t>
                      </a:r>
                      <a:endParaRPr lang="en-GB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3620314"/>
                  </a:ext>
                </a:extLst>
              </a:tr>
              <a:tr h="344531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Grow Labour Productivity (GVA per Hour)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31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30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379975"/>
                  </a:ext>
                </a:extLst>
              </a:tr>
              <a:tr h="336900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Sales: £ per head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£500,000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£490,000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-2%</a:t>
                      </a:r>
                      <a:endParaRPr lang="en-GB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842802"/>
                  </a:ext>
                </a:extLst>
              </a:tr>
              <a:tr h="376448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Factory: £ per head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£415,000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£510,526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23%</a:t>
                      </a:r>
                      <a:endParaRPr lang="en-GB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2747805"/>
                  </a:ext>
                </a:extLst>
              </a:tr>
              <a:tr h="400867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Fitters: £ per head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£436,842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£461,905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6%</a:t>
                      </a:r>
                      <a:endParaRPr lang="en-GB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2251840"/>
                  </a:ext>
                </a:extLst>
              </a:tr>
              <a:tr h="370824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Grow Engagement: number of employees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30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500%</a:t>
                      </a:r>
                      <a:endParaRPr lang="en-GB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6265910"/>
                  </a:ext>
                </a:extLst>
              </a:tr>
              <a:tr h="413132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Grow Innovation: Growth Project Value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£75,000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£150,000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100%</a:t>
                      </a:r>
                      <a:endParaRPr lang="en-GB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957689"/>
                  </a:ext>
                </a:extLst>
              </a:tr>
              <a:tr h="376448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Grow Intangible Assets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£422,828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£438,855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4%</a:t>
                      </a:r>
                      <a:endParaRPr lang="en-GB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501282"/>
                  </a:ext>
                </a:extLst>
              </a:tr>
              <a:tr h="376448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Grow Human Capital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TBS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TBS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5129969"/>
                  </a:ext>
                </a:extLst>
              </a:tr>
              <a:tr h="390422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Grow Firm Valuation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6x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5474346"/>
                  </a:ext>
                </a:extLst>
              </a:tr>
              <a:tr h="256815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032876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D9668EF-E307-470B-6F5D-649E13F7E875}"/>
              </a:ext>
            </a:extLst>
          </p:cNvPr>
          <p:cNvSpPr txBox="1"/>
          <p:nvPr/>
        </p:nvSpPr>
        <p:spPr>
          <a:xfrm>
            <a:off x="6814685" y="1049153"/>
            <a:ext cx="52233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Up to August 2022 Neatsmith were on target for 20% annual revenue growth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Despite a slowdown in revenue Neatsmith have seen 10% growth in manufacturing productivity, 23% productivity growth in the factory and 6% growth for fitters resulting in a </a:t>
            </a:r>
            <a:r>
              <a:rPr lang="en-GB" sz="2000" dirty="0">
                <a:solidFill>
                  <a:srgbClr val="FF0000"/>
                </a:solidFill>
              </a:rPr>
              <a:t>17% growth in installations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To deliver this level of productivity growth has  taken a high level of Neatsmith management and employee commitment </a:t>
            </a:r>
            <a:r>
              <a:rPr lang="en-GB" sz="2000" dirty="0">
                <a:solidFill>
                  <a:srgbClr val="FF0000"/>
                </a:solidFill>
              </a:rPr>
              <a:t>at firm level, department level and work-activity level</a:t>
            </a:r>
          </a:p>
        </p:txBody>
      </p:sp>
    </p:spTree>
    <p:extLst>
      <p:ext uri="{BB962C8B-B14F-4D97-AF65-F5344CB8AC3E}">
        <p14:creationId xmlns:p14="http://schemas.microsoft.com/office/powerpoint/2010/main" val="761467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B56BE-14ED-CED5-C78F-57435910F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Brief Introductions - Neatsmith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7F6DE-CF84-4193-827F-B23FCB2A3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are an SME who deliver high-end bespoke wardrobes </a:t>
            </a:r>
          </a:p>
          <a:p>
            <a:r>
              <a:rPr lang="en-GB" dirty="0"/>
              <a:t>We have five showrooms in London and a Head Office and Factory in Watford</a:t>
            </a:r>
          </a:p>
          <a:p>
            <a:r>
              <a:rPr lang="en-GB" dirty="0"/>
              <a:t>Founded in 2008 we have grown to £10m turnover, £2.3m EBITDA and 75 employees at the end of 2021</a:t>
            </a:r>
          </a:p>
          <a:p>
            <a:r>
              <a:rPr lang="en-GB" dirty="0"/>
              <a:t>We have worked with Opagio on the Neatsmith Growth Programme since July 2021 and we aim to complete the programme by June 2023</a:t>
            </a:r>
          </a:p>
        </p:txBody>
      </p:sp>
    </p:spTree>
    <p:extLst>
      <p:ext uri="{BB962C8B-B14F-4D97-AF65-F5344CB8AC3E}">
        <p14:creationId xmlns:p14="http://schemas.microsoft.com/office/powerpoint/2010/main" val="3353707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1" name="Rectangle 1036">
            <a:extLst>
              <a:ext uri="{FF2B5EF4-FFF2-40B4-BE49-F238E27FC236}">
                <a16:creationId xmlns:a16="http://schemas.microsoft.com/office/drawing/2014/main" id="{B78EDDD3-C548-48EF-B3CA-B290B1719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0D7C5-15C7-4DAF-A895-F01983ACB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EFAE6D2-2348-49B8-80EE-3B2CE269DA7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AutoShape 6">
            <a:extLst>
              <a:ext uri="{FF2B5EF4-FFF2-40B4-BE49-F238E27FC236}">
                <a16:creationId xmlns:a16="http://schemas.microsoft.com/office/drawing/2014/main" id="{4674A022-B589-4023-9818-10747109F1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1A273A-622D-15B4-527A-5354238070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" r="7058"/>
          <a:stretch/>
        </p:blipFill>
        <p:spPr>
          <a:xfrm>
            <a:off x="62675" y="413524"/>
            <a:ext cx="4201770" cy="31678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DF36D3-3BE2-D8D8-AED9-F4B99A86D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1" y="3921471"/>
            <a:ext cx="4198526" cy="28000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775EAD-3A00-9A23-141C-1D17C379562D}"/>
              </a:ext>
            </a:extLst>
          </p:cNvPr>
          <p:cNvSpPr txBox="1"/>
          <p:nvPr/>
        </p:nvSpPr>
        <p:spPr>
          <a:xfrm>
            <a:off x="62675" y="3625592"/>
            <a:ext cx="3220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/>
              <a:t>Photo of completed installation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19AAC9-0563-F8F5-8C0C-6F43242B7BBA}"/>
              </a:ext>
            </a:extLst>
          </p:cNvPr>
          <p:cNvSpPr txBox="1"/>
          <p:nvPr/>
        </p:nvSpPr>
        <p:spPr>
          <a:xfrm>
            <a:off x="62675" y="136525"/>
            <a:ext cx="3220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/>
              <a:t>Proposal to Client</a:t>
            </a:r>
          </a:p>
        </p:txBody>
      </p:sp>
      <p:pic>
        <p:nvPicPr>
          <p:cNvPr id="21" name="Picture 20" descr="A picture containing indoor, ceiling, floor, room&#10;&#10;Description automatically generated">
            <a:extLst>
              <a:ext uri="{FF2B5EF4-FFF2-40B4-BE49-F238E27FC236}">
                <a16:creationId xmlns:a16="http://schemas.microsoft.com/office/drawing/2014/main" id="{40E37FA8-D863-37D7-8387-CE2FC38D5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432" y="689576"/>
            <a:ext cx="3799972" cy="2587023"/>
          </a:xfrm>
          <a:prstGeom prst="rect">
            <a:avLst/>
          </a:prstGeom>
        </p:spPr>
      </p:pic>
      <p:pic>
        <p:nvPicPr>
          <p:cNvPr id="23" name="Picture 22" descr="A picture containing text, wall, indoor, floor&#10;&#10;Description automatically generated">
            <a:extLst>
              <a:ext uri="{FF2B5EF4-FFF2-40B4-BE49-F238E27FC236}">
                <a16:creationId xmlns:a16="http://schemas.microsoft.com/office/drawing/2014/main" id="{F9DF9C71-9420-C394-13E6-E18C0D1F1D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23" y="1131916"/>
            <a:ext cx="3108237" cy="4289367"/>
          </a:xfrm>
          <a:prstGeom prst="rect">
            <a:avLst/>
          </a:prstGeom>
        </p:spPr>
      </p:pic>
      <p:pic>
        <p:nvPicPr>
          <p:cNvPr id="26" name="Picture 25" descr="A living room with a fireplace&#10;&#10;Description automatically generated with medium confidence">
            <a:extLst>
              <a:ext uri="{FF2B5EF4-FFF2-40B4-BE49-F238E27FC236}">
                <a16:creationId xmlns:a16="http://schemas.microsoft.com/office/drawing/2014/main" id="{D2C95936-0E83-85AF-74F4-B7F173DFA4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432" y="3736805"/>
            <a:ext cx="3731006" cy="280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31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838AE-1F64-8ED4-1921-837507E87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Brief Introductions - Opagio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68967-24F5-ADB5-79EC-5720F71C2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Opagio was founded in September 2020 to bring to market the results of a long-term R&amp;D project conducted by David Stroll and Tony Hillier</a:t>
            </a:r>
          </a:p>
          <a:p>
            <a:r>
              <a:rPr lang="en-GB" dirty="0"/>
              <a:t>Over the last 24 months they have worked with three SMEs (including ourselves) and been awarded an Innovate UK Grant </a:t>
            </a:r>
          </a:p>
          <a:p>
            <a:r>
              <a:rPr lang="en-GB" dirty="0"/>
              <a:t>This grant helped to fund the </a:t>
            </a:r>
            <a:r>
              <a:rPr lang="en-GB" u="sng" dirty="0"/>
              <a:t>unmeasured intangibles project </a:t>
            </a:r>
            <a:r>
              <a:rPr lang="en-GB" dirty="0"/>
              <a:t>presented at </a:t>
            </a:r>
            <a:r>
              <a:rPr lang="en-GB" dirty="0" err="1"/>
              <a:t>ESCoE</a:t>
            </a:r>
            <a:r>
              <a:rPr lang="en-GB" dirty="0"/>
              <a:t> / IARIW conference on Intangible Assets in November 2021 and the Growth Strategy Reporting application</a:t>
            </a:r>
          </a:p>
          <a:p>
            <a:r>
              <a:rPr lang="en-GB" dirty="0"/>
              <a:t>Opagio are now completing development of their Opagio Growth Platform (OGP)</a:t>
            </a:r>
          </a:p>
        </p:txBody>
      </p:sp>
    </p:spTree>
    <p:extLst>
      <p:ext uri="{BB962C8B-B14F-4D97-AF65-F5344CB8AC3E}">
        <p14:creationId xmlns:p14="http://schemas.microsoft.com/office/powerpoint/2010/main" val="919447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751F00-1162-A23F-09F3-DD215470A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12" y="60325"/>
            <a:ext cx="1051560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Opagio helps Employees &amp; Managers to: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8033F4-675C-937B-9F19-699D396F4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14463"/>
            <a:ext cx="5157787" cy="823912"/>
          </a:xfrm>
        </p:spPr>
        <p:txBody>
          <a:bodyPr>
            <a:normAutofit/>
          </a:bodyPr>
          <a:lstStyle/>
          <a:p>
            <a:r>
              <a:rPr lang="en-GB" sz="3200" dirty="0"/>
              <a:t>Grow Labour Productivity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040818-896F-0CFA-2998-BB40907732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Grow Revenue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Grow EBITDA faster than Revenue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Grow Labour Productivity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Grow Employee Engagement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C005B0-3F79-29C5-9E1D-96DEEB3036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81712" y="1414463"/>
            <a:ext cx="5183188" cy="823912"/>
          </a:xfrm>
        </p:spPr>
        <p:txBody>
          <a:bodyPr>
            <a:normAutofit/>
          </a:bodyPr>
          <a:lstStyle/>
          <a:p>
            <a:r>
              <a:rPr lang="en-GB" sz="3200" dirty="0"/>
              <a:t>Grow Capital Productivity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DA89A94-D60D-6B4A-C449-2F9AA595BB0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Grow Innovation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Grow Intangible Assets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Grow Human Capital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Grow Firm Valuation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5339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C6E4E-F8F2-FF2D-9C26-C70699FBF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Opagio provides Five Levers of Growth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D9370-7212-BFDF-33FA-6FBF27154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Growth Strategy and Reporting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Operational Excellence &amp; Employee Engagement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Integrated Digital Applications and Databases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Growth Investments and Innovation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Growth Accounting Balance sheet and Human Capital Valuation</a:t>
            </a:r>
          </a:p>
        </p:txBody>
      </p:sp>
    </p:spTree>
    <p:extLst>
      <p:ext uri="{BB962C8B-B14F-4D97-AF65-F5344CB8AC3E}">
        <p14:creationId xmlns:p14="http://schemas.microsoft.com/office/powerpoint/2010/main" val="2553648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FC4EE-D0F0-CDF7-EFD7-A6A0599BB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87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  Lever 1 Growth Strategy and Reporting </a:t>
            </a:r>
            <a:br>
              <a:rPr lang="en-GB" dirty="0"/>
            </a:br>
            <a:r>
              <a:rPr lang="en-GB" dirty="0"/>
              <a:t>  </a:t>
            </a:r>
            <a:r>
              <a:rPr lang="en-GB" sz="3100" dirty="0"/>
              <a:t>5 Year Forecast – 20% Revenue Growth and 10% Productivity Growth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DE23B8E-AC0A-1F71-3495-73F41A8654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0021941"/>
              </p:ext>
            </p:extLst>
          </p:nvPr>
        </p:nvGraphicFramePr>
        <p:xfrm>
          <a:off x="328983" y="1399784"/>
          <a:ext cx="10662864" cy="51534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52950">
                  <a:extLst>
                    <a:ext uri="{9D8B030D-6E8A-4147-A177-3AD203B41FA5}">
                      <a16:colId xmlns:a16="http://schemas.microsoft.com/office/drawing/2014/main" val="4091889081"/>
                    </a:ext>
                  </a:extLst>
                </a:gridCol>
                <a:gridCol w="1243976">
                  <a:extLst>
                    <a:ext uri="{9D8B030D-6E8A-4147-A177-3AD203B41FA5}">
                      <a16:colId xmlns:a16="http://schemas.microsoft.com/office/drawing/2014/main" val="352669495"/>
                    </a:ext>
                  </a:extLst>
                </a:gridCol>
                <a:gridCol w="1243976">
                  <a:extLst>
                    <a:ext uri="{9D8B030D-6E8A-4147-A177-3AD203B41FA5}">
                      <a16:colId xmlns:a16="http://schemas.microsoft.com/office/drawing/2014/main" val="1196583916"/>
                    </a:ext>
                  </a:extLst>
                </a:gridCol>
                <a:gridCol w="1243976">
                  <a:extLst>
                    <a:ext uri="{9D8B030D-6E8A-4147-A177-3AD203B41FA5}">
                      <a16:colId xmlns:a16="http://schemas.microsoft.com/office/drawing/2014/main" val="3693022217"/>
                    </a:ext>
                  </a:extLst>
                </a:gridCol>
                <a:gridCol w="1243976">
                  <a:extLst>
                    <a:ext uri="{9D8B030D-6E8A-4147-A177-3AD203B41FA5}">
                      <a16:colId xmlns:a16="http://schemas.microsoft.com/office/drawing/2014/main" val="1388510366"/>
                    </a:ext>
                  </a:extLst>
                </a:gridCol>
                <a:gridCol w="1243976">
                  <a:extLst>
                    <a:ext uri="{9D8B030D-6E8A-4147-A177-3AD203B41FA5}">
                      <a16:colId xmlns:a16="http://schemas.microsoft.com/office/drawing/2014/main" val="4083108528"/>
                    </a:ext>
                  </a:extLst>
                </a:gridCol>
                <a:gridCol w="1243976">
                  <a:extLst>
                    <a:ext uri="{9D8B030D-6E8A-4147-A177-3AD203B41FA5}">
                      <a16:colId xmlns:a16="http://schemas.microsoft.com/office/drawing/2014/main" val="1282776256"/>
                    </a:ext>
                  </a:extLst>
                </a:gridCol>
                <a:gridCol w="1246058">
                  <a:extLst>
                    <a:ext uri="{9D8B030D-6E8A-4147-A177-3AD203B41FA5}">
                      <a16:colId xmlns:a16="http://schemas.microsoft.com/office/drawing/2014/main" val="3702390746"/>
                    </a:ext>
                  </a:extLst>
                </a:gridCol>
              </a:tblGrid>
              <a:tr h="422849"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+mj-lt"/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+mj-lt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+mj-lt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+mj-lt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+mj-lt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+mj-lt"/>
                        </a:rPr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+mj-lt"/>
                        </a:rPr>
                        <a:t>2026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348850"/>
                  </a:ext>
                </a:extLst>
              </a:tr>
              <a:tr h="422849"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+mj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+mj-lt"/>
                        </a:rPr>
                        <a:t>7,012,406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+mj-lt"/>
                        </a:rPr>
                        <a:t>9,657,199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11,588,638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13,906,366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16,687,639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20,025,167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24,030,200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0229869"/>
                  </a:ext>
                </a:extLst>
              </a:tr>
              <a:tr h="422849"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+mj-lt"/>
                        </a:rPr>
                        <a:t>Cost of Materials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+mj-lt"/>
                        </a:rPr>
                        <a:t>2,123,999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0" dirty="0">
                          <a:effectLst/>
                          <a:latin typeface="Calibri Light" panose="020F0302020204030204" pitchFamily="34" charset="0"/>
                        </a:rPr>
                        <a:t>2,993,732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0" dirty="0">
                          <a:effectLst/>
                          <a:latin typeface="Calibri Light" panose="020F0302020204030204" pitchFamily="34" charset="0"/>
                        </a:rPr>
                        <a:t>3,592,478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0" dirty="0">
                          <a:effectLst/>
                          <a:latin typeface="Calibri Light" panose="020F0302020204030204" pitchFamily="34" charset="0"/>
                        </a:rPr>
                        <a:t>4,310,973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0" dirty="0">
                          <a:effectLst/>
                          <a:latin typeface="Calibri Light" panose="020F0302020204030204" pitchFamily="34" charset="0"/>
                        </a:rPr>
                        <a:t>5,173,168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0" dirty="0">
                          <a:effectLst/>
                          <a:latin typeface="Calibri Light" panose="020F0302020204030204" pitchFamily="34" charset="0"/>
                        </a:rPr>
                        <a:t>6,207,802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0" dirty="0">
                          <a:effectLst/>
                          <a:latin typeface="Calibri Light" panose="020F0302020204030204" pitchFamily="34" charset="0"/>
                        </a:rPr>
                        <a:t>7,449,362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511487986"/>
                  </a:ext>
                </a:extLst>
              </a:tr>
              <a:tr h="422849"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+mj-lt"/>
                        </a:rPr>
                        <a:t>Total Purchases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+mj-lt"/>
                        </a:rPr>
                        <a:t>3,420,000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0" dirty="0">
                          <a:effectLst/>
                          <a:latin typeface="Calibri Light" panose="020F0302020204030204" pitchFamily="34" charset="0"/>
                        </a:rPr>
                        <a:t>4,732,028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0">
                          <a:effectLst/>
                          <a:latin typeface="Calibri Light" panose="020F0302020204030204" pitchFamily="34" charset="0"/>
                        </a:rPr>
                        <a:t>5,678,433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0">
                          <a:effectLst/>
                          <a:latin typeface="Calibri Light" panose="020F0302020204030204" pitchFamily="34" charset="0"/>
                        </a:rPr>
                        <a:t>6,814,119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0">
                          <a:effectLst/>
                          <a:latin typeface="Calibri Light" panose="020F0302020204030204" pitchFamily="34" charset="0"/>
                        </a:rPr>
                        <a:t>8,176,943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0">
                          <a:effectLst/>
                          <a:latin typeface="Calibri Light" panose="020F0302020204030204" pitchFamily="34" charset="0"/>
                        </a:rPr>
                        <a:t>9,812,332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0" dirty="0">
                          <a:effectLst/>
                          <a:latin typeface="Calibri Light" panose="020F0302020204030204" pitchFamily="34" charset="0"/>
                        </a:rPr>
                        <a:t>11,774,798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2896443567"/>
                  </a:ext>
                </a:extLst>
              </a:tr>
              <a:tr h="422849"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+mj-lt"/>
                        </a:rPr>
                        <a:t>Labour Services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+mj-lt"/>
                        </a:rPr>
                        <a:t>2,050,000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+mj-lt"/>
                        </a:rPr>
                        <a:t>2,540,000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2,739,585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3,123,127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3,560,364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4,058,815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4,627,050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376677"/>
                  </a:ext>
                </a:extLst>
              </a:tr>
              <a:tr h="422849"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+mj-lt"/>
                        </a:rPr>
                        <a:t>Total Employees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+mj-lt"/>
                        </a:rPr>
                        <a:t>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+mj-lt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7003263"/>
                  </a:ext>
                </a:extLst>
              </a:tr>
              <a:tr h="422849"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+mj-lt"/>
                        </a:rPr>
                        <a:t>GVA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+mj-lt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4,780,702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6,401,132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7,681,359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9,217,630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11,061,157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13,273,388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5802373"/>
                  </a:ext>
                </a:extLst>
              </a:tr>
              <a:tr h="422849"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+mj-lt"/>
                        </a:rPr>
                        <a:t>GVA per hour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+mj-lt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+mj-lt"/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5204827"/>
                  </a:ext>
                </a:extLst>
              </a:tr>
              <a:tr h="422849"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+mj-lt"/>
                        </a:rPr>
                        <a:t>GVA Surplus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+mj-lt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+mj-lt"/>
                        </a:rPr>
                        <a:t>2,064,911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3,426,671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4,276,380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5,319,044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6,598,677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8,161,942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2218007"/>
                  </a:ext>
                </a:extLst>
              </a:tr>
              <a:tr h="422849"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+mj-lt"/>
                        </a:rPr>
                        <a:t>D + A Charges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249,476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299,371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359,246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431,095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517,314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620,777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4168667"/>
                  </a:ext>
                </a:extLst>
              </a:tr>
              <a:tr h="502075"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+mj-lt"/>
                        </a:rPr>
                        <a:t>EBITDA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+mj-lt"/>
                        </a:rPr>
                        <a:t>£ 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+mj-lt"/>
                        </a:rPr>
                        <a:t>£2,300,000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£3,326,042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£4,235,626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£5,350,139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£6,715,991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£8,382,719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55229025"/>
                  </a:ext>
                </a:extLst>
              </a:tr>
              <a:tr h="422849"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+mj-lt"/>
                        </a:rPr>
                        <a:t>EBITDA as a % of Sales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+mj-lt"/>
                        </a:rPr>
                        <a:t>-%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+mj-lt"/>
                        </a:rPr>
                        <a:t>22.01%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28.70%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30.46%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32.06%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33.54%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34.88%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1022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085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2BEE0-4D0A-01FB-E82F-3CF4333FC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450"/>
            <a:ext cx="1051560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Lever 2 Operational Excellence</a:t>
            </a:r>
            <a:br>
              <a:rPr lang="en-GB" b="1" dirty="0">
                <a:latin typeface="+mn-lt"/>
              </a:rPr>
            </a:br>
            <a:r>
              <a:rPr lang="en-GB" b="1" dirty="0">
                <a:latin typeface="+mn-lt"/>
              </a:rPr>
              <a:t>Focus on the Work and the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945DB-747C-39F4-603F-FD8FC3A50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We are a labour intensive business, with labour services accounting for 53% of GVA compared to 5% for capital services, so we have implemented the following strategy:</a:t>
            </a:r>
          </a:p>
          <a:p>
            <a:r>
              <a:rPr lang="en-GB" dirty="0"/>
              <a:t>Start by describing the work, tracking it and then </a:t>
            </a:r>
            <a:r>
              <a:rPr lang="en-GB" u="sng" dirty="0"/>
              <a:t>measuring it</a:t>
            </a:r>
          </a:p>
          <a:p>
            <a:r>
              <a:rPr lang="en-GB" dirty="0"/>
              <a:t>Deliver intense and continuous engagement with employees and managers to improve workplace wellbeing, innovation and performance through </a:t>
            </a:r>
            <a:r>
              <a:rPr lang="en-GB" u="sng" dirty="0"/>
              <a:t>Fair Work</a:t>
            </a:r>
          </a:p>
          <a:p>
            <a:r>
              <a:rPr lang="en-GB" dirty="0"/>
              <a:t>Implement an Apprentices programme for Fitters</a:t>
            </a:r>
          </a:p>
          <a:p>
            <a:r>
              <a:rPr lang="en-GB" dirty="0"/>
              <a:t>Upskill key roles where there are labour shortages</a:t>
            </a:r>
          </a:p>
          <a:p>
            <a:r>
              <a:rPr lang="en-GB" b="1" dirty="0"/>
              <a:t>Measure and report productivity daily and weekly to every employee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0969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2CA2B-0BEC-4A31-3536-06EFD687B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" y="407185"/>
            <a:ext cx="11765279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Lever 2 Operational Excellence</a:t>
            </a:r>
            <a:br>
              <a:rPr lang="en-GB" b="1" dirty="0">
                <a:latin typeface="+mn-lt"/>
              </a:rPr>
            </a:br>
            <a:r>
              <a:rPr lang="en-GB" b="1" dirty="0">
                <a:latin typeface="+mn-lt"/>
              </a:rPr>
              <a:t>Implementing the Work Activity System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50EBDC-A16D-89A7-59D3-2A6E3C9AF779}"/>
              </a:ext>
            </a:extLst>
          </p:cNvPr>
          <p:cNvSpPr/>
          <p:nvPr/>
        </p:nvSpPr>
        <p:spPr>
          <a:xfrm>
            <a:off x="172720" y="2689220"/>
            <a:ext cx="1407318" cy="9239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Marketing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5101ED-EFFF-C088-2F82-9C975DB6F68D}"/>
              </a:ext>
            </a:extLst>
          </p:cNvPr>
          <p:cNvSpPr/>
          <p:nvPr/>
        </p:nvSpPr>
        <p:spPr>
          <a:xfrm>
            <a:off x="1969484" y="2667000"/>
            <a:ext cx="1575197" cy="9239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Sales &amp;</a:t>
            </a:r>
          </a:p>
          <a:p>
            <a:pPr algn="ctr"/>
            <a:r>
              <a:rPr lang="en-GB" dirty="0"/>
              <a:t>Showrooms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955E6E-5327-311E-DEA6-63846B11275A}"/>
              </a:ext>
            </a:extLst>
          </p:cNvPr>
          <p:cNvSpPr/>
          <p:nvPr/>
        </p:nvSpPr>
        <p:spPr>
          <a:xfrm>
            <a:off x="3930039" y="2661145"/>
            <a:ext cx="1762125" cy="9239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Manufacturing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A7CAFB-2CEB-5D44-10F5-770BEA2FC315}"/>
              </a:ext>
            </a:extLst>
          </p:cNvPr>
          <p:cNvSpPr/>
          <p:nvPr/>
        </p:nvSpPr>
        <p:spPr>
          <a:xfrm>
            <a:off x="6091889" y="2661144"/>
            <a:ext cx="1407318" cy="9239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Factory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8E1913-37EE-323E-AA74-9C7903C45ED0}"/>
              </a:ext>
            </a:extLst>
          </p:cNvPr>
          <p:cNvSpPr/>
          <p:nvPr/>
        </p:nvSpPr>
        <p:spPr>
          <a:xfrm>
            <a:off x="7881884" y="2661143"/>
            <a:ext cx="1473994" cy="9239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Customer Installation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79EBBB-0FD2-75E8-B552-7DD43A5CBD38}"/>
              </a:ext>
            </a:extLst>
          </p:cNvPr>
          <p:cNvSpPr/>
          <p:nvPr/>
        </p:nvSpPr>
        <p:spPr>
          <a:xfrm>
            <a:off x="9745324" y="2661142"/>
            <a:ext cx="1571626" cy="9239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Finance &amp;</a:t>
            </a:r>
          </a:p>
          <a:p>
            <a:pPr algn="ctr"/>
            <a:r>
              <a:rPr lang="en-GB" dirty="0"/>
              <a:t>Administration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CCFFBD-5F55-0B8C-29EE-B4E3CDCC03DD}"/>
              </a:ext>
            </a:extLst>
          </p:cNvPr>
          <p:cNvSpPr/>
          <p:nvPr/>
        </p:nvSpPr>
        <p:spPr>
          <a:xfrm>
            <a:off x="5895540" y="3959572"/>
            <a:ext cx="5469187" cy="9239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Support </a:t>
            </a:r>
          </a:p>
          <a:p>
            <a:pPr algn="ctr"/>
            <a:r>
              <a:rPr lang="en-GB" dirty="0"/>
              <a:t>Services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1D8367-1EDB-6478-C291-FC8158A9A4D6}"/>
              </a:ext>
            </a:extLst>
          </p:cNvPr>
          <p:cNvSpPr txBox="1"/>
          <p:nvPr/>
        </p:nvSpPr>
        <p:spPr>
          <a:xfrm>
            <a:off x="591074" y="4190999"/>
            <a:ext cx="44857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Red</a:t>
            </a:r>
            <a:r>
              <a:rPr lang="en-GB" sz="2800" dirty="0"/>
              <a:t> – work not started     </a:t>
            </a:r>
          </a:p>
          <a:p>
            <a:r>
              <a:rPr lang="en-GB" sz="2800" dirty="0">
                <a:solidFill>
                  <a:srgbClr val="FFC000"/>
                </a:solidFill>
              </a:rPr>
              <a:t>Amber</a:t>
            </a:r>
            <a:r>
              <a:rPr lang="en-GB" sz="2800" dirty="0"/>
              <a:t> – being implemented </a:t>
            </a:r>
          </a:p>
          <a:p>
            <a:r>
              <a:rPr lang="en-GB" sz="2800" dirty="0">
                <a:solidFill>
                  <a:srgbClr val="00B050"/>
                </a:solidFill>
              </a:rPr>
              <a:t>Green</a:t>
            </a:r>
            <a:r>
              <a:rPr lang="en-GB" sz="2800" dirty="0"/>
              <a:t> – live operations 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9411B70-5464-ACB4-AF5E-24D2B99121A6}"/>
              </a:ext>
            </a:extLst>
          </p:cNvPr>
          <p:cNvSpPr/>
          <p:nvPr/>
        </p:nvSpPr>
        <p:spPr>
          <a:xfrm>
            <a:off x="1580038" y="2899340"/>
            <a:ext cx="389446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5323E2F-CFBE-04B9-2CA7-A799B416C5F9}"/>
              </a:ext>
            </a:extLst>
          </p:cNvPr>
          <p:cNvSpPr/>
          <p:nvPr/>
        </p:nvSpPr>
        <p:spPr>
          <a:xfrm>
            <a:off x="3549371" y="2908866"/>
            <a:ext cx="389446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F6734B0-A493-E2AF-6EEB-B387DC35D858}"/>
              </a:ext>
            </a:extLst>
          </p:cNvPr>
          <p:cNvSpPr/>
          <p:nvPr/>
        </p:nvSpPr>
        <p:spPr>
          <a:xfrm>
            <a:off x="5700817" y="2880791"/>
            <a:ext cx="389446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245FC98-C733-C629-E943-5B2EEE630B21}"/>
              </a:ext>
            </a:extLst>
          </p:cNvPr>
          <p:cNvSpPr/>
          <p:nvPr/>
        </p:nvSpPr>
        <p:spPr>
          <a:xfrm>
            <a:off x="7499207" y="2899340"/>
            <a:ext cx="389446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D4D3FCF5-8867-9AA5-2442-7D8CF41DFD0B}"/>
              </a:ext>
            </a:extLst>
          </p:cNvPr>
          <p:cNvSpPr/>
          <p:nvPr/>
        </p:nvSpPr>
        <p:spPr>
          <a:xfrm>
            <a:off x="9355878" y="2897830"/>
            <a:ext cx="389446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43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EF82F9D577354BB3E35B3C9084AF81" ma:contentTypeVersion="13" ma:contentTypeDescription="Create a new document." ma:contentTypeScope="" ma:versionID="f13ede4eff74eb0585108117cd3c6f4b">
  <xsd:schema xmlns:xsd="http://www.w3.org/2001/XMLSchema" xmlns:xs="http://www.w3.org/2001/XMLSchema" xmlns:p="http://schemas.microsoft.com/office/2006/metadata/properties" xmlns:ns3="72a4b650-d019-4f49-856e-66fb3fa3b9c6" xmlns:ns4="aa8ded16-0e33-4bcd-8862-85d86f7f58c0" targetNamespace="http://schemas.microsoft.com/office/2006/metadata/properties" ma:root="true" ma:fieldsID="3fcfefb23595ec6be032ba91b8f81564" ns3:_="" ns4:_="">
    <xsd:import namespace="72a4b650-d019-4f49-856e-66fb3fa3b9c6"/>
    <xsd:import namespace="aa8ded16-0e33-4bcd-8862-85d86f7f58c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a4b650-d019-4f49-856e-66fb3fa3b9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ded16-0e33-4bcd-8862-85d86f7f58c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1974B2-8211-452D-AD77-41111E96F8B5}">
  <ds:schemaRefs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aa8ded16-0e33-4bcd-8862-85d86f7f58c0"/>
    <ds:schemaRef ds:uri="http://schemas.microsoft.com/office/infopath/2007/PartnerControls"/>
    <ds:schemaRef ds:uri="http://schemas.openxmlformats.org/package/2006/metadata/core-properties"/>
    <ds:schemaRef ds:uri="72a4b650-d019-4f49-856e-66fb3fa3b9c6"/>
  </ds:schemaRefs>
</ds:datastoreItem>
</file>

<file path=customXml/itemProps2.xml><?xml version="1.0" encoding="utf-8"?>
<ds:datastoreItem xmlns:ds="http://schemas.openxmlformats.org/officeDocument/2006/customXml" ds:itemID="{9A8DB09D-DDFC-4DA2-B7E4-0134CBF86E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a4b650-d019-4f49-856e-66fb3fa3b9c6"/>
    <ds:schemaRef ds:uri="aa8ded16-0e33-4bcd-8862-85d86f7f58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273188-CEA3-4481-978A-559B0952D1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3738</TotalTime>
  <Words>1282</Words>
  <Application>Microsoft Office PowerPoint</Application>
  <PresentationFormat>Widescreen</PresentationFormat>
  <Paragraphs>325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Better Statistics Conference</vt:lpstr>
      <vt:lpstr>Brief Introductions - Neatsmith</vt:lpstr>
      <vt:lpstr>PowerPoint Presentation</vt:lpstr>
      <vt:lpstr>Brief Introductions - Opagio</vt:lpstr>
      <vt:lpstr>Opagio helps Employees &amp; Managers to:</vt:lpstr>
      <vt:lpstr>Opagio provides Five Levers of Growth </vt:lpstr>
      <vt:lpstr>  Lever 1 Growth Strategy and Reporting    5 Year Forecast – 20% Revenue Growth and 10% Productivity Growth</vt:lpstr>
      <vt:lpstr>Lever 2 Operational Excellence Focus on the Work and the People</vt:lpstr>
      <vt:lpstr>Lever 2 Operational Excellence Implementing the Work Activity System </vt:lpstr>
      <vt:lpstr>  Lever 2 Operational Excellence    Measuring Manufacturing </vt:lpstr>
      <vt:lpstr>  Lever 3 Integrated Digital Applications &amp; DBs </vt:lpstr>
      <vt:lpstr>Lever 4 Growth Investments &amp; Innovation</vt:lpstr>
      <vt:lpstr> Lever 4 Growth Investments &amp; Innovation</vt:lpstr>
      <vt:lpstr>Lever 5 Growth Accounting &amp; Human Capital</vt:lpstr>
      <vt:lpstr>Lever 5 Growth Accounting &amp; Human Capital  What do we Measure within the Firm?</vt:lpstr>
      <vt:lpstr>Lever 5 Growth Accounting Reporting</vt:lpstr>
      <vt:lpstr>Lever 5 - Growth Accounting Balance Sheet </vt:lpstr>
      <vt:lpstr>Opagio Growth Programme Scorecard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Stroll</dc:creator>
  <cp:lastModifiedBy>David Stroll</cp:lastModifiedBy>
  <cp:revision>20</cp:revision>
  <dcterms:created xsi:type="dcterms:W3CDTF">2022-11-18T09:05:58Z</dcterms:created>
  <dcterms:modified xsi:type="dcterms:W3CDTF">2022-11-28T13:39:59Z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0x010100EAEF82F9D577354BB3E35B3C9084AF81</vt:lpwstr>
  </property>
</Properties>
</file>