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20151-7346-455B-BF77-1B715F6C3DF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4C8E5-A772-425B-9C69-2E908B1DD7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31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4C8E5-A772-425B-9C69-2E908B1DD7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460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F5191F3-8C42-480D-BEEE-1B0035721189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9A8B3E-DAA7-4CC4-B020-4DDDFC749DA6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Measuring Inflation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595160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Tony Cox</a:t>
            </a:r>
          </a:p>
          <a:p>
            <a:r>
              <a:rPr lang="en-GB" dirty="0" smtClean="0"/>
              <a:t>Chair, SUF RPI </a:t>
            </a:r>
            <a:r>
              <a:rPr lang="en-GB" dirty="0" smtClean="0"/>
              <a:t>CPI </a:t>
            </a:r>
            <a:r>
              <a:rPr lang="en-GB" dirty="0" smtClean="0"/>
              <a:t>User Group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sz="1600" dirty="0" smtClean="0"/>
              <a:t>BETTER </a:t>
            </a:r>
            <a:r>
              <a:rPr lang="en-GB" sz="1600" dirty="0"/>
              <a:t>STATISTICS </a:t>
            </a:r>
            <a:r>
              <a:rPr lang="en-GB" sz="1600" dirty="0" smtClean="0"/>
              <a:t>LAUNCH</a:t>
            </a:r>
          </a:p>
          <a:p>
            <a:r>
              <a:rPr lang="en-GB" sz="1600" dirty="0" smtClean="0"/>
              <a:t>Wednesday 17 November 2021</a:t>
            </a:r>
          </a:p>
          <a:p>
            <a:r>
              <a:rPr lang="en-GB" sz="1600" dirty="0" smtClean="0"/>
              <a:t>National Liberal Club</a:t>
            </a:r>
          </a:p>
          <a:p>
            <a:r>
              <a:rPr lang="en-GB" sz="1600" dirty="0" smtClean="0"/>
              <a:t>London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97040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Inflation and its Measurement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What is inflation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 smtClean="0"/>
              <a:t>Why measure it?</a:t>
            </a:r>
          </a:p>
          <a:p>
            <a:endParaRPr lang="en-GB" dirty="0"/>
          </a:p>
          <a:p>
            <a:pPr lvl="2"/>
            <a:r>
              <a:rPr lang="en-GB" dirty="0" smtClean="0"/>
              <a:t>It can provide useful information about our lives</a:t>
            </a:r>
          </a:p>
          <a:p>
            <a:endParaRPr lang="en-GB" dirty="0" smtClean="0"/>
          </a:p>
          <a:p>
            <a:pPr lvl="2"/>
            <a:r>
              <a:rPr lang="en-GB" dirty="0" smtClean="0"/>
              <a:t>It can help us run our economy more efficiently</a:t>
            </a:r>
          </a:p>
          <a:p>
            <a:endParaRPr lang="en-GB" dirty="0"/>
          </a:p>
          <a:p>
            <a:r>
              <a:rPr lang="en-GB" dirty="0" smtClean="0"/>
              <a:t>Two broad uses for inflation measurement </a:t>
            </a:r>
            <a:r>
              <a:rPr lang="en-GB" dirty="0" smtClean="0"/>
              <a:t>and therefore </a:t>
            </a:r>
            <a:r>
              <a:rPr lang="en-GB" dirty="0" smtClean="0"/>
              <a:t>a need for two different measures</a:t>
            </a:r>
          </a:p>
          <a:p>
            <a:endParaRPr lang="en-GB" dirty="0"/>
          </a:p>
          <a:p>
            <a:r>
              <a:rPr lang="en-GB" b="1" dirty="0" smtClean="0"/>
              <a:t>A 2010 government decision undermined the way in which we should use the measurement of inflation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0426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Why </a:t>
            </a:r>
            <a:r>
              <a:rPr lang="en-GB" dirty="0"/>
              <a:t>do we </a:t>
            </a:r>
            <a:r>
              <a:rPr lang="en-GB" dirty="0" smtClean="0"/>
              <a:t>Need Different </a:t>
            </a:r>
            <a:r>
              <a:rPr lang="en-GB" dirty="0"/>
              <a:t>ways of </a:t>
            </a:r>
            <a:r>
              <a:rPr lang="en-GB" dirty="0" smtClean="0"/>
              <a:t>Measuring </a:t>
            </a:r>
            <a:r>
              <a:rPr lang="en-GB" dirty="0"/>
              <a:t>Inflation?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 smtClean="0"/>
              <a:t>Two </a:t>
            </a:r>
            <a:r>
              <a:rPr lang="en-GB" dirty="0"/>
              <a:t>categories of </a:t>
            </a:r>
            <a:r>
              <a:rPr lang="en-GB" dirty="0" smtClean="0"/>
              <a:t>inflation measurement</a:t>
            </a:r>
            <a:endParaRPr lang="en-GB" dirty="0"/>
          </a:p>
          <a:p>
            <a:pPr lvl="1"/>
            <a:r>
              <a:rPr lang="en-GB" dirty="0" smtClean="0"/>
              <a:t>Economic Principles  </a:t>
            </a:r>
            <a:r>
              <a:rPr lang="en-GB" dirty="0"/>
              <a:t>- an approach consistent with economic concepts and approaches</a:t>
            </a:r>
          </a:p>
          <a:p>
            <a:pPr lvl="2"/>
            <a:r>
              <a:rPr lang="en-GB" dirty="0"/>
              <a:t>Examples – CPI , </a:t>
            </a:r>
            <a:r>
              <a:rPr lang="en-GB" dirty="0" smtClean="0"/>
              <a:t>CPIH</a:t>
            </a:r>
            <a:endParaRPr lang="en-GB" dirty="0"/>
          </a:p>
          <a:p>
            <a:endParaRPr lang="en-GB" dirty="0"/>
          </a:p>
          <a:p>
            <a:pPr lvl="1"/>
            <a:r>
              <a:rPr lang="en-GB" dirty="0" smtClean="0"/>
              <a:t>Household </a:t>
            </a:r>
            <a:r>
              <a:rPr lang="en-GB" dirty="0"/>
              <a:t>Experience – an approach that provides information about the .price changes as experienced by households</a:t>
            </a:r>
          </a:p>
          <a:p>
            <a:pPr lvl="2"/>
            <a:r>
              <a:rPr lang="en-GB" dirty="0"/>
              <a:t>Examples – RPI ? …….</a:t>
            </a:r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2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5212"/>
            <a:ext cx="7498080" cy="1143000"/>
          </a:xfrm>
        </p:spPr>
        <p:txBody>
          <a:bodyPr/>
          <a:lstStyle/>
          <a:p>
            <a:r>
              <a:rPr lang="en-GB" dirty="0" smtClean="0"/>
              <a:t>What’s Gone Wrong?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/>
          </a:p>
          <a:p>
            <a:r>
              <a:rPr lang="en-GB" dirty="0" smtClean="0"/>
              <a:t>The RPI </a:t>
            </a:r>
            <a:r>
              <a:rPr lang="en-GB" dirty="0" smtClean="0"/>
              <a:t>has </a:t>
            </a:r>
            <a:r>
              <a:rPr lang="en-GB" dirty="0" smtClean="0"/>
              <a:t>been </a:t>
            </a:r>
            <a:r>
              <a:rPr lang="en-GB" dirty="0" smtClean="0"/>
              <a:t>side-lined </a:t>
            </a:r>
            <a:r>
              <a:rPr lang="en-GB" dirty="0" smtClean="0"/>
              <a:t>by </a:t>
            </a:r>
            <a:r>
              <a:rPr lang="en-GB" dirty="0"/>
              <a:t>the ONS</a:t>
            </a:r>
          </a:p>
          <a:p>
            <a:endParaRPr lang="en-GB" dirty="0"/>
          </a:p>
          <a:p>
            <a:r>
              <a:rPr lang="en-GB" dirty="0" smtClean="0"/>
              <a:t>1   Consequently </a:t>
            </a:r>
            <a:r>
              <a:rPr lang="en-GB" dirty="0"/>
              <a:t>the UK does not have an index that measures inflation as experienced by households.</a:t>
            </a:r>
          </a:p>
          <a:p>
            <a:endParaRPr lang="en-GB" dirty="0"/>
          </a:p>
          <a:p>
            <a:r>
              <a:rPr lang="en-GB" dirty="0" smtClean="0"/>
              <a:t>2    </a:t>
            </a:r>
            <a:r>
              <a:rPr lang="en-GB" dirty="0"/>
              <a:t>Government arbitrage between the CPI and RPI</a:t>
            </a:r>
          </a:p>
          <a:p>
            <a:endParaRPr lang="en-GB" dirty="0"/>
          </a:p>
          <a:p>
            <a:r>
              <a:rPr lang="en-GB" dirty="0"/>
              <a:t>3</a:t>
            </a:r>
            <a:r>
              <a:rPr lang="en-GB" dirty="0" smtClean="0"/>
              <a:t>.    </a:t>
            </a:r>
            <a:r>
              <a:rPr lang="en-GB" dirty="0" smtClean="0"/>
              <a:t>A </a:t>
            </a:r>
            <a:r>
              <a:rPr lang="en-GB" dirty="0"/>
              <a:t>proposal to fundamentally change the RPI in 2030  and transform it into a clone of the CPIH</a:t>
            </a:r>
          </a:p>
          <a:p>
            <a:endParaRPr lang="en-GB" dirty="0"/>
          </a:p>
        </p:txBody>
      </p:sp>
      <p:sp>
        <p:nvSpPr>
          <p:cNvPr id="5" name="Curved Down Arrow 4"/>
          <p:cNvSpPr/>
          <p:nvPr/>
        </p:nvSpPr>
        <p:spPr>
          <a:xfrm>
            <a:off x="7020272" y="495788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23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Should be Done?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</a:t>
            </a:r>
            <a:r>
              <a:rPr lang="en-GB" dirty="0"/>
              <a:t> </a:t>
            </a:r>
            <a:r>
              <a:rPr lang="en-GB" dirty="0" smtClean="0"/>
              <a:t>  </a:t>
            </a:r>
            <a:r>
              <a:rPr lang="en-GB" dirty="0"/>
              <a:t>Develop a </a:t>
            </a:r>
            <a:r>
              <a:rPr lang="en-GB" dirty="0" smtClean="0"/>
              <a:t>household </a:t>
            </a:r>
            <a:r>
              <a:rPr lang="en-GB" dirty="0"/>
              <a:t>measure of inflation.  The Household Costs Index?</a:t>
            </a:r>
          </a:p>
          <a:p>
            <a:endParaRPr lang="en-GB" dirty="0"/>
          </a:p>
          <a:p>
            <a:r>
              <a:rPr lang="en-GB" dirty="0" smtClean="0"/>
              <a:t>2   </a:t>
            </a:r>
            <a:r>
              <a:rPr lang="en-GB" dirty="0"/>
              <a:t>Cease the arbitrage between inflation measures</a:t>
            </a:r>
          </a:p>
          <a:p>
            <a:endParaRPr lang="en-GB" dirty="0"/>
          </a:p>
          <a:p>
            <a:r>
              <a:rPr lang="en-GB" dirty="0"/>
              <a:t>3</a:t>
            </a:r>
            <a:r>
              <a:rPr lang="en-GB" dirty="0" smtClean="0"/>
              <a:t>.   </a:t>
            </a:r>
            <a:r>
              <a:rPr lang="en-GB" dirty="0" smtClean="0"/>
              <a:t>Cancel </a:t>
            </a:r>
            <a:r>
              <a:rPr lang="en-GB" dirty="0"/>
              <a:t>the proposed 2030 change to the RPI</a:t>
            </a:r>
          </a:p>
          <a:p>
            <a:endParaRPr lang="en-GB" dirty="0"/>
          </a:p>
        </p:txBody>
      </p:sp>
      <p:sp>
        <p:nvSpPr>
          <p:cNvPr id="4" name="Curved Up Arrow 3"/>
          <p:cNvSpPr/>
          <p:nvPr/>
        </p:nvSpPr>
        <p:spPr>
          <a:xfrm>
            <a:off x="7092280" y="620688"/>
            <a:ext cx="1216152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2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303</TotalTime>
  <Words>217</Words>
  <Application>Microsoft Office PowerPoint</Application>
  <PresentationFormat>On-screen Show (4:3)</PresentationFormat>
  <Paragraphs>47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Measuring Inflation</vt:lpstr>
      <vt:lpstr>Inflation and its Measurement </vt:lpstr>
      <vt:lpstr> Why do we Need Different ways of Measuring Inflation? </vt:lpstr>
      <vt:lpstr>What’s Gone Wrong?   </vt:lpstr>
      <vt:lpstr>What Should be Done?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Ellie</dc:creator>
  <cp:lastModifiedBy>Ellie</cp:lastModifiedBy>
  <cp:revision>9</cp:revision>
  <dcterms:created xsi:type="dcterms:W3CDTF">2021-11-13T19:21:02Z</dcterms:created>
  <dcterms:modified xsi:type="dcterms:W3CDTF">2021-11-14T15:54:09Z</dcterms:modified>
</cp:coreProperties>
</file>